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ags/tag16.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tags/tag17.xml" ContentType="application/vnd.openxmlformats-officedocument.presentationml.tags+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9.xml" ContentType="application/vnd.openxmlformats-officedocument.theme+xml"/>
  <Override PartName="/ppt/tags/tag18.xml" ContentType="application/vnd.openxmlformats-officedocument.presentationml.tags+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49" r:id="rId9"/>
    <p:sldMasterId id="2147483867" r:id="rId10"/>
    <p:sldMasterId id="2147483894" r:id="rId11"/>
    <p:sldMasterId id="2147483958" r:id="rId12"/>
    <p:sldMasterId id="2147483989" r:id="rId13"/>
  </p:sldMasterIdLst>
  <p:notesMasterIdLst>
    <p:notesMasterId r:id="rId67"/>
  </p:notesMasterIdLst>
  <p:sldIdLst>
    <p:sldId id="256" r:id="rId14"/>
    <p:sldId id="1605" r:id="rId15"/>
    <p:sldId id="1709" r:id="rId16"/>
    <p:sldId id="4587" r:id="rId17"/>
    <p:sldId id="4588" r:id="rId18"/>
    <p:sldId id="285" r:id="rId19"/>
    <p:sldId id="2076138363" r:id="rId20"/>
    <p:sldId id="4603" r:id="rId21"/>
    <p:sldId id="276" r:id="rId22"/>
    <p:sldId id="2076136266" r:id="rId23"/>
    <p:sldId id="2076138299" r:id="rId24"/>
    <p:sldId id="2076138364" r:id="rId25"/>
    <p:sldId id="302" r:id="rId26"/>
    <p:sldId id="303" r:id="rId27"/>
    <p:sldId id="274" r:id="rId28"/>
    <p:sldId id="342" r:id="rId29"/>
    <p:sldId id="343" r:id="rId30"/>
    <p:sldId id="264" r:id="rId31"/>
    <p:sldId id="4589" r:id="rId32"/>
    <p:sldId id="347" r:id="rId33"/>
    <p:sldId id="4590" r:id="rId34"/>
    <p:sldId id="305" r:id="rId35"/>
    <p:sldId id="317" r:id="rId36"/>
    <p:sldId id="318" r:id="rId37"/>
    <p:sldId id="4592" r:id="rId38"/>
    <p:sldId id="4594" r:id="rId39"/>
    <p:sldId id="308" r:id="rId40"/>
    <p:sldId id="4506" r:id="rId41"/>
    <p:sldId id="266" r:id="rId42"/>
    <p:sldId id="334" r:id="rId43"/>
    <p:sldId id="371" r:id="rId44"/>
    <p:sldId id="269" r:id="rId45"/>
    <p:sldId id="372" r:id="rId46"/>
    <p:sldId id="2076138264" r:id="rId47"/>
    <p:sldId id="1604" r:id="rId48"/>
    <p:sldId id="4533" r:id="rId49"/>
    <p:sldId id="4640" r:id="rId50"/>
    <p:sldId id="10722" r:id="rId51"/>
    <p:sldId id="8759" r:id="rId52"/>
    <p:sldId id="2125" r:id="rId53"/>
    <p:sldId id="4530" r:id="rId54"/>
    <p:sldId id="311" r:id="rId55"/>
    <p:sldId id="368" r:id="rId56"/>
    <p:sldId id="4278" r:id="rId57"/>
    <p:sldId id="1900" r:id="rId58"/>
    <p:sldId id="2076136874" r:id="rId59"/>
    <p:sldId id="2076136881" r:id="rId60"/>
    <p:sldId id="2607" r:id="rId61"/>
    <p:sldId id="3203" r:id="rId62"/>
    <p:sldId id="4631" r:id="rId63"/>
    <p:sldId id="4293" r:id="rId64"/>
    <p:sldId id="4585" r:id="rId65"/>
    <p:sldId id="32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1605"/>
            <p14:sldId id="1709"/>
          </p14:sldIdLst>
        </p14:section>
        <p14:section name="CLOUD CONCEPTS" id="{B7573FAB-C29A-46EF-A85D-C6336E2B0A39}">
          <p14:sldIdLst>
            <p14:sldId id="4587"/>
            <p14:sldId id="4588"/>
            <p14:sldId id="285"/>
            <p14:sldId id="2076138363"/>
            <p14:sldId id="4603"/>
            <p14:sldId id="276"/>
            <p14:sldId id="2076136266"/>
            <p14:sldId id="2076138299"/>
            <p14:sldId id="2076138364"/>
            <p14:sldId id="302"/>
            <p14:sldId id="303"/>
            <p14:sldId id="274"/>
            <p14:sldId id="342"/>
            <p14:sldId id="343"/>
          </p14:sldIdLst>
        </p14:section>
        <p14:section name="Compute" id="{432A0CFB-4D7E-4854-A758-795E16BB2284}">
          <p14:sldIdLst>
            <p14:sldId id="264"/>
            <p14:sldId id="4589"/>
            <p14:sldId id="347"/>
            <p14:sldId id="4590"/>
            <p14:sldId id="305"/>
            <p14:sldId id="317"/>
            <p14:sldId id="318"/>
            <p14:sldId id="4592"/>
            <p14:sldId id="4594"/>
            <p14:sldId id="308"/>
            <p14:sldId id="4506"/>
          </p14:sldIdLst>
        </p14:section>
        <p14:section name="Storage" id="{9CDAA109-83B5-4B61-916C-C5E3818D0BA1}">
          <p14:sldIdLst>
            <p14:sldId id="266"/>
            <p14:sldId id="334"/>
            <p14:sldId id="371"/>
          </p14:sldIdLst>
        </p14:section>
        <p14:section name="Networking" id="{1BE4E9CE-7673-448E-808D-A41ADC3BE70D}">
          <p14:sldIdLst>
            <p14:sldId id="269"/>
            <p14:sldId id="372"/>
            <p14:sldId id="2076138264"/>
            <p14:sldId id="1604"/>
          </p14:sldIdLst>
        </p14:section>
        <p14:section name="BCDR &amp; Migration" id="{36AA0002-2A10-425B-BE7F-33A2BC265C4D}">
          <p14:sldIdLst>
            <p14:sldId id="4533"/>
            <p14:sldId id="4640"/>
            <p14:sldId id="10722"/>
            <p14:sldId id="8759"/>
            <p14:sldId id="2125"/>
            <p14:sldId id="4530"/>
            <p14:sldId id="311"/>
          </p14:sldIdLst>
        </p14:section>
        <p14:section name="Security, Identity &amp; Compliance" id="{CD36D115-0DA9-42EA-B778-8E714F5A8364}">
          <p14:sldIdLst>
            <p14:sldId id="368"/>
            <p14:sldId id="4278"/>
            <p14:sldId id="1900"/>
            <p14:sldId id="2076136874"/>
            <p14:sldId id="2076136881"/>
            <p14:sldId id="2607"/>
            <p14:sldId id="3203"/>
            <p14:sldId id="4631"/>
            <p14:sldId id="4293"/>
          </p14:sldIdLst>
        </p14:section>
        <p14:section name="WHITEBOARD DESIGN SESSION" id="{A0336783-49E5-49B0-A21F-186BDF9017C5}">
          <p14:sldIdLst>
            <p14:sldId id="4585"/>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98" autoAdjust="0"/>
    <p:restoredTop sz="94075" autoAdjust="0"/>
  </p:normalViewPr>
  <p:slideViewPr>
    <p:cSldViewPr snapToGrid="0">
      <p:cViewPr varScale="1">
        <p:scale>
          <a:sx n="99" d="100"/>
          <a:sy n="99" d="100"/>
        </p:scale>
        <p:origin x="72" y="216"/>
      </p:cViewPr>
      <p:guideLst/>
    </p:cSldViewPr>
  </p:slideViewPr>
  <p:notesTextViewPr>
    <p:cViewPr>
      <p:scale>
        <a:sx n="3" d="2"/>
        <a:sy n="3" d="2"/>
      </p:scale>
      <p:origin x="0" y="0"/>
    </p:cViewPr>
  </p:notesTextViewPr>
  <p:sorterViewPr>
    <p:cViewPr varScale="1">
      <p:scale>
        <a:sx n="1" d="1"/>
        <a:sy n="1" d="1"/>
      </p:scale>
      <p:origin x="0" y="-2191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entinel/connect-windows-security-event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global-infrastructure/service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Need to better explain efficient in the remainder of the story and pay it off.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Showcase flexible in the remainder of the story more prominently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2343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10/25/2020 5:26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4652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your Windows Servers to the cloud is best described as a journey.</a:t>
            </a:r>
          </a:p>
          <a:p>
            <a:endParaRPr lang="en-US" dirty="0"/>
          </a:p>
          <a:p>
            <a:r>
              <a:rPr lang="en-US" dirty="0"/>
              <a:t>This will include “Migrating” applications to the cloud using Azure VMs and SQL Managed Instances for databases.</a:t>
            </a:r>
          </a:p>
          <a:p>
            <a:r>
              <a:rPr lang="en-US" dirty="0"/>
              <a:t>&lt;click&gt;</a:t>
            </a:r>
          </a:p>
          <a:p>
            <a:r>
              <a:rPr lang="en-US" dirty="0"/>
              <a:t>Next, “Modernizing” to leverage Azure PaaS services such as Web </a:t>
            </a:r>
            <a:r>
              <a:rPr lang="en-US" dirty="0" err="1"/>
              <a:t>Applciatoins</a:t>
            </a:r>
            <a:r>
              <a:rPr lang="en-US" dirty="0"/>
              <a:t>, Azure SQL and Front Door which including and autoscaling </a:t>
            </a:r>
          </a:p>
          <a:p>
            <a:r>
              <a:rPr lang="en-US" dirty="0"/>
              <a:t>&lt;click&gt;</a:t>
            </a:r>
          </a:p>
          <a:p>
            <a:r>
              <a:rPr lang="en-US" dirty="0"/>
              <a:t>And then finally, building “Microservices” for your applications and leveraging born in the cloud services like CosmosDB and Windows </a:t>
            </a:r>
            <a:r>
              <a:rPr lang="en-US" dirty="0" err="1"/>
              <a:t>Contianers</a:t>
            </a:r>
            <a:r>
              <a:rPr lang="en-US" dirty="0"/>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752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Migrating your Windows and SQL based applications is simple using the build in Azure tools: Azure Migrate, Azure Site Recovery and the Data Migration Service.</a:t>
            </a:r>
          </a:p>
          <a:p>
            <a:endParaRPr lang="en-US" dirty="0"/>
          </a:p>
          <a:p>
            <a:r>
              <a:rPr lang="en-US" dirty="0"/>
              <a:t>Azure Migrate:</a:t>
            </a:r>
          </a:p>
          <a:p>
            <a:r>
              <a:rPr lang="en-US" dirty="0"/>
              <a:t>This tool can be used to discover your existing applications which can be deployed to physical servers, VMware or Hyper-V.  </a:t>
            </a:r>
            <a:r>
              <a:rPr lang="en-US" dirty="0" err="1"/>
              <a:t>Detemrine</a:t>
            </a:r>
            <a:r>
              <a:rPr lang="en-US" dirty="0"/>
              <a:t> which servers are used for each application and then plan for the size and costs for each VM.  Azure Migrate will make recommendations to ensure that you have the correct VM size and setup prior to the migration.</a:t>
            </a:r>
          </a:p>
          <a:p>
            <a:endParaRPr lang="en-US" dirty="0"/>
          </a:p>
          <a:p>
            <a:r>
              <a:rPr lang="en-US" dirty="0"/>
              <a:t>Azure Site Recovery:</a:t>
            </a:r>
          </a:p>
          <a:p>
            <a:r>
              <a:rPr lang="en-US" dirty="0"/>
              <a:t>This tool is used to move the Servers to Azure for free.  Using a one way failover, servers will become Azure VMs.  You can test the migrations and backout of the migration if for some reason you have issues during the cutover.</a:t>
            </a:r>
          </a:p>
          <a:p>
            <a:endParaRPr lang="en-US" dirty="0"/>
          </a:p>
          <a:p>
            <a:r>
              <a:rPr lang="en-US" dirty="0"/>
              <a:t>Data Migration Service:</a:t>
            </a:r>
          </a:p>
          <a:p>
            <a:r>
              <a:rPr lang="en-US" dirty="0"/>
              <a:t>Moving data is the risky part of any migration.  The Data Migration Service allows you to pre-seed your data and have it ready in Azure for the cut over.  You can migrate many databases at once which allows for a seamless migration of many application’s databases.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10/25/2020 5:26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099893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7796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4761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10/25/2020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93141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10/25/2020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76945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46</a:t>
            </a:fld>
            <a:endParaRPr lang="en-US" dirty="0"/>
          </a:p>
        </p:txBody>
      </p:sp>
    </p:spTree>
    <p:extLst>
      <p:ext uri="{BB962C8B-B14F-4D97-AF65-F5344CB8AC3E}">
        <p14:creationId xmlns:p14="http://schemas.microsoft.com/office/powerpoint/2010/main" val="3463439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3"/>
              </a:rPr>
              <a:t>https://docs.microsoft.com/en-us/azure/sentinel/connect-windows-security-events</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386CE63F-9E7F-4C04-9D0D-FCA25A8E9E86}"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10/25/2020 5:26 PM</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242184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53</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C03D131-9548-47FF-A0F1-C489FF1A708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485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Additionally, data is asynchronously copied</a:t>
            </a:r>
            <a:r>
              <a:rPr lang="en-US" sz="1200" kern="1200" baseline="0" dirty="0">
                <a:solidFill>
                  <a:schemeClr val="tx1"/>
                </a:solidFill>
                <a:effectLst/>
                <a:latin typeface="Segoe UI Light" pitchFamily="34" charset="0"/>
                <a:ea typeface="+mn-ea"/>
                <a:cs typeface="+mn-cs"/>
              </a:rPr>
              <a:t> to another datacenter that’s at least 400 miles away.</a:t>
            </a:r>
            <a:endParaRPr lang="en-US" sz="1200" kern="1200" dirty="0">
              <a:solidFill>
                <a:schemeClr val="tx1"/>
              </a:solidFill>
              <a:effectLst/>
              <a:latin typeface="Segoe UI Light" pitchFamily="34" charset="0"/>
              <a:ea typeface="+mn-ea"/>
              <a:cs typeface="+mn-cs"/>
            </a:endParaRP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200" b="1" kern="1200" dirty="0">
                <a:solidFill>
                  <a:schemeClr val="tx1"/>
                </a:solidFill>
                <a:effectLst/>
                <a:latin typeface="Segoe UI Light" pitchFamily="34" charset="0"/>
                <a:ea typeface="+mn-ea"/>
                <a:cs typeface="+mn-cs"/>
              </a:rPr>
              <a:t>geo-replication</a:t>
            </a:r>
            <a:r>
              <a:rPr lang="en-US" sz="1200" kern="1200" dirty="0">
                <a:solidFill>
                  <a:schemeClr val="tx1"/>
                </a:solidFill>
                <a:effectLst/>
                <a:latin typeface="Segoe UI Light" pitchFamily="34" charset="0"/>
                <a:ea typeface="+mn-ea"/>
                <a:cs typeface="+mn-cs"/>
              </a:rPr>
              <a:t>). </a:t>
            </a:r>
          </a:p>
          <a:p>
            <a:r>
              <a:rPr lang="en-US" dirty="0"/>
              <a:t> </a:t>
            </a:r>
          </a:p>
          <a:p>
            <a:r>
              <a:rPr lang="en-US" b="1" dirty="0"/>
              <a:t>Geo replication is a unique feature,</a:t>
            </a:r>
            <a:r>
              <a:rPr lang="en-US" b="1" baseline="0" dirty="0"/>
              <a:t> that </a:t>
            </a:r>
            <a:r>
              <a:rPr lang="en-US" b="1" dirty="0"/>
              <a:t>differentiates us from competition.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78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https://azure.microsoft.com/global-infrastructure/services/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839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REFERENCE:</a:t>
            </a:r>
          </a:p>
          <a:p>
            <a:r>
              <a:rPr lang="en-US" dirty="0"/>
              <a:t>https://</a:t>
            </a:r>
            <a:r>
              <a:rPr lang="en-US" dirty="0" err="1"/>
              <a:t>aws.amazon.com</a:t>
            </a:r>
            <a:r>
              <a:rPr lang="en-US" dirty="0"/>
              <a:t>/about-</a:t>
            </a:r>
            <a:r>
              <a:rPr lang="en-US" dirty="0" err="1"/>
              <a:t>aws</a:t>
            </a:r>
            <a:r>
              <a:rPr lang="en-US" dirty="0"/>
              <a:t>/global-infrastructure/</a:t>
            </a:r>
            <a:r>
              <a:rPr lang="en-US" dirty="0" err="1"/>
              <a:t>regions_az</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cloud.google.com</a:t>
            </a:r>
            <a:r>
              <a:rPr lang="en-US" dirty="0"/>
              <a:t>/about/locations/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983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15</a:t>
            </a:fld>
            <a:endParaRPr lang="en-US"/>
          </a:p>
        </p:txBody>
      </p:sp>
    </p:spTree>
    <p:extLst>
      <p:ext uri="{BB962C8B-B14F-4D97-AF65-F5344CB8AC3E}">
        <p14:creationId xmlns:p14="http://schemas.microsoft.com/office/powerpoint/2010/main" val="1934129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18</a:t>
            </a:fld>
            <a:endParaRPr lang="en-US"/>
          </a:p>
        </p:txBody>
      </p:sp>
    </p:spTree>
    <p:extLst>
      <p:ext uri="{BB962C8B-B14F-4D97-AF65-F5344CB8AC3E}">
        <p14:creationId xmlns:p14="http://schemas.microsoft.com/office/powerpoint/2010/main" val="1662984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22794-6E8F-4841-A099-765E08C7E5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12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1575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5.xml"/><Relationship Id="rId4" Type="http://schemas.openxmlformats.org/officeDocument/2006/relationships/image" Target="../media/image34.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458489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631114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grpSp>
        <p:nvGrpSpPr>
          <p:cNvPr id="8" name="Group 7">
            <a:extLst>
              <a:ext uri="{FF2B5EF4-FFF2-40B4-BE49-F238E27FC236}">
                <a16:creationId xmlns:a16="http://schemas.microsoft.com/office/drawing/2014/main" id="{2614E2DD-E25C-4F35-961F-5FCA8C209AC6}"/>
              </a:ext>
            </a:extLst>
          </p:cNvPr>
          <p:cNvGrpSpPr/>
          <p:nvPr userDrawn="1"/>
        </p:nvGrpSpPr>
        <p:grpSpPr>
          <a:xfrm>
            <a:off x="6301557" y="1382854"/>
            <a:ext cx="5974640" cy="4092291"/>
            <a:chOff x="3048779" y="1510163"/>
            <a:chExt cx="6094444" cy="4174350"/>
          </a:xfrm>
        </p:grpSpPr>
        <p:sp>
          <p:nvSpPr>
            <p:cNvPr id="11" name="Oval 10">
              <a:extLst>
                <a:ext uri="{FF2B5EF4-FFF2-40B4-BE49-F238E27FC236}">
                  <a16:creationId xmlns:a16="http://schemas.microsoft.com/office/drawing/2014/main" id="{67122A49-C6CE-4617-A3D9-3BC4ABEBAAC0}"/>
                </a:ext>
              </a:extLst>
            </p:cNvPr>
            <p:cNvSpPr/>
            <p:nvPr/>
          </p:nvSpPr>
          <p:spPr bwMode="auto">
            <a:xfrm>
              <a:off x="4140604" y="1549227"/>
              <a:ext cx="3873316" cy="3873316"/>
            </a:xfrm>
            <a:prstGeom prst="ellipse">
              <a:avLst/>
            </a:prstGeom>
            <a:solidFill>
              <a:srgbClr val="E6E6E6"/>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93D92C27-284A-4BA8-A825-00AF0AA08DB9}"/>
                </a:ext>
              </a:extLst>
            </p:cNvPr>
            <p:cNvSpPr/>
            <p:nvPr/>
          </p:nvSpPr>
          <p:spPr bwMode="auto">
            <a:xfrm>
              <a:off x="4133795" y="1549227"/>
              <a:ext cx="3873316" cy="3873316"/>
            </a:xfrm>
            <a:prstGeom prst="ellipse">
              <a:avLst/>
            </a:prstGeom>
            <a:solidFill>
              <a:srgbClr val="FFFFFF"/>
            </a:solidFill>
            <a:ln w="12700">
              <a:gradFill>
                <a:gsLst>
                  <a:gs pos="0">
                    <a:srgbClr val="FFFFFF"/>
                  </a:gs>
                  <a:gs pos="69000">
                    <a:srgbClr val="E6E6E6">
                      <a:alpha val="0"/>
                    </a:srgbClr>
                  </a:gs>
                </a:gsLst>
                <a:lin ang="3000000" scaled="0"/>
              </a:gradFill>
            </a:ln>
            <a:effectLst>
              <a:innerShdw blurRad="228600" dist="215900" dir="13500000">
                <a:prstClr val="black">
                  <a:alpha val="9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cs typeface="Segoe UI" pitchFamily="34" charset="0"/>
              </a:endParaRPr>
            </a:p>
          </p:txBody>
        </p:sp>
        <p:sp>
          <p:nvSpPr>
            <p:cNvPr id="13" name="Rectangle 12">
              <a:extLst>
                <a:ext uri="{FF2B5EF4-FFF2-40B4-BE49-F238E27FC236}">
                  <a16:creationId xmlns:a16="http://schemas.microsoft.com/office/drawing/2014/main" id="{BEB723B7-DA1C-4E56-9A5F-898DDF2BFE5C}"/>
                </a:ext>
              </a:extLst>
            </p:cNvPr>
            <p:cNvSpPr/>
            <p:nvPr/>
          </p:nvSpPr>
          <p:spPr>
            <a:xfrm>
              <a:off x="3048779" y="3250421"/>
              <a:ext cx="6094444" cy="433249"/>
            </a:xfrm>
            <a:prstGeom prst="rect">
              <a:avLst/>
            </a:prstGeom>
          </p:spPr>
          <p:txBody>
            <a:bodyPr>
              <a:spAutoFit/>
            </a:bodyPr>
            <a:lstStyle/>
            <a:p>
              <a:pPr algn="ctr" defTabSz="895750" fontAlgn="base">
                <a:lnSpc>
                  <a:spcPct val="90000"/>
                </a:lnSpc>
                <a:spcBef>
                  <a:spcPct val="0"/>
                </a:spcBef>
                <a:spcAft>
                  <a:spcPct val="0"/>
                </a:spcAft>
                <a:defRPr/>
              </a:pPr>
              <a:r>
                <a:rPr lang="en-US" sz="2400">
                  <a:solidFill>
                    <a:schemeClr val="accent4"/>
                  </a:solidFill>
                  <a:latin typeface="Segoe UI"/>
                  <a:cs typeface="Segoe UI Semibold" panose="020B0702040204020203" pitchFamily="34" charset="0"/>
                </a:rPr>
                <a:t>SharePoint</a:t>
              </a:r>
            </a:p>
          </p:txBody>
        </p:sp>
        <p:grpSp>
          <p:nvGrpSpPr>
            <p:cNvPr id="14" name="Group 13">
              <a:extLst>
                <a:ext uri="{FF2B5EF4-FFF2-40B4-BE49-F238E27FC236}">
                  <a16:creationId xmlns:a16="http://schemas.microsoft.com/office/drawing/2014/main" id="{41413060-7DE9-4081-B7F4-796D50F8C9C0}"/>
                </a:ext>
              </a:extLst>
            </p:cNvPr>
            <p:cNvGrpSpPr/>
            <p:nvPr/>
          </p:nvGrpSpPr>
          <p:grpSpPr>
            <a:xfrm>
              <a:off x="3779429" y="1690093"/>
              <a:ext cx="4068496" cy="3563326"/>
              <a:chOff x="3312816" y="1322294"/>
              <a:chExt cx="4908377" cy="4298923"/>
            </a:xfrm>
          </p:grpSpPr>
          <p:sp>
            <p:nvSpPr>
              <p:cNvPr id="25" name="Freeform: Shape 24">
                <a:extLst>
                  <a:ext uri="{FF2B5EF4-FFF2-40B4-BE49-F238E27FC236}">
                    <a16:creationId xmlns:a16="http://schemas.microsoft.com/office/drawing/2014/main" id="{FD2054EB-6C90-47B3-B18F-108991BBB5B7}"/>
                  </a:ext>
                </a:extLst>
              </p:cNvPr>
              <p:cNvSpPr/>
              <p:nvPr/>
            </p:nvSpPr>
            <p:spPr bwMode="auto">
              <a:xfrm>
                <a:off x="4380231" y="4425606"/>
                <a:ext cx="3454628" cy="1195611"/>
              </a:xfrm>
              <a:custGeom>
                <a:avLst/>
                <a:gdLst>
                  <a:gd name="connsiteX0" fmla="*/ 3183231 w 3523900"/>
                  <a:gd name="connsiteY0" fmla="*/ 0 h 1219585"/>
                  <a:gd name="connsiteX1" fmla="*/ 3523900 w 3523900"/>
                  <a:gd name="connsiteY1" fmla="*/ 284776 h 1219585"/>
                  <a:gd name="connsiteX2" fmla="*/ 3422958 w 3523900"/>
                  <a:gd name="connsiteY2" fmla="*/ 421361 h 1219585"/>
                  <a:gd name="connsiteX3" fmla="*/ 1750174 w 3523900"/>
                  <a:gd name="connsiteY3" fmla="*/ 1219585 h 1219585"/>
                  <a:gd name="connsiteX4" fmla="*/ 77390 w 3523900"/>
                  <a:gd name="connsiteY4" fmla="*/ 421361 h 1219585"/>
                  <a:gd name="connsiteX5" fmla="*/ 0 w 3523900"/>
                  <a:gd name="connsiteY5" fmla="*/ 316644 h 1219585"/>
                  <a:gd name="connsiteX6" fmla="*/ 338914 w 3523900"/>
                  <a:gd name="connsiteY6" fmla="*/ 33335 h 1219585"/>
                  <a:gd name="connsiteX7" fmla="*/ 419623 w 3523900"/>
                  <a:gd name="connsiteY7" fmla="*/ 142997 h 1219585"/>
                  <a:gd name="connsiteX8" fmla="*/ 1749372 w 3523900"/>
                  <a:gd name="connsiteY8" fmla="*/ 780164 h 1219585"/>
                  <a:gd name="connsiteX9" fmla="*/ 3178324 w 3523900"/>
                  <a:gd name="connsiteY9" fmla="*/ 8206 h 1219585"/>
                  <a:gd name="connsiteX10" fmla="*/ 3183231 w 3523900"/>
                  <a:gd name="connsiteY10" fmla="*/ 0 h 121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3900" h="1219585">
                    <a:moveTo>
                      <a:pt x="3183231" y="0"/>
                    </a:moveTo>
                    <a:lnTo>
                      <a:pt x="3523900" y="284776"/>
                    </a:lnTo>
                    <a:lnTo>
                      <a:pt x="3422958" y="421361"/>
                    </a:lnTo>
                    <a:cubicBezTo>
                      <a:pt x="3025351" y="908857"/>
                      <a:pt x="2423625" y="1219585"/>
                      <a:pt x="1750174" y="1219585"/>
                    </a:cubicBezTo>
                    <a:cubicBezTo>
                      <a:pt x="1076723" y="1219585"/>
                      <a:pt x="474997" y="908857"/>
                      <a:pt x="77390" y="421361"/>
                    </a:cubicBezTo>
                    <a:lnTo>
                      <a:pt x="0" y="316644"/>
                    </a:lnTo>
                    <a:lnTo>
                      <a:pt x="338914" y="33335"/>
                    </a:lnTo>
                    <a:lnTo>
                      <a:pt x="419623" y="142997"/>
                    </a:lnTo>
                    <a:cubicBezTo>
                      <a:pt x="735694" y="532131"/>
                      <a:pt x="1214025" y="780164"/>
                      <a:pt x="1749372" y="780164"/>
                    </a:cubicBezTo>
                    <a:cubicBezTo>
                      <a:pt x="2344203" y="780164"/>
                      <a:pt x="2868642" y="473951"/>
                      <a:pt x="3178324" y="8206"/>
                    </a:cubicBezTo>
                    <a:lnTo>
                      <a:pt x="3183231" y="0"/>
                    </a:lnTo>
                    <a:close/>
                  </a:path>
                </a:pathLst>
              </a:custGeom>
              <a:solidFill>
                <a:srgbClr val="006AB3"/>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33E33395-576F-461B-AD16-41339539E877}"/>
                  </a:ext>
                </a:extLst>
              </p:cNvPr>
              <p:cNvSpPr/>
              <p:nvPr/>
            </p:nvSpPr>
            <p:spPr bwMode="auto">
              <a:xfrm rot="19206397">
                <a:off x="3312816" y="1848854"/>
                <a:ext cx="3479539" cy="1945639"/>
              </a:xfrm>
              <a:custGeom>
                <a:avLst/>
                <a:gdLst>
                  <a:gd name="connsiteX0" fmla="*/ 3549311 w 3549311"/>
                  <a:gd name="connsiteY0" fmla="*/ 481987 h 1984653"/>
                  <a:gd name="connsiteX1" fmla="*/ 3263459 w 3549311"/>
                  <a:gd name="connsiteY1" fmla="*/ 823942 h 1984653"/>
                  <a:gd name="connsiteX2" fmla="*/ 3145894 w 3549311"/>
                  <a:gd name="connsiteY2" fmla="*/ 735491 h 1984653"/>
                  <a:gd name="connsiteX3" fmla="*/ 841761 w 3549311"/>
                  <a:gd name="connsiteY3" fmla="*/ 1079692 h 1984653"/>
                  <a:gd name="connsiteX4" fmla="*/ 466067 w 3549311"/>
                  <a:gd name="connsiteY4" fmla="*/ 1853415 h 1984653"/>
                  <a:gd name="connsiteX5" fmla="*/ 445240 w 3549311"/>
                  <a:gd name="connsiteY5" fmla="*/ 1984653 h 1984653"/>
                  <a:gd name="connsiteX6" fmla="*/ 0 w 3549311"/>
                  <a:gd name="connsiteY6" fmla="*/ 1984653 h 1984653"/>
                  <a:gd name="connsiteX7" fmla="*/ 814 w 3549311"/>
                  <a:gd name="connsiteY7" fmla="*/ 1971060 h 1984653"/>
                  <a:gd name="connsiteX8" fmla="*/ 503325 w 3549311"/>
                  <a:gd name="connsiteY8" fmla="*/ 792670 h 1984653"/>
                  <a:gd name="connsiteX9" fmla="*/ 3396045 w 3549311"/>
                  <a:gd name="connsiteY9" fmla="*/ 366625 h 1984653"/>
                  <a:gd name="connsiteX10" fmla="*/ 3549311 w 3549311"/>
                  <a:gd name="connsiteY10" fmla="*/ 481987 h 19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9311" h="1984653">
                    <a:moveTo>
                      <a:pt x="3549311" y="481987"/>
                    </a:moveTo>
                    <a:lnTo>
                      <a:pt x="3263459" y="823942"/>
                    </a:lnTo>
                    <a:lnTo>
                      <a:pt x="3145894" y="735491"/>
                    </a:lnTo>
                    <a:cubicBezTo>
                      <a:pt x="2421685" y="246965"/>
                      <a:pt x="1423194" y="384142"/>
                      <a:pt x="841761" y="1079692"/>
                    </a:cubicBezTo>
                    <a:cubicBezTo>
                      <a:pt x="647950" y="1311542"/>
                      <a:pt x="523414" y="1577996"/>
                      <a:pt x="466067" y="1853415"/>
                    </a:cubicBezTo>
                    <a:lnTo>
                      <a:pt x="445240" y="1984653"/>
                    </a:lnTo>
                    <a:lnTo>
                      <a:pt x="0" y="1984653"/>
                    </a:lnTo>
                    <a:lnTo>
                      <a:pt x="814" y="1971060"/>
                    </a:lnTo>
                    <a:cubicBezTo>
                      <a:pt x="46007" y="1552550"/>
                      <a:pt x="211964" y="1141216"/>
                      <a:pt x="503325" y="792670"/>
                    </a:cubicBezTo>
                    <a:cubicBezTo>
                      <a:pt x="1231726" y="-78693"/>
                      <a:pt x="2485311" y="-248282"/>
                      <a:pt x="3396045" y="366625"/>
                    </a:cubicBezTo>
                    <a:lnTo>
                      <a:pt x="3549311" y="481987"/>
                    </a:lnTo>
                    <a:close/>
                  </a:path>
                </a:pathLst>
              </a:cu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7F094062-FAC5-4258-9E3D-A4D708C21855}"/>
                  </a:ext>
                </a:extLst>
              </p:cNvPr>
              <p:cNvSpPr/>
              <p:nvPr/>
            </p:nvSpPr>
            <p:spPr bwMode="auto">
              <a:xfrm>
                <a:off x="6131253" y="1322294"/>
                <a:ext cx="2089940" cy="3328762"/>
              </a:xfrm>
              <a:custGeom>
                <a:avLst/>
                <a:gdLst>
                  <a:gd name="connsiteX0" fmla="*/ 0 w 2131848"/>
                  <a:gd name="connsiteY0" fmla="*/ 0 h 3395511"/>
                  <a:gd name="connsiteX1" fmla="*/ 185688 w 2131848"/>
                  <a:gd name="connsiteY1" fmla="*/ 9488 h 3395511"/>
                  <a:gd name="connsiteX2" fmla="*/ 2131848 w 2131848"/>
                  <a:gd name="connsiteY2" fmla="*/ 2191645 h 3395511"/>
                  <a:gd name="connsiteX3" fmla="*/ 1870205 w 2131848"/>
                  <a:gd name="connsiteY3" fmla="*/ 3237189 h 3395511"/>
                  <a:gd name="connsiteX4" fmla="*/ 1775149 w 2131848"/>
                  <a:gd name="connsiteY4" fmla="*/ 3395511 h 3395511"/>
                  <a:gd name="connsiteX5" fmla="*/ 1431405 w 2131848"/>
                  <a:gd name="connsiteY5" fmla="*/ 3108164 h 3395511"/>
                  <a:gd name="connsiteX6" fmla="*/ 1478508 w 2131848"/>
                  <a:gd name="connsiteY6" fmla="*/ 3029385 h 3395511"/>
                  <a:gd name="connsiteX7" fmla="*/ 1686496 w 2131848"/>
                  <a:gd name="connsiteY7" fmla="*/ 2194799 h 3395511"/>
                  <a:gd name="connsiteX8" fmla="*/ 139432 w 2131848"/>
                  <a:gd name="connsiteY8" fmla="*/ 452933 h 3395511"/>
                  <a:gd name="connsiteX9" fmla="*/ 0 w 2131848"/>
                  <a:gd name="connsiteY9" fmla="*/ 445779 h 3395511"/>
                  <a:gd name="connsiteX10" fmla="*/ 0 w 2131848"/>
                  <a:gd name="connsiteY10" fmla="*/ 0 h 339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1848" h="3395511">
                    <a:moveTo>
                      <a:pt x="0" y="0"/>
                    </a:moveTo>
                    <a:lnTo>
                      <a:pt x="185688" y="9488"/>
                    </a:lnTo>
                    <a:cubicBezTo>
                      <a:pt x="1278817" y="121816"/>
                      <a:pt x="2131848" y="1055932"/>
                      <a:pt x="2131848" y="2191645"/>
                    </a:cubicBezTo>
                    <a:cubicBezTo>
                      <a:pt x="2131848" y="2570216"/>
                      <a:pt x="2037067" y="2926387"/>
                      <a:pt x="1870205" y="3237189"/>
                    </a:cubicBezTo>
                    <a:lnTo>
                      <a:pt x="1775149" y="3395511"/>
                    </a:lnTo>
                    <a:lnTo>
                      <a:pt x="1431405" y="3108164"/>
                    </a:lnTo>
                    <a:lnTo>
                      <a:pt x="1478508" y="3029385"/>
                    </a:lnTo>
                    <a:cubicBezTo>
                      <a:pt x="1611152" y="2781293"/>
                      <a:pt x="1686496" y="2496986"/>
                      <a:pt x="1686496" y="2194799"/>
                    </a:cubicBezTo>
                    <a:cubicBezTo>
                      <a:pt x="1686496" y="1288238"/>
                      <a:pt x="1008395" y="542597"/>
                      <a:pt x="139432" y="452933"/>
                    </a:cubicBezTo>
                    <a:lnTo>
                      <a:pt x="0" y="445779"/>
                    </a:lnTo>
                    <a:lnTo>
                      <a:pt x="0" y="0"/>
                    </a:lnTo>
                    <a:close/>
                  </a:path>
                </a:pathLst>
              </a:custGeom>
              <a:solidFill>
                <a:srgbClr val="0072C5"/>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p:txBody>
          </p:sp>
        </p:grpSp>
        <p:sp>
          <p:nvSpPr>
            <p:cNvPr id="16" name="Freeform: Shape 15">
              <a:extLst>
                <a:ext uri="{FF2B5EF4-FFF2-40B4-BE49-F238E27FC236}">
                  <a16:creationId xmlns:a16="http://schemas.microsoft.com/office/drawing/2014/main" id="{236B788B-ECE3-4899-8816-29BF7EE7BC34}"/>
                </a:ext>
              </a:extLst>
            </p:cNvPr>
            <p:cNvSpPr/>
            <p:nvPr/>
          </p:nvSpPr>
          <p:spPr bwMode="auto">
            <a:xfrm rot="19206397">
              <a:off x="4340500" y="4680584"/>
              <a:ext cx="3217" cy="2561"/>
            </a:xfrm>
            <a:custGeom>
              <a:avLst/>
              <a:gdLst>
                <a:gd name="connsiteX0" fmla="*/ 157 w 3281"/>
                <a:gd name="connsiteY0" fmla="*/ 0 h 2612"/>
                <a:gd name="connsiteX1" fmla="*/ 3281 w 3281"/>
                <a:gd name="connsiteY1" fmla="*/ 2612 h 2612"/>
                <a:gd name="connsiteX2" fmla="*/ 0 w 3281"/>
                <a:gd name="connsiteY2" fmla="*/ 2612 h 2612"/>
                <a:gd name="connsiteX3" fmla="*/ 157 w 3281"/>
                <a:gd name="connsiteY3" fmla="*/ 0 h 2612"/>
              </a:gdLst>
              <a:ahLst/>
              <a:cxnLst>
                <a:cxn ang="0">
                  <a:pos x="connsiteX0" y="connsiteY0"/>
                </a:cxn>
                <a:cxn ang="0">
                  <a:pos x="connsiteX1" y="connsiteY1"/>
                </a:cxn>
                <a:cxn ang="0">
                  <a:pos x="connsiteX2" y="connsiteY2"/>
                </a:cxn>
                <a:cxn ang="0">
                  <a:pos x="connsiteX3" y="connsiteY3"/>
                </a:cxn>
              </a:cxnLst>
              <a:rect l="l" t="t" r="r" b="b"/>
              <a:pathLst>
                <a:path w="3281" h="2612">
                  <a:moveTo>
                    <a:pt x="157" y="0"/>
                  </a:moveTo>
                  <a:lnTo>
                    <a:pt x="3281" y="2612"/>
                  </a:lnTo>
                  <a:lnTo>
                    <a:pt x="0" y="2612"/>
                  </a:lnTo>
                  <a:lnTo>
                    <a:pt x="157"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068BAE9-AEE2-4D62-9DE2-951C7EFAB6AF}"/>
                </a:ext>
              </a:extLst>
            </p:cNvPr>
            <p:cNvSpPr/>
            <p:nvPr/>
          </p:nvSpPr>
          <p:spPr>
            <a:xfrm>
              <a:off x="5135274" y="3075752"/>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896215">
                <a:lnSpc>
                  <a:spcPct val="80000"/>
                </a:lnSpc>
                <a:defRPr/>
              </a:pPr>
              <a:r>
                <a:rPr lang="en-US" sz="1345">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Content collaboration</a:t>
              </a:r>
            </a:p>
          </p:txBody>
        </p:sp>
        <p:sp>
          <p:nvSpPr>
            <p:cNvPr id="18" name="Rectangle 17">
              <a:extLst>
                <a:ext uri="{FF2B5EF4-FFF2-40B4-BE49-F238E27FC236}">
                  <a16:creationId xmlns:a16="http://schemas.microsoft.com/office/drawing/2014/main" id="{D9660660-1EF6-4720-B8F0-AD2A0BF2EF45}"/>
                </a:ext>
              </a:extLst>
            </p:cNvPr>
            <p:cNvSpPr/>
            <p:nvPr/>
          </p:nvSpPr>
          <p:spPr>
            <a:xfrm>
              <a:off x="3048779" y="3965574"/>
              <a:ext cx="6094444" cy="311332"/>
            </a:xfrm>
            <a:prstGeom prst="rect">
              <a:avLst/>
            </a:prstGeom>
          </p:spPr>
          <p:txBody>
            <a:bodyPr>
              <a:spAutoFit/>
            </a:bodyPr>
            <a:lstStyle/>
            <a:p>
              <a:pPr algn="ctr" defTabSz="895750" fontAlgn="base">
                <a:lnSpc>
                  <a:spcPct val="90000"/>
                </a:lnSpc>
                <a:spcBef>
                  <a:spcPct val="0"/>
                </a:spcBef>
                <a:spcAft>
                  <a:spcPct val="0"/>
                </a:spcAft>
                <a:defRPr/>
              </a:pPr>
              <a:r>
                <a:rPr lang="en-US" sz="1537" dirty="0">
                  <a:gradFill>
                    <a:gsLst>
                      <a:gs pos="0">
                        <a:srgbClr val="0D0D0D"/>
                      </a:gs>
                      <a:gs pos="100000">
                        <a:srgbClr val="0D0D0D"/>
                      </a:gs>
                    </a:gsLst>
                  </a:gradFill>
                  <a:latin typeface="Segoe UI"/>
                  <a:cs typeface="Segoe UI Semibold" panose="020B0702040204020203" pitchFamily="34" charset="0"/>
                </a:rPr>
                <a:t>Stream</a:t>
              </a:r>
            </a:p>
          </p:txBody>
        </p:sp>
        <p:sp>
          <p:nvSpPr>
            <p:cNvPr id="19" name="Rectangle 18">
              <a:extLst>
                <a:ext uri="{FF2B5EF4-FFF2-40B4-BE49-F238E27FC236}">
                  <a16:creationId xmlns:a16="http://schemas.microsoft.com/office/drawing/2014/main" id="{FEA408B1-F2FD-4E06-920F-BA9DCA2A5922}"/>
                </a:ext>
              </a:extLst>
            </p:cNvPr>
            <p:cNvSpPr/>
            <p:nvPr/>
          </p:nvSpPr>
          <p:spPr>
            <a:xfrm>
              <a:off x="5122718" y="3796585"/>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896215">
                <a:lnSpc>
                  <a:spcPct val="80000"/>
                </a:lnSpc>
                <a:defRPr/>
              </a:pPr>
              <a:r>
                <a:rPr lang="en-US" sz="1345">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Video &amp; live events</a:t>
              </a:r>
            </a:p>
          </p:txBody>
        </p:sp>
        <p:sp>
          <p:nvSpPr>
            <p:cNvPr id="20" name="Oval 19">
              <a:extLst>
                <a:ext uri="{FF2B5EF4-FFF2-40B4-BE49-F238E27FC236}">
                  <a16:creationId xmlns:a16="http://schemas.microsoft.com/office/drawing/2014/main" id="{2282D942-9EBF-4A27-81E1-6B70BD226FC8}"/>
                </a:ext>
              </a:extLst>
            </p:cNvPr>
            <p:cNvSpPr/>
            <p:nvPr/>
          </p:nvSpPr>
          <p:spPr bwMode="auto">
            <a:xfrm rot="3984033">
              <a:off x="4420357" y="1488147"/>
              <a:ext cx="3717312" cy="3761344"/>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Yammer</a:t>
              </a:r>
            </a:p>
          </p:txBody>
        </p:sp>
        <p:sp>
          <p:nvSpPr>
            <p:cNvPr id="23" name="Oval 22">
              <a:extLst>
                <a:ext uri="{FF2B5EF4-FFF2-40B4-BE49-F238E27FC236}">
                  <a16:creationId xmlns:a16="http://schemas.microsoft.com/office/drawing/2014/main" id="{EF61A209-D2EC-4660-AC7A-22920155F8C1}"/>
                </a:ext>
              </a:extLst>
            </p:cNvPr>
            <p:cNvSpPr/>
            <p:nvPr/>
          </p:nvSpPr>
          <p:spPr bwMode="auto">
            <a:xfrm rot="17437100">
              <a:off x="4036882" y="1537094"/>
              <a:ext cx="3717312" cy="3761344"/>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Teams</a:t>
              </a:r>
            </a:p>
          </p:txBody>
        </p:sp>
        <p:sp>
          <p:nvSpPr>
            <p:cNvPr id="24" name="Oval 23">
              <a:extLst>
                <a:ext uri="{FF2B5EF4-FFF2-40B4-BE49-F238E27FC236}">
                  <a16:creationId xmlns:a16="http://schemas.microsoft.com/office/drawing/2014/main" id="{94D48473-FBF5-49F3-9F63-C7F525508459}"/>
                </a:ext>
              </a:extLst>
            </p:cNvPr>
            <p:cNvSpPr/>
            <p:nvPr/>
          </p:nvSpPr>
          <p:spPr bwMode="auto">
            <a:xfrm>
              <a:off x="4224970" y="1923170"/>
              <a:ext cx="3717313" cy="3761343"/>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Down">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Outlook</a:t>
              </a:r>
            </a:p>
          </p:txBody>
        </p:sp>
      </p:grpSp>
    </p:spTree>
    <p:extLst>
      <p:ext uri="{BB962C8B-B14F-4D97-AF65-F5344CB8AC3E}">
        <p14:creationId xmlns:p14="http://schemas.microsoft.com/office/powerpoint/2010/main" val="2343577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8710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800" b="1" dirty="0">
                <a:solidFill>
                  <a:schemeClr val="bg1"/>
                </a:solidFill>
              </a:rPr>
              <a:t>Microsoft Aspire Experience</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GB" sz="1800" b="1" dirty="0">
              <a:solidFill>
                <a:schemeClr val="bg1"/>
              </a:solidFill>
            </a:endParaRPr>
          </a:p>
        </p:txBody>
      </p:sp>
    </p:spTree>
    <p:extLst>
      <p:ext uri="{BB962C8B-B14F-4D97-AF65-F5344CB8AC3E}">
        <p14:creationId xmlns:p14="http://schemas.microsoft.com/office/powerpoint/2010/main" val="220181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219758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033617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slide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31359B-7D3F-4875-9945-C4F96922B6FE}"/>
              </a:ext>
            </a:extLst>
          </p:cNvPr>
          <p:cNvSpPr>
            <a:spLocks noGrp="1"/>
          </p:cNvSpPr>
          <p:nvPr>
            <p:ph type="title" hasCustomPrompt="1"/>
          </p:nvPr>
        </p:nvSpPr>
        <p:spPr>
          <a:xfrm>
            <a:off x="5707900" y="1654009"/>
            <a:ext cx="5903076" cy="528644"/>
          </a:xfrm>
        </p:spPr>
        <p:txBody>
          <a:bodyPr/>
          <a:lstStyle>
            <a:lvl1pPr>
              <a:defRPr/>
            </a:lvl1pPr>
          </a:lstStyle>
          <a:p>
            <a:r>
              <a:rPr lang="en-US" dirty="0"/>
              <a:t>Photo layout 1</a:t>
            </a:r>
          </a:p>
        </p:txBody>
      </p:sp>
      <p:sp>
        <p:nvSpPr>
          <p:cNvPr id="9" name="Text Placeholder 3">
            <a:extLst>
              <a:ext uri="{FF2B5EF4-FFF2-40B4-BE49-F238E27FC236}">
                <a16:creationId xmlns:a16="http://schemas.microsoft.com/office/drawing/2014/main" id="{DFD7A036-3B1F-49D2-BD6A-993843832C16}"/>
              </a:ext>
            </a:extLst>
          </p:cNvPr>
          <p:cNvSpPr>
            <a:spLocks noGrp="1"/>
          </p:cNvSpPr>
          <p:nvPr>
            <p:ph type="body" sz="quarter" idx="11" hasCustomPrompt="1"/>
          </p:nvPr>
        </p:nvSpPr>
        <p:spPr>
          <a:xfrm>
            <a:off x="5707902" y="2574925"/>
            <a:ext cx="5903076"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10" name="Picture 9">
            <a:extLst>
              <a:ext uri="{FF2B5EF4-FFF2-40B4-BE49-F238E27FC236}">
                <a16:creationId xmlns:a16="http://schemas.microsoft.com/office/drawing/2014/main" id="{8A7724A9-4EFE-42D3-AD84-61585EC3320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a:stretch/>
        </p:blipFill>
        <p:spPr>
          <a:xfrm>
            <a:off x="401588" y="237709"/>
            <a:ext cx="3755808" cy="6253963"/>
          </a:xfrm>
          <a:prstGeom prst="rect">
            <a:avLst/>
          </a:prstGeom>
        </p:spPr>
      </p:pic>
    </p:spTree>
    <p:extLst>
      <p:ext uri="{BB962C8B-B14F-4D97-AF65-F5344CB8AC3E}">
        <p14:creationId xmlns:p14="http://schemas.microsoft.com/office/powerpoint/2010/main" val="12145566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6C7D-829A-4B69-B1FE-1E62BA85243D}"/>
              </a:ext>
            </a:extLst>
          </p:cNvPr>
          <p:cNvSpPr>
            <a:spLocks noGrp="1"/>
          </p:cNvSpPr>
          <p:nvPr>
            <p:ph type="title" hasCustomPrompt="1"/>
          </p:nvPr>
        </p:nvSpPr>
        <p:spPr>
          <a:xfrm>
            <a:off x="6236093" y="1654009"/>
            <a:ext cx="5374883" cy="528644"/>
          </a:xfrm>
        </p:spPr>
        <p:txBody>
          <a:bodyPr/>
          <a:lstStyle>
            <a:lvl1pPr>
              <a:defRPr/>
            </a:lvl1pPr>
          </a:lstStyle>
          <a:p>
            <a:r>
              <a:rPr lang="en-US" dirty="0"/>
              <a:t>Photo layout 2</a:t>
            </a:r>
          </a:p>
        </p:txBody>
      </p:sp>
      <p:sp>
        <p:nvSpPr>
          <p:cNvPr id="3" name="Text Placeholder 3">
            <a:extLst>
              <a:ext uri="{FF2B5EF4-FFF2-40B4-BE49-F238E27FC236}">
                <a16:creationId xmlns:a16="http://schemas.microsoft.com/office/drawing/2014/main" id="{88BDD959-D425-4800-8EE5-E45D69CCA483}"/>
              </a:ext>
            </a:extLst>
          </p:cNvPr>
          <p:cNvSpPr>
            <a:spLocks noGrp="1"/>
          </p:cNvSpPr>
          <p:nvPr>
            <p:ph type="body" sz="quarter" idx="11" hasCustomPrompt="1"/>
          </p:nvPr>
        </p:nvSpPr>
        <p:spPr>
          <a:xfrm>
            <a:off x="6236094" y="2574925"/>
            <a:ext cx="5374883"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6" name="Picture 5">
            <a:extLst>
              <a:ext uri="{FF2B5EF4-FFF2-40B4-BE49-F238E27FC236}">
                <a16:creationId xmlns:a16="http://schemas.microsoft.com/office/drawing/2014/main" id="{A6A007B1-B63B-453F-98CA-F076D69E5F1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99279" y="516836"/>
            <a:ext cx="4456696" cy="5940759"/>
          </a:xfrm>
          <a:prstGeom prst="rect">
            <a:avLst/>
          </a:prstGeom>
        </p:spPr>
      </p:pic>
    </p:spTree>
    <p:extLst>
      <p:ext uri="{BB962C8B-B14F-4D97-AF65-F5344CB8AC3E}">
        <p14:creationId xmlns:p14="http://schemas.microsoft.com/office/powerpoint/2010/main" val="2553714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sl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4610742" cy="528644"/>
          </a:xfrm>
        </p:spPr>
        <p:txBody>
          <a:bodyPr/>
          <a:lstStyle>
            <a:lvl1pPr>
              <a:defRPr/>
            </a:lvl1pPr>
          </a:lstStyle>
          <a:p>
            <a:r>
              <a:rPr lang="en-US"/>
              <a:t>Photo layout 3</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6" name="Picture 5">
            <a:extLst>
              <a:ext uri="{FF2B5EF4-FFF2-40B4-BE49-F238E27FC236}">
                <a16:creationId xmlns:a16="http://schemas.microsoft.com/office/drawing/2014/main" id="{69903324-8D61-445F-8F68-000CD59D47E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28790" y="222665"/>
            <a:ext cx="4481128" cy="6391116"/>
          </a:xfrm>
          <a:prstGeom prst="rect">
            <a:avLst/>
          </a:prstGeom>
        </p:spPr>
      </p:pic>
    </p:spTree>
    <p:extLst>
      <p:ext uri="{BB962C8B-B14F-4D97-AF65-F5344CB8AC3E}">
        <p14:creationId xmlns:p14="http://schemas.microsoft.com/office/powerpoint/2010/main" val="8801782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slide 4">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CDD849B-1CBF-45EF-8539-9311993A9131}"/>
              </a:ext>
            </a:extLst>
          </p:cNvPr>
          <p:cNvSpPr>
            <a:spLocks noGrp="1"/>
          </p:cNvSpPr>
          <p:nvPr>
            <p:ph type="title" hasCustomPrompt="1"/>
          </p:nvPr>
        </p:nvSpPr>
        <p:spPr>
          <a:xfrm>
            <a:off x="583558" y="1654009"/>
            <a:ext cx="4610742" cy="528644"/>
          </a:xfrm>
        </p:spPr>
        <p:txBody>
          <a:bodyPr/>
          <a:lstStyle>
            <a:lvl1pPr>
              <a:defRPr/>
            </a:lvl1pPr>
          </a:lstStyle>
          <a:p>
            <a:r>
              <a:rPr lang="en-US"/>
              <a:t>Photo layout 4</a:t>
            </a:r>
          </a:p>
        </p:txBody>
      </p:sp>
      <p:sp>
        <p:nvSpPr>
          <p:cNvPr id="15" name="Text Placeholder 3">
            <a:extLst>
              <a:ext uri="{FF2B5EF4-FFF2-40B4-BE49-F238E27FC236}">
                <a16:creationId xmlns:a16="http://schemas.microsoft.com/office/drawing/2014/main" id="{28BB71F3-7E38-4A39-AC35-28EAE8CFA35F}"/>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5EAD1948-46B6-4753-816B-BE69969EACB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264084" y="539553"/>
            <a:ext cx="4299383" cy="6020590"/>
          </a:xfrm>
          <a:prstGeom prst="rect">
            <a:avLst/>
          </a:prstGeom>
        </p:spPr>
      </p:pic>
    </p:spTree>
    <p:extLst>
      <p:ext uri="{BB962C8B-B14F-4D97-AF65-F5344CB8AC3E}">
        <p14:creationId xmlns:p14="http://schemas.microsoft.com/office/powerpoint/2010/main" val="360547475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9D058-DCEE-4B30-A0AA-54B5A29E21D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391887"/>
            <a:ext cx="12192000" cy="7483077"/>
          </a:xfrm>
          <a:prstGeom prst="rect">
            <a:avLst/>
          </a:prstGeom>
        </p:spPr>
      </p:pic>
      <p:sp>
        <p:nvSpPr>
          <p:cNvPr id="2" name="Title 1">
            <a:extLst>
              <a:ext uri="{FF2B5EF4-FFF2-40B4-BE49-F238E27FC236}">
                <a16:creationId xmlns:a16="http://schemas.microsoft.com/office/drawing/2014/main" id="{FDDBBD2A-6907-4650-845E-D30CB0D71471}"/>
              </a:ext>
            </a:extLst>
          </p:cNvPr>
          <p:cNvSpPr>
            <a:spLocks noGrp="1"/>
          </p:cNvSpPr>
          <p:nvPr>
            <p:ph type="title" hasCustomPrompt="1"/>
          </p:nvPr>
        </p:nvSpPr>
        <p:spPr>
          <a:xfrm>
            <a:off x="582291" y="3164678"/>
            <a:ext cx="11027418" cy="528644"/>
          </a:xfrm>
        </p:spPr>
        <p:txBody>
          <a:bodyPr anchor="ctr"/>
          <a:lstStyle>
            <a:lvl1pPr algn="ctr">
              <a:defRPr sz="4200">
                <a:solidFill>
                  <a:schemeClr val="bg1"/>
                </a:solidFill>
              </a:defRPr>
            </a:lvl1pPr>
          </a:lstStyle>
          <a:p>
            <a:r>
              <a:rPr lang="en-US"/>
              <a:t>Full photo layout</a:t>
            </a:r>
          </a:p>
        </p:txBody>
      </p:sp>
    </p:spTree>
    <p:extLst>
      <p:ext uri="{BB962C8B-B14F-4D97-AF65-F5344CB8AC3E}">
        <p14:creationId xmlns:p14="http://schemas.microsoft.com/office/powerpoint/2010/main" val="219173040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s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A7C2-BB01-4C9C-A853-55EC8974F60A}"/>
              </a:ext>
            </a:extLst>
          </p:cNvPr>
          <p:cNvSpPr>
            <a:spLocks noGrp="1"/>
          </p:cNvSpPr>
          <p:nvPr>
            <p:ph type="title" hasCustomPrompt="1"/>
          </p:nvPr>
        </p:nvSpPr>
        <p:spPr>
          <a:xfrm>
            <a:off x="583558" y="521884"/>
            <a:ext cx="11027418" cy="528644"/>
          </a:xfrm>
        </p:spPr>
        <p:txBody>
          <a:bodyPr/>
          <a:lstStyle>
            <a:lvl1pPr>
              <a:defRPr/>
            </a:lvl1pPr>
          </a:lstStyle>
          <a:p>
            <a:r>
              <a:rPr lang="en-US"/>
              <a:t>Three columns photo layout</a:t>
            </a:r>
          </a:p>
        </p:txBody>
      </p:sp>
      <p:sp>
        <p:nvSpPr>
          <p:cNvPr id="3" name="Text Placeholder 4">
            <a:extLst>
              <a:ext uri="{FF2B5EF4-FFF2-40B4-BE49-F238E27FC236}">
                <a16:creationId xmlns:a16="http://schemas.microsoft.com/office/drawing/2014/main" id="{16BD8FDD-107C-4BE8-BA46-5C0D9107EC19}"/>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ext Placeholder 4">
            <a:extLst>
              <a:ext uri="{FF2B5EF4-FFF2-40B4-BE49-F238E27FC236}">
                <a16:creationId xmlns:a16="http://schemas.microsoft.com/office/drawing/2014/main" id="{AA0600E8-2834-4874-ABEE-8F3D30033DD3}"/>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5" name="Text Placeholder 4">
            <a:extLst>
              <a:ext uri="{FF2B5EF4-FFF2-40B4-BE49-F238E27FC236}">
                <a16:creationId xmlns:a16="http://schemas.microsoft.com/office/drawing/2014/main" id="{5284E3A2-BA5A-4FD1-B780-3EA270742ABD}"/>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pic>
        <p:nvPicPr>
          <p:cNvPr id="11" name="Picture 10">
            <a:extLst>
              <a:ext uri="{FF2B5EF4-FFF2-40B4-BE49-F238E27FC236}">
                <a16:creationId xmlns:a16="http://schemas.microsoft.com/office/drawing/2014/main" id="{7FE08F95-FCE0-43E0-B477-09D0D36B306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80780" y="2041385"/>
            <a:ext cx="3476471" cy="2479280"/>
          </a:xfrm>
          <a:prstGeom prst="rect">
            <a:avLst/>
          </a:prstGeom>
        </p:spPr>
      </p:pic>
      <p:pic>
        <p:nvPicPr>
          <p:cNvPr id="13" name="Picture 12">
            <a:extLst>
              <a:ext uri="{FF2B5EF4-FFF2-40B4-BE49-F238E27FC236}">
                <a16:creationId xmlns:a16="http://schemas.microsoft.com/office/drawing/2014/main" id="{D104C116-9EC9-4EBE-AFB2-496ACC322C6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299384" y="2041385"/>
            <a:ext cx="3472349" cy="2479280"/>
          </a:xfrm>
          <a:prstGeom prst="rect">
            <a:avLst/>
          </a:prstGeom>
        </p:spPr>
      </p:pic>
      <p:pic>
        <p:nvPicPr>
          <p:cNvPr id="15" name="Picture 14">
            <a:extLst>
              <a:ext uri="{FF2B5EF4-FFF2-40B4-BE49-F238E27FC236}">
                <a16:creationId xmlns:a16="http://schemas.microsoft.com/office/drawing/2014/main" id="{176CB012-06BC-4575-99FF-CEAF98D38BF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8093292" y="2041385"/>
            <a:ext cx="3426812" cy="2479280"/>
          </a:xfrm>
          <a:prstGeom prst="rect">
            <a:avLst/>
          </a:prstGeom>
        </p:spPr>
      </p:pic>
    </p:spTree>
    <p:extLst>
      <p:ext uri="{BB962C8B-B14F-4D97-AF65-F5344CB8AC3E}">
        <p14:creationId xmlns:p14="http://schemas.microsoft.com/office/powerpoint/2010/main" val="212586342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143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8588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050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003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9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4647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8279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2223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9162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3726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74591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489869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79126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80150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62139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277762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6735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73373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235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6421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40263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3628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9378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8083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110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992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0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037482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6669015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904783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868966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216899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704519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39158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077442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5"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7743327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7" y="1179838"/>
            <a:ext cx="5636893"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7311247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153680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F9406C37-1267-4092-A3E4-2FCC75AA8F89}"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436818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236262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536446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08456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9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497127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1519214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881712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98690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95271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92659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692464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981327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854505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830359"/>
      </p:ext>
    </p:extLst>
  </p:cSld>
  <p:clrMapOvr>
    <a:masterClrMapping/>
  </p:clrMapOvr>
  <p:transition>
    <p:fade/>
  </p:transition>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35158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92368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0428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0127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860790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823499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058653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677021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10/25/2020</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77328728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0859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99504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699748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07369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7759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441277418"/>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33774870"/>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81723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6429028"/>
      </p:ext>
    </p:extLst>
  </p:cSld>
  <p:clrMapOvr>
    <a:masterClrMapping/>
  </p:clrMapOvr>
  <p:transition>
    <p:fade/>
  </p:transition>
  <p:hf sldNum="0" hdr="0" ftr="0" dt="0"/>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985127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768525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0744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76347" y="669142"/>
            <a:ext cx="5105400"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63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12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23DC725-AB28-4D32-B54E-81EF510DF128}"/>
              </a:ext>
            </a:extLst>
          </p:cNvPr>
          <p:cNvSpPr>
            <a:spLocks noGrp="1"/>
          </p:cNvSpPr>
          <p:nvPr>
            <p:ph type="pic" sz="quarter" idx="13" hasCustomPrompt="1"/>
          </p:nvPr>
        </p:nvSpPr>
        <p:spPr>
          <a:xfrm>
            <a:off x="1" y="0"/>
            <a:ext cx="12192000" cy="6858000"/>
          </a:xfrm>
          <a:prstGeom prst="rect">
            <a:avLst/>
          </a:prstGeom>
          <a:solidFill>
            <a:schemeClr val="bg1">
              <a:lumMod val="85000"/>
            </a:schemeClr>
          </a:solidFill>
        </p:spPr>
        <p:txBody>
          <a:bodyPr tIns="3337560" rIns="3657600"/>
          <a:lstStyle>
            <a:lvl1pPr marL="0" indent="0" algn="r">
              <a:buNone/>
              <a:defRPr sz="1400">
                <a:latin typeface="Segoe UI Light" panose="020B0502040204020203" pitchFamily="34" charset="0"/>
                <a:cs typeface="Segoe UI Light" panose="020B0502040204020203" pitchFamily="34" charset="0"/>
              </a:defRPr>
            </a:lvl1pPr>
          </a:lstStyle>
          <a:p>
            <a:r>
              <a:rPr lang="en-US"/>
              <a:t>&lt; Click icon to insert a photo</a:t>
            </a:r>
          </a:p>
        </p:txBody>
      </p:sp>
      <p:pic>
        <p:nvPicPr>
          <p:cNvPr id="14" name="Picture 13">
            <a:extLst>
              <a:ext uri="{FF2B5EF4-FFF2-40B4-BE49-F238E27FC236}">
                <a16:creationId xmlns:a16="http://schemas.microsoft.com/office/drawing/2014/main" id="{515A4EDA-0D20-4010-B28F-F4AFCE69F1B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9443" y="5969611"/>
            <a:ext cx="2324131" cy="724404"/>
          </a:xfrm>
          <a:prstGeom prst="rect">
            <a:avLst/>
          </a:prstGeom>
        </p:spPr>
      </p:pic>
      <p:sp>
        <p:nvSpPr>
          <p:cNvPr id="15" name="Text Placeholder 5">
            <a:extLst>
              <a:ext uri="{FF2B5EF4-FFF2-40B4-BE49-F238E27FC236}">
                <a16:creationId xmlns:a16="http://schemas.microsoft.com/office/drawing/2014/main" id="{2864BB07-D8D4-496C-B924-8B826AC614D5}"/>
              </a:ext>
            </a:extLst>
          </p:cNvPr>
          <p:cNvSpPr>
            <a:spLocks noGrp="1"/>
          </p:cNvSpPr>
          <p:nvPr>
            <p:ph type="body" sz="quarter" idx="10"/>
          </p:nvPr>
        </p:nvSpPr>
        <p:spPr>
          <a:xfrm>
            <a:off x="727504" y="1783372"/>
            <a:ext cx="5192972" cy="526298"/>
          </a:xfrm>
          <a:prstGeom prst="rect">
            <a:avLst/>
          </a:prstGeom>
        </p:spPr>
        <p:txBody>
          <a:bodyPr lIns="0" tIns="0" rIns="0" bIns="0">
            <a:spAutoFit/>
          </a:bodyPr>
          <a:lstStyle>
            <a:lvl1pPr marL="0" indent="0">
              <a:buNone/>
              <a:defRPr sz="3800">
                <a:solidFill>
                  <a:schemeClr val="bg1"/>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16" name="Text Placeholder 5">
            <a:extLst>
              <a:ext uri="{FF2B5EF4-FFF2-40B4-BE49-F238E27FC236}">
                <a16:creationId xmlns:a16="http://schemas.microsoft.com/office/drawing/2014/main" id="{6BA9D172-A513-44B6-B8B5-23A8985CE5E9}"/>
              </a:ext>
            </a:extLst>
          </p:cNvPr>
          <p:cNvSpPr>
            <a:spLocks noGrp="1"/>
          </p:cNvSpPr>
          <p:nvPr>
            <p:ph type="body" sz="quarter" idx="11"/>
          </p:nvPr>
        </p:nvSpPr>
        <p:spPr>
          <a:xfrm>
            <a:off x="727504" y="3397857"/>
            <a:ext cx="5192972" cy="332399"/>
          </a:xfrm>
          <a:prstGeom prst="rect">
            <a:avLst/>
          </a:prstGeom>
        </p:spPr>
        <p:txBody>
          <a:bodyPr lIns="0" tIns="0" rIns="0" bIns="0">
            <a:spAutoFit/>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17" name="Text Placeholder 5">
            <a:extLst>
              <a:ext uri="{FF2B5EF4-FFF2-40B4-BE49-F238E27FC236}">
                <a16:creationId xmlns:a16="http://schemas.microsoft.com/office/drawing/2014/main" id="{58E68705-334F-4CC5-AF4E-9D16FDBEC840}"/>
              </a:ext>
            </a:extLst>
          </p:cNvPr>
          <p:cNvSpPr>
            <a:spLocks noGrp="1"/>
          </p:cNvSpPr>
          <p:nvPr>
            <p:ph type="body" sz="quarter" idx="12" hasCustomPrompt="1"/>
          </p:nvPr>
        </p:nvSpPr>
        <p:spPr>
          <a:xfrm>
            <a:off x="727504" y="4429306"/>
            <a:ext cx="5192972" cy="626838"/>
          </a:xfrm>
          <a:prstGeom prst="rect">
            <a:avLst/>
          </a:prstGeom>
        </p:spPr>
        <p:txBody>
          <a:bodyPr lIns="0" tIns="0" rIns="0" bIns="0">
            <a:spAutoFit/>
          </a:bodyPr>
          <a:lstStyle>
            <a:lvl1pPr marL="0" indent="0">
              <a:buNone/>
              <a:defRPr sz="1800">
                <a:solidFill>
                  <a:schemeClr val="bg1"/>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Insert name</a:t>
            </a:r>
          </a:p>
          <a:p>
            <a:pPr lvl="0"/>
            <a:r>
              <a:rPr lang="en-US"/>
              <a:t>Insert title</a:t>
            </a:r>
          </a:p>
        </p:txBody>
      </p:sp>
    </p:spTree>
    <p:extLst>
      <p:ext uri="{BB962C8B-B14F-4D97-AF65-F5344CB8AC3E}">
        <p14:creationId xmlns:p14="http://schemas.microsoft.com/office/powerpoint/2010/main" val="167361963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Image Full Bleed">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0B6FF9-6B95-453A-92EE-13FE3BD35AE4}"/>
              </a:ext>
            </a:extLst>
          </p:cNvPr>
          <p:cNvSpPr>
            <a:spLocks noGrp="1"/>
          </p:cNvSpPr>
          <p:nvPr>
            <p:ph type="pic" sz="quarter" idx="12" hasCustomPrompt="1"/>
          </p:nvPr>
        </p:nvSpPr>
        <p:spPr>
          <a:xfrm>
            <a:off x="1" y="0"/>
            <a:ext cx="12192000" cy="6858000"/>
          </a:xfrm>
          <a:prstGeom prst="rect">
            <a:avLst/>
          </a:prstGeom>
          <a:solidFill>
            <a:schemeClr val="bg2">
              <a:alpha val="81000"/>
            </a:schemeClr>
          </a:solidFill>
        </p:spPr>
        <p:txBody>
          <a:bodyPr bIns="548640" anchor="ctr"/>
          <a:lstStyle>
            <a:lvl1pPr marL="0" indent="0" algn="l">
              <a:buNone/>
              <a:defRPr sz="2000">
                <a:latin typeface="Segoe UI Light" panose="020B0502040204020203" pitchFamily="34" charset="0"/>
                <a:cs typeface="Segoe UI Light" panose="020B0502040204020203" pitchFamily="34" charset="0"/>
              </a:defRPr>
            </a:lvl1pPr>
          </a:lstStyle>
          <a:p>
            <a:r>
              <a:rPr lang="en-US"/>
              <a:t>        Click icon to insert a photo</a:t>
            </a:r>
          </a:p>
          <a:p>
            <a:endParaRPr lang="en-US"/>
          </a:p>
        </p:txBody>
      </p:sp>
      <p:sp>
        <p:nvSpPr>
          <p:cNvPr id="9" name="Content Placeholder 6">
            <a:extLst>
              <a:ext uri="{FF2B5EF4-FFF2-40B4-BE49-F238E27FC236}">
                <a16:creationId xmlns:a16="http://schemas.microsoft.com/office/drawing/2014/main" id="{A3923364-5E1E-448B-AAD6-B257F7313233}"/>
              </a:ext>
            </a:extLst>
          </p:cNvPr>
          <p:cNvSpPr>
            <a:spLocks noGrp="1"/>
          </p:cNvSpPr>
          <p:nvPr>
            <p:ph sz="quarter" idx="13"/>
          </p:nvPr>
        </p:nvSpPr>
        <p:spPr>
          <a:xfrm>
            <a:off x="6918292" y="1717598"/>
            <a:ext cx="4546204" cy="443198"/>
          </a:xfrm>
          <a:prstGeom prst="rect">
            <a:avLst/>
          </a:prstGeom>
        </p:spPr>
        <p:txBody>
          <a:bodyPr lIns="0" tIns="0" rIns="0" bIns="0">
            <a:spAutoFit/>
          </a:bodyPr>
          <a:lstStyle>
            <a:lvl1pPr marL="0" indent="0">
              <a:buNone/>
              <a:defRPr sz="32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12" name="Content Placeholder 10">
            <a:extLst>
              <a:ext uri="{FF2B5EF4-FFF2-40B4-BE49-F238E27FC236}">
                <a16:creationId xmlns:a16="http://schemas.microsoft.com/office/drawing/2014/main" id="{7D245258-493F-4E5C-AB6A-6AB135FCFD40}"/>
              </a:ext>
            </a:extLst>
          </p:cNvPr>
          <p:cNvSpPr>
            <a:spLocks noGrp="1"/>
          </p:cNvSpPr>
          <p:nvPr>
            <p:ph sz="quarter" idx="14" hasCustomPrompt="1"/>
          </p:nvPr>
        </p:nvSpPr>
        <p:spPr>
          <a:xfrm>
            <a:off x="6918292" y="2460260"/>
            <a:ext cx="4546204" cy="1010148"/>
          </a:xfrm>
          <a:prstGeom prst="rect">
            <a:avLst/>
          </a:prstGeom>
        </p:spPr>
        <p:txBody>
          <a:bodyPr wrap="square" lIns="0" tIns="0" rIns="0" bIns="0">
            <a:spAutoFit/>
          </a:bodyPr>
          <a:lstStyle>
            <a:lvl1pPr marL="0" indent="0">
              <a:lnSpc>
                <a:spcPct val="120000"/>
              </a:lnSpc>
              <a:spcBef>
                <a:spcPts val="0"/>
              </a:spcBef>
              <a:spcAft>
                <a:spcPts val="1200"/>
              </a:spcAft>
              <a:buNone/>
              <a:defRPr sz="1400">
                <a:solidFill>
                  <a:schemeClr val="tx2"/>
                </a:solidFill>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Tree>
    <p:extLst>
      <p:ext uri="{BB962C8B-B14F-4D97-AF65-F5344CB8AC3E}">
        <p14:creationId xmlns:p14="http://schemas.microsoft.com/office/powerpoint/2010/main" val="228591947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eft Content / Image Split">
    <p:spTree>
      <p:nvGrpSpPr>
        <p:cNvPr id="1" name=""/>
        <p:cNvGrpSpPr/>
        <p:nvPr/>
      </p:nvGrpSpPr>
      <p:grpSpPr>
        <a:xfrm>
          <a:off x="0" y="0"/>
          <a:ext cx="0" cy="0"/>
          <a:chOff x="0" y="0"/>
          <a:chExt cx="0" cy="0"/>
        </a:xfrm>
      </p:grpSpPr>
      <p:sp>
        <p:nvSpPr>
          <p:cNvPr id="11" name="Title 9">
            <a:extLst>
              <a:ext uri="{FF2B5EF4-FFF2-40B4-BE49-F238E27FC236}">
                <a16:creationId xmlns:a16="http://schemas.microsoft.com/office/drawing/2014/main" id="{57BEC4CB-DA8A-4E9A-927A-29DA0F4358C4}"/>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F705A9B7-0D07-4F93-9F43-1DB33CEF1ACA}"/>
              </a:ext>
            </a:extLst>
          </p:cNvPr>
          <p:cNvSpPr>
            <a:spLocks noGrp="1"/>
          </p:cNvSpPr>
          <p:nvPr>
            <p:ph type="body" sz="quarter" idx="10" hasCustomPrompt="1"/>
          </p:nvPr>
        </p:nvSpPr>
        <p:spPr>
          <a:xfrm>
            <a:off x="503278" y="1213383"/>
            <a:ext cx="3066472"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
        <p:nvSpPr>
          <p:cNvPr id="18" name="Picture Placeholder 16">
            <a:extLst>
              <a:ext uri="{FF2B5EF4-FFF2-40B4-BE49-F238E27FC236}">
                <a16:creationId xmlns:a16="http://schemas.microsoft.com/office/drawing/2014/main" id="{6A32296C-3376-4B7E-8528-F4B3AE5EB550}"/>
              </a:ext>
            </a:extLst>
          </p:cNvPr>
          <p:cNvSpPr>
            <a:spLocks noGrp="1"/>
          </p:cNvSpPr>
          <p:nvPr>
            <p:ph type="pic" sz="quarter" idx="11"/>
          </p:nvPr>
        </p:nvSpPr>
        <p:spPr>
          <a:xfrm>
            <a:off x="6534150" y="0"/>
            <a:ext cx="5657850" cy="6858000"/>
          </a:xfrm>
          <a:prstGeom prst="rect">
            <a:avLst/>
          </a:prstGeom>
        </p:spPr>
        <p:txBody>
          <a:bodyPr/>
          <a:lstStyle>
            <a:lvl1pPr marL="0" indent="0" algn="ctr">
              <a:buNone/>
              <a:defRPr/>
            </a:lvl1pPr>
          </a:lstStyle>
          <a:p>
            <a:endParaRPr lang="en-US"/>
          </a:p>
          <a:p>
            <a:endParaRPr lang="en-US"/>
          </a:p>
          <a:p>
            <a:endParaRPr lang="en-US"/>
          </a:p>
          <a:p>
            <a:endParaRPr lang="en-US"/>
          </a:p>
          <a:p>
            <a:endParaRPr lang="en-US"/>
          </a:p>
          <a:p>
            <a:r>
              <a:rPr lang="en-US"/>
              <a:t>Insert picture here</a:t>
            </a:r>
          </a:p>
        </p:txBody>
      </p:sp>
      <p:sp>
        <p:nvSpPr>
          <p:cNvPr id="25" name="Content Placeholder 23">
            <a:extLst>
              <a:ext uri="{FF2B5EF4-FFF2-40B4-BE49-F238E27FC236}">
                <a16:creationId xmlns:a16="http://schemas.microsoft.com/office/drawing/2014/main" id="{8B92D2D8-67CA-432A-9029-045FDB781924}"/>
              </a:ext>
            </a:extLst>
          </p:cNvPr>
          <p:cNvSpPr>
            <a:spLocks noGrp="1"/>
          </p:cNvSpPr>
          <p:nvPr>
            <p:ph sz="quarter" idx="12" hasCustomPrompt="1"/>
          </p:nvPr>
        </p:nvSpPr>
        <p:spPr>
          <a:xfrm>
            <a:off x="503277" y="2194561"/>
            <a:ext cx="4565072" cy="3431709"/>
          </a:xfrm>
          <a:prstGeom prst="rect">
            <a:avLst/>
          </a:prstGeom>
        </p:spPr>
        <p:txBody>
          <a:bodyPr wrap="square" lIns="0" tIns="0" rIns="0" bIns="0">
            <a:spAutoFit/>
          </a:bodyPr>
          <a:lstStyle>
            <a:lvl1pPr marL="0" marR="0" indent="0" algn="l" defTabSz="914225" rtl="0" eaLnBrk="1" fontAlgn="auto" latinLnBrk="0" hangingPunct="1">
              <a:lnSpc>
                <a:spcPct val="100000"/>
              </a:lnSpc>
              <a:spcBef>
                <a:spcPts val="0"/>
              </a:spcBef>
              <a:spcAft>
                <a:spcPts val="0"/>
              </a:spcAft>
              <a:buClrTx/>
              <a:buSzTx/>
              <a:buFontTx/>
              <a:buNone/>
              <a:tabLst/>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Section Title here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Lorem ipsum dolor sit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amet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consectetuer</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adipiscing</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elit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Maecenas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porttitor</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congue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massa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Fusce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posuere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magna sed pulvinar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ultricies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purus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lectus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malesuada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libero, sit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amet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commodo</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magna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eros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quis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urna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Nunc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viverra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imperdiet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enim</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Fusce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est.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Vivamus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tellus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Pellentesque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habitant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morbi</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tristique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senectus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netus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malesuada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fames ac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turpis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egestas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Proin</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pharetra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nonummy</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pede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Mauris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orci</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Sdfsdfsdf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Sdfsdfsdf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mn-lt"/>
              <a:ea typeface="+mn-ea"/>
              <a:cs typeface="+mn-cs"/>
            </a:endParaRPr>
          </a:p>
        </p:txBody>
      </p:sp>
    </p:spTree>
    <p:extLst>
      <p:ext uri="{BB962C8B-B14F-4D97-AF65-F5344CB8AC3E}">
        <p14:creationId xmlns:p14="http://schemas.microsoft.com/office/powerpoint/2010/main" val="22219397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Left Content / Image Spli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05A9B7-0D07-4F93-9F43-1DB33CEF1ACA}"/>
              </a:ext>
            </a:extLst>
          </p:cNvPr>
          <p:cNvSpPr>
            <a:spLocks noGrp="1"/>
          </p:cNvSpPr>
          <p:nvPr>
            <p:ph type="body" sz="quarter" idx="10" hasCustomPrompt="1"/>
          </p:nvPr>
        </p:nvSpPr>
        <p:spPr>
          <a:xfrm>
            <a:off x="503277" y="1213383"/>
            <a:ext cx="11185446"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
        <p:nvSpPr>
          <p:cNvPr id="6" name="Text Placeholder 5">
            <a:extLst>
              <a:ext uri="{FF2B5EF4-FFF2-40B4-BE49-F238E27FC236}">
                <a16:creationId xmlns:a16="http://schemas.microsoft.com/office/drawing/2014/main" id="{A6C34D21-2D57-42C4-A58C-CF9DEC744989}"/>
              </a:ext>
            </a:extLst>
          </p:cNvPr>
          <p:cNvSpPr>
            <a:spLocks noGrp="1"/>
          </p:cNvSpPr>
          <p:nvPr>
            <p:ph type="body" sz="quarter" idx="11"/>
          </p:nvPr>
        </p:nvSpPr>
        <p:spPr>
          <a:xfrm>
            <a:off x="503277" y="663676"/>
            <a:ext cx="11185446"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Tree>
    <p:extLst>
      <p:ext uri="{BB962C8B-B14F-4D97-AF65-F5344CB8AC3E}">
        <p14:creationId xmlns:p14="http://schemas.microsoft.com/office/powerpoint/2010/main" val="391659728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9B6E0AA-E4F2-41D6-A6A5-5FB77A4F23EC}"/>
              </a:ext>
            </a:extLst>
          </p:cNvPr>
          <p:cNvSpPr>
            <a:spLocks noGrp="1"/>
          </p:cNvSpPr>
          <p:nvPr>
            <p:ph type="body" sz="quarter" idx="10"/>
          </p:nvPr>
        </p:nvSpPr>
        <p:spPr>
          <a:xfrm>
            <a:off x="503277" y="663676"/>
            <a:ext cx="11185447"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7" y="2081569"/>
            <a:ext cx="11185446" cy="1846659"/>
          </a:xfrm>
          <a:prstGeom prst="rect">
            <a:avLst/>
          </a:prstGeom>
        </p:spPr>
        <p:txBody>
          <a:bodyPr wrap="square" lIns="0" tIns="0" rIns="0" b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Tree>
    <p:extLst>
      <p:ext uri="{BB962C8B-B14F-4D97-AF65-F5344CB8AC3E}">
        <p14:creationId xmlns:p14="http://schemas.microsoft.com/office/powerpoint/2010/main" val="303236614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9B6E0AA-E4F2-41D6-A6A5-5FB77A4F23EC}"/>
              </a:ext>
            </a:extLst>
          </p:cNvPr>
          <p:cNvSpPr>
            <a:spLocks noGrp="1"/>
          </p:cNvSpPr>
          <p:nvPr>
            <p:ph type="body" sz="quarter" idx="10"/>
          </p:nvPr>
        </p:nvSpPr>
        <p:spPr>
          <a:xfrm>
            <a:off x="503277" y="663676"/>
            <a:ext cx="11185447"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Tree>
    <p:extLst>
      <p:ext uri="{BB962C8B-B14F-4D97-AF65-F5344CB8AC3E}">
        <p14:creationId xmlns:p14="http://schemas.microsoft.com/office/powerpoint/2010/main" val="56117902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7"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5" name="Text Placeholder 8">
            <a:extLst>
              <a:ext uri="{FF2B5EF4-FFF2-40B4-BE49-F238E27FC236}">
                <a16:creationId xmlns:a16="http://schemas.microsoft.com/office/drawing/2014/main" id="{D8DE1C34-6B5E-4059-BA7D-70145A9B1F48}"/>
              </a:ext>
            </a:extLst>
          </p:cNvPr>
          <p:cNvSpPr>
            <a:spLocks noGrp="1"/>
          </p:cNvSpPr>
          <p:nvPr>
            <p:ph type="body" sz="quarter" idx="14" hasCustomPrompt="1"/>
          </p:nvPr>
        </p:nvSpPr>
        <p:spPr>
          <a:xfrm>
            <a:off x="4462695"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6" name="Text Placeholder 8">
            <a:extLst>
              <a:ext uri="{FF2B5EF4-FFF2-40B4-BE49-F238E27FC236}">
                <a16:creationId xmlns:a16="http://schemas.microsoft.com/office/drawing/2014/main" id="{ADB6AF5F-2C6D-4CE5-A252-7EBB51733092}"/>
              </a:ext>
            </a:extLst>
          </p:cNvPr>
          <p:cNvSpPr>
            <a:spLocks noGrp="1"/>
          </p:cNvSpPr>
          <p:nvPr>
            <p:ph type="body" sz="quarter" idx="15" hasCustomPrompt="1"/>
          </p:nvPr>
        </p:nvSpPr>
        <p:spPr>
          <a:xfrm>
            <a:off x="503277"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7" name="Text Placeholder 8">
            <a:extLst>
              <a:ext uri="{FF2B5EF4-FFF2-40B4-BE49-F238E27FC236}">
                <a16:creationId xmlns:a16="http://schemas.microsoft.com/office/drawing/2014/main" id="{E91C6071-A470-459F-9B75-F915BCABAB87}"/>
              </a:ext>
            </a:extLst>
          </p:cNvPr>
          <p:cNvSpPr>
            <a:spLocks noGrp="1"/>
          </p:cNvSpPr>
          <p:nvPr>
            <p:ph type="body" sz="quarter" idx="16" hasCustomPrompt="1"/>
          </p:nvPr>
        </p:nvSpPr>
        <p:spPr>
          <a:xfrm>
            <a:off x="4462695"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8" name="Text Placeholder 8">
            <a:extLst>
              <a:ext uri="{FF2B5EF4-FFF2-40B4-BE49-F238E27FC236}">
                <a16:creationId xmlns:a16="http://schemas.microsoft.com/office/drawing/2014/main" id="{6CC18E57-3DCA-4009-A503-FDBA22EF69FB}"/>
              </a:ext>
            </a:extLst>
          </p:cNvPr>
          <p:cNvSpPr>
            <a:spLocks noGrp="1"/>
          </p:cNvSpPr>
          <p:nvPr>
            <p:ph type="body" sz="quarter" idx="17" hasCustomPrompt="1"/>
          </p:nvPr>
        </p:nvSpPr>
        <p:spPr>
          <a:xfrm>
            <a:off x="503277"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29" name="Text Placeholder 8">
            <a:extLst>
              <a:ext uri="{FF2B5EF4-FFF2-40B4-BE49-F238E27FC236}">
                <a16:creationId xmlns:a16="http://schemas.microsoft.com/office/drawing/2014/main" id="{DAA9FBE3-9008-4168-B6EE-62D3A4BE8791}"/>
              </a:ext>
            </a:extLst>
          </p:cNvPr>
          <p:cNvSpPr>
            <a:spLocks noGrp="1"/>
          </p:cNvSpPr>
          <p:nvPr>
            <p:ph type="body" sz="quarter" idx="18" hasCustomPrompt="1"/>
          </p:nvPr>
        </p:nvSpPr>
        <p:spPr>
          <a:xfrm>
            <a:off x="4462695"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30" name="Text Placeholder 8">
            <a:extLst>
              <a:ext uri="{FF2B5EF4-FFF2-40B4-BE49-F238E27FC236}">
                <a16:creationId xmlns:a16="http://schemas.microsoft.com/office/drawing/2014/main" id="{CB80BD76-55E7-470A-B254-80CB4E770840}"/>
              </a:ext>
            </a:extLst>
          </p:cNvPr>
          <p:cNvSpPr>
            <a:spLocks noGrp="1"/>
          </p:cNvSpPr>
          <p:nvPr>
            <p:ph type="body" sz="quarter" idx="19" hasCustomPrompt="1"/>
          </p:nvPr>
        </p:nvSpPr>
        <p:spPr>
          <a:xfrm>
            <a:off x="503277"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31" name="Text Placeholder 8">
            <a:extLst>
              <a:ext uri="{FF2B5EF4-FFF2-40B4-BE49-F238E27FC236}">
                <a16:creationId xmlns:a16="http://schemas.microsoft.com/office/drawing/2014/main" id="{23006E18-95C1-4437-922A-8A528443EFB7}"/>
              </a:ext>
            </a:extLst>
          </p:cNvPr>
          <p:cNvSpPr>
            <a:spLocks noGrp="1"/>
          </p:cNvSpPr>
          <p:nvPr>
            <p:ph type="body" sz="quarter" idx="20" hasCustomPrompt="1"/>
          </p:nvPr>
        </p:nvSpPr>
        <p:spPr>
          <a:xfrm>
            <a:off x="4462695"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14" name="Text Placeholder 8">
            <a:extLst>
              <a:ext uri="{FF2B5EF4-FFF2-40B4-BE49-F238E27FC236}">
                <a16:creationId xmlns:a16="http://schemas.microsoft.com/office/drawing/2014/main" id="{F99353E4-98CA-4C2F-87D0-51C868862F88}"/>
              </a:ext>
            </a:extLst>
          </p:cNvPr>
          <p:cNvSpPr>
            <a:spLocks noGrp="1"/>
          </p:cNvSpPr>
          <p:nvPr>
            <p:ph type="body" sz="quarter" idx="21" hasCustomPrompt="1"/>
          </p:nvPr>
        </p:nvSpPr>
        <p:spPr>
          <a:xfrm>
            <a:off x="8107938"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15" name="Text Placeholder 8">
            <a:extLst>
              <a:ext uri="{FF2B5EF4-FFF2-40B4-BE49-F238E27FC236}">
                <a16:creationId xmlns:a16="http://schemas.microsoft.com/office/drawing/2014/main" id="{CCAB69E1-75A6-4636-A69D-EFEEDBF2F4AD}"/>
              </a:ext>
            </a:extLst>
          </p:cNvPr>
          <p:cNvSpPr>
            <a:spLocks noGrp="1"/>
          </p:cNvSpPr>
          <p:nvPr>
            <p:ph type="body" sz="quarter" idx="22" hasCustomPrompt="1"/>
          </p:nvPr>
        </p:nvSpPr>
        <p:spPr>
          <a:xfrm>
            <a:off x="8107938"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16" name="Text Placeholder 8">
            <a:extLst>
              <a:ext uri="{FF2B5EF4-FFF2-40B4-BE49-F238E27FC236}">
                <a16:creationId xmlns:a16="http://schemas.microsoft.com/office/drawing/2014/main" id="{008D5CE4-A5FB-400E-98AB-A69236EEFBF9}"/>
              </a:ext>
            </a:extLst>
          </p:cNvPr>
          <p:cNvSpPr>
            <a:spLocks noGrp="1"/>
          </p:cNvSpPr>
          <p:nvPr>
            <p:ph type="body" sz="quarter" idx="23" hasCustomPrompt="1"/>
          </p:nvPr>
        </p:nvSpPr>
        <p:spPr>
          <a:xfrm>
            <a:off x="8107938"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17" name="Text Placeholder 8">
            <a:extLst>
              <a:ext uri="{FF2B5EF4-FFF2-40B4-BE49-F238E27FC236}">
                <a16:creationId xmlns:a16="http://schemas.microsoft.com/office/drawing/2014/main" id="{1E0F357F-6020-4256-8238-59F1B19794FF}"/>
              </a:ext>
            </a:extLst>
          </p:cNvPr>
          <p:cNvSpPr>
            <a:spLocks noGrp="1"/>
          </p:cNvSpPr>
          <p:nvPr>
            <p:ph type="body" sz="quarter" idx="24" hasCustomPrompt="1"/>
          </p:nvPr>
        </p:nvSpPr>
        <p:spPr>
          <a:xfrm>
            <a:off x="8107938"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20" name="Title 9">
            <a:extLst>
              <a:ext uri="{FF2B5EF4-FFF2-40B4-BE49-F238E27FC236}">
                <a16:creationId xmlns:a16="http://schemas.microsoft.com/office/drawing/2014/main" id="{5698A417-C916-4F3D-89ED-3E8A3A26DC37}"/>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1" name="Text Placeholder 12">
            <a:extLst>
              <a:ext uri="{FF2B5EF4-FFF2-40B4-BE49-F238E27FC236}">
                <a16:creationId xmlns:a16="http://schemas.microsoft.com/office/drawing/2014/main" id="{2BF0F590-1780-41B4-B2F0-15E83C83EEB5}"/>
              </a:ext>
            </a:extLst>
          </p:cNvPr>
          <p:cNvSpPr>
            <a:spLocks noGrp="1"/>
          </p:cNvSpPr>
          <p:nvPr>
            <p:ph type="body" sz="quarter" idx="10" hasCustomPrompt="1"/>
          </p:nvPr>
        </p:nvSpPr>
        <p:spPr>
          <a:xfrm>
            <a:off x="503277" y="1213383"/>
            <a:ext cx="3066472"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Tree>
    <p:extLst>
      <p:ext uri="{BB962C8B-B14F-4D97-AF65-F5344CB8AC3E}">
        <p14:creationId xmlns:p14="http://schemas.microsoft.com/office/powerpoint/2010/main" val="55325561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6"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7" name="Text Placeholder 8">
            <a:extLst>
              <a:ext uri="{FF2B5EF4-FFF2-40B4-BE49-F238E27FC236}">
                <a16:creationId xmlns:a16="http://schemas.microsoft.com/office/drawing/2014/main" id="{15AAB6E8-3A57-402A-8ECA-1114A7862362}"/>
              </a:ext>
            </a:extLst>
          </p:cNvPr>
          <p:cNvSpPr>
            <a:spLocks noGrp="1"/>
          </p:cNvSpPr>
          <p:nvPr>
            <p:ph type="body" sz="quarter" idx="12" hasCustomPrompt="1"/>
          </p:nvPr>
        </p:nvSpPr>
        <p:spPr>
          <a:xfrm>
            <a:off x="4360918"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6" name="Text Placeholder 8">
            <a:extLst>
              <a:ext uri="{FF2B5EF4-FFF2-40B4-BE49-F238E27FC236}">
                <a16:creationId xmlns:a16="http://schemas.microsoft.com/office/drawing/2014/main" id="{344852DD-F4B5-425E-B05A-00C9BC89C8A4}"/>
              </a:ext>
            </a:extLst>
          </p:cNvPr>
          <p:cNvSpPr>
            <a:spLocks noGrp="1"/>
          </p:cNvSpPr>
          <p:nvPr>
            <p:ph type="body" sz="quarter" idx="13" hasCustomPrompt="1"/>
          </p:nvPr>
        </p:nvSpPr>
        <p:spPr>
          <a:xfrm>
            <a:off x="8218560"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8" name="Text Placeholder 8">
            <a:extLst>
              <a:ext uri="{FF2B5EF4-FFF2-40B4-BE49-F238E27FC236}">
                <a16:creationId xmlns:a16="http://schemas.microsoft.com/office/drawing/2014/main" id="{17A17963-98DC-4BA8-8F2F-C24761A51C10}"/>
              </a:ext>
            </a:extLst>
          </p:cNvPr>
          <p:cNvSpPr>
            <a:spLocks noGrp="1"/>
          </p:cNvSpPr>
          <p:nvPr>
            <p:ph type="body" sz="quarter" idx="14" hasCustomPrompt="1"/>
          </p:nvPr>
        </p:nvSpPr>
        <p:spPr>
          <a:xfrm>
            <a:off x="503275"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0" name="Text Placeholder 8">
            <a:extLst>
              <a:ext uri="{FF2B5EF4-FFF2-40B4-BE49-F238E27FC236}">
                <a16:creationId xmlns:a16="http://schemas.microsoft.com/office/drawing/2014/main" id="{7D0D314A-5E1E-4FA1-9321-CD3227520497}"/>
              </a:ext>
            </a:extLst>
          </p:cNvPr>
          <p:cNvSpPr>
            <a:spLocks noGrp="1"/>
          </p:cNvSpPr>
          <p:nvPr>
            <p:ph type="body" sz="quarter" idx="15" hasCustomPrompt="1"/>
          </p:nvPr>
        </p:nvSpPr>
        <p:spPr>
          <a:xfrm>
            <a:off x="4360918"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1" name="Text Placeholder 8">
            <a:extLst>
              <a:ext uri="{FF2B5EF4-FFF2-40B4-BE49-F238E27FC236}">
                <a16:creationId xmlns:a16="http://schemas.microsoft.com/office/drawing/2014/main" id="{BD7DBBC1-CEEE-4C8A-B844-1EFB37D22A6C}"/>
              </a:ext>
            </a:extLst>
          </p:cNvPr>
          <p:cNvSpPr>
            <a:spLocks noGrp="1"/>
          </p:cNvSpPr>
          <p:nvPr>
            <p:ph type="body" sz="quarter" idx="16" hasCustomPrompt="1"/>
          </p:nvPr>
        </p:nvSpPr>
        <p:spPr>
          <a:xfrm>
            <a:off x="8218560"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4" name="Title 9">
            <a:extLst>
              <a:ext uri="{FF2B5EF4-FFF2-40B4-BE49-F238E27FC236}">
                <a16:creationId xmlns:a16="http://schemas.microsoft.com/office/drawing/2014/main" id="{4DF9E227-7226-4AD9-A8BB-F65C1FB24E8A}"/>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22390025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3_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2"/>
            <a:ext cx="4114800" cy="738664"/>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27064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838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a:xfrm>
            <a:off x="426424" y="224114"/>
            <a:ext cx="11765576" cy="744014"/>
          </a:xfrm>
        </p:spPr>
        <p:txBody>
          <a:bodyPr/>
          <a:lstStyle/>
          <a:p>
            <a:r>
              <a:rPr lang="en-US"/>
              <a:t>Click to edit Master title style</a:t>
            </a:r>
          </a:p>
        </p:txBody>
      </p:sp>
    </p:spTree>
    <p:extLst>
      <p:ext uri="{BB962C8B-B14F-4D97-AF65-F5344CB8AC3E}">
        <p14:creationId xmlns:p14="http://schemas.microsoft.com/office/powerpoint/2010/main" val="177713359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4727034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4591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77367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5788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383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4146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7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2770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111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8255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1494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53633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5163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77336"/>
            <a:ext cx="12192000" cy="923329"/>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40477245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62479476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1"/>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2333723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9" cy="1312155"/>
          </a:xfrm>
          <a:prstGeom prst="rect">
            <a:avLst/>
          </a:prstGeom>
        </p:spPr>
        <p:txBody>
          <a:bodyPr vert="horz"/>
          <a:lstStyle>
            <a:lvl1pPr marL="280114" indent="-280114">
              <a:lnSpc>
                <a:spcPct val="110000"/>
              </a:lnSpc>
              <a:buClr>
                <a:schemeClr val="tx1"/>
              </a:buClr>
              <a:buFont typeface="Arial"/>
              <a:buChar char="•"/>
              <a:defRPr sz="1372">
                <a:solidFill>
                  <a:schemeClr val="tx1"/>
                </a:solidFill>
              </a:defRPr>
            </a:lvl1pPr>
            <a:lvl2pPr marL="561727" indent="-280114">
              <a:lnSpc>
                <a:spcPct val="110000"/>
              </a:lnSpc>
              <a:buFont typeface="Lucida Grande"/>
              <a:buChar char="-"/>
              <a:defRPr sz="1372">
                <a:solidFill>
                  <a:schemeClr val="tx1"/>
                </a:solidFill>
              </a:defRPr>
            </a:lvl2pPr>
            <a:lvl3pPr marL="868462" indent="-280114">
              <a:lnSpc>
                <a:spcPct val="110000"/>
              </a:lnSpc>
              <a:buFont typeface="Courier New"/>
              <a:buChar char="o"/>
              <a:defRPr sz="1372">
                <a:solidFill>
                  <a:schemeClr val="tx1"/>
                </a:solidFill>
              </a:defRPr>
            </a:lvl3pPr>
            <a:lvl4pPr marL="1150075" indent="-280114">
              <a:lnSpc>
                <a:spcPct val="110000"/>
              </a:lnSpc>
              <a:buFont typeface="Courier New"/>
              <a:buChar char="o"/>
              <a:defRPr sz="1372">
                <a:solidFill>
                  <a:schemeClr val="tx1"/>
                </a:solidFill>
              </a:defRPr>
            </a:lvl4pPr>
            <a:lvl5pPr marL="1105299"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31951"/>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2477752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1072515"/>
            <a:ext cx="3932237" cy="984885"/>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6"/>
            <a:ext cx="6172200" cy="2191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246221"/>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543682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80" y="1900506"/>
            <a:ext cx="5623128" cy="1313009"/>
          </a:xfrm>
          <a:prstGeom prst="rect">
            <a:avLst/>
          </a:prstGeom>
        </p:spPr>
        <p:txBody>
          <a:bodyPr vert="horz"/>
          <a:lstStyle>
            <a:lvl1pPr marL="280172" indent="-280172">
              <a:lnSpc>
                <a:spcPct val="110000"/>
              </a:lnSpc>
              <a:buClr>
                <a:schemeClr val="tx1"/>
              </a:buClr>
              <a:buFont typeface="Arial"/>
              <a:buChar char="•"/>
              <a:defRPr sz="1373">
                <a:solidFill>
                  <a:schemeClr val="tx1"/>
                </a:solidFill>
              </a:defRPr>
            </a:lvl1pPr>
            <a:lvl2pPr marL="561842" indent="-280172">
              <a:lnSpc>
                <a:spcPct val="110000"/>
              </a:lnSpc>
              <a:buFont typeface="Lucida Grande"/>
              <a:buChar char="-"/>
              <a:defRPr sz="1373">
                <a:solidFill>
                  <a:schemeClr val="tx1"/>
                </a:solidFill>
              </a:defRPr>
            </a:lvl2pPr>
            <a:lvl3pPr marL="868640" indent="-280172">
              <a:lnSpc>
                <a:spcPct val="110000"/>
              </a:lnSpc>
              <a:buFont typeface="Courier New"/>
              <a:buChar char="o"/>
              <a:defRPr sz="1373">
                <a:solidFill>
                  <a:schemeClr val="tx1"/>
                </a:solidFill>
              </a:defRPr>
            </a:lvl3pPr>
            <a:lvl4pPr marL="1150310" indent="-280172">
              <a:lnSpc>
                <a:spcPct val="110000"/>
              </a:lnSpc>
              <a:buFont typeface="Courier New"/>
              <a:buChar char="o"/>
              <a:defRPr sz="1373">
                <a:solidFill>
                  <a:schemeClr val="tx1"/>
                </a:solidFill>
              </a:defRPr>
            </a:lvl4pPr>
            <a:lvl5pPr marL="1105526"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5" y="1900506"/>
            <a:ext cx="5623128" cy="1313009"/>
          </a:xfrm>
          <a:prstGeom prst="rect">
            <a:avLst/>
          </a:prstGeom>
        </p:spPr>
        <p:txBody>
          <a:bodyPr vert="horz"/>
          <a:lstStyle>
            <a:lvl1pPr marL="280172" indent="-280172">
              <a:lnSpc>
                <a:spcPct val="110000"/>
              </a:lnSpc>
              <a:buClr>
                <a:schemeClr val="tx1"/>
              </a:buClr>
              <a:buFont typeface="Arial"/>
              <a:buChar char="•"/>
              <a:defRPr sz="1373">
                <a:solidFill>
                  <a:schemeClr val="tx1"/>
                </a:solidFill>
              </a:defRPr>
            </a:lvl1pPr>
            <a:lvl2pPr marL="561842" indent="-280172">
              <a:lnSpc>
                <a:spcPct val="110000"/>
              </a:lnSpc>
              <a:buFont typeface="Lucida Grande"/>
              <a:buChar char="-"/>
              <a:defRPr sz="1373">
                <a:solidFill>
                  <a:schemeClr val="tx1"/>
                </a:solidFill>
              </a:defRPr>
            </a:lvl2pPr>
            <a:lvl3pPr marL="868640" indent="-280172">
              <a:lnSpc>
                <a:spcPct val="110000"/>
              </a:lnSpc>
              <a:buFont typeface="Courier New"/>
              <a:buChar char="o"/>
              <a:defRPr sz="1373">
                <a:solidFill>
                  <a:schemeClr val="tx1"/>
                </a:solidFill>
              </a:defRPr>
            </a:lvl3pPr>
            <a:lvl4pPr marL="1150310" indent="-280172">
              <a:lnSpc>
                <a:spcPct val="110000"/>
              </a:lnSpc>
              <a:buFont typeface="Courier New"/>
              <a:buChar char="o"/>
              <a:defRPr sz="1373">
                <a:solidFill>
                  <a:schemeClr val="tx1"/>
                </a:solidFill>
              </a:defRPr>
            </a:lvl4pPr>
            <a:lvl5pPr marL="1105526"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7" y="784485"/>
            <a:ext cx="5373879" cy="33197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9">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5386719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8" y="1179839"/>
            <a:ext cx="5636893" cy="301792"/>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80" y="1900506"/>
            <a:ext cx="5623128" cy="1313009"/>
          </a:xfrm>
          <a:prstGeom prst="rect">
            <a:avLst/>
          </a:prstGeom>
        </p:spPr>
        <p:txBody>
          <a:bodyPr vert="horz"/>
          <a:lstStyle>
            <a:lvl1pPr marL="280172" indent="-280172">
              <a:lnSpc>
                <a:spcPct val="110000"/>
              </a:lnSpc>
              <a:buClr>
                <a:schemeClr val="tx1"/>
              </a:buClr>
              <a:buFont typeface="Arial"/>
              <a:buChar char="•"/>
              <a:defRPr sz="1373">
                <a:solidFill>
                  <a:schemeClr val="tx1"/>
                </a:solidFill>
              </a:defRPr>
            </a:lvl1pPr>
            <a:lvl2pPr marL="561842" indent="-280172">
              <a:lnSpc>
                <a:spcPct val="110000"/>
              </a:lnSpc>
              <a:buFont typeface="Lucida Grande"/>
              <a:buChar char="-"/>
              <a:defRPr sz="1373">
                <a:solidFill>
                  <a:schemeClr val="tx1"/>
                </a:solidFill>
              </a:defRPr>
            </a:lvl2pPr>
            <a:lvl3pPr marL="868640" indent="-280172">
              <a:lnSpc>
                <a:spcPct val="110000"/>
              </a:lnSpc>
              <a:buFont typeface="Courier New"/>
              <a:buChar char="o"/>
              <a:defRPr sz="1373">
                <a:solidFill>
                  <a:schemeClr val="tx1"/>
                </a:solidFill>
              </a:defRPr>
            </a:lvl3pPr>
            <a:lvl4pPr marL="1150310" indent="-280172">
              <a:lnSpc>
                <a:spcPct val="110000"/>
              </a:lnSpc>
              <a:buFont typeface="Courier New"/>
              <a:buChar char="o"/>
              <a:defRPr sz="1373">
                <a:solidFill>
                  <a:schemeClr val="tx1"/>
                </a:solidFill>
              </a:defRPr>
            </a:lvl4pPr>
            <a:lvl5pPr marL="1105526" indent="0">
              <a:buFont typeface="Wingdings" charset="2"/>
              <a:buNone/>
              <a:defRPr sz="1373">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7" y="784485"/>
            <a:ext cx="5373879" cy="33197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9">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5862428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95099"/>
          </a:xfrm>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200664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1351183235"/>
      </p:ext>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3976013"/>
            <a:ext cx="10363200" cy="4308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0"/>
            <a:ext cx="10363200" cy="553998"/>
          </a:xfrm>
        </p:spPr>
        <p:txBody>
          <a:bodyPr/>
          <a:lstStyle>
            <a:lvl1pPr algn="l">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30082314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16823680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6" y="2102817"/>
            <a:ext cx="7332453" cy="579519"/>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2"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9" cy="3441056"/>
          </a:xfrm>
        </p:spPr>
        <p:txBody>
          <a:bodyPr anchor="ctr">
            <a:noAutofit/>
          </a:bodyPr>
          <a:lstStyle>
            <a:lvl1pPr marL="0" indent="0" algn="ctr">
              <a:buNone/>
              <a:defRPr sz="1051"/>
            </a:lvl1pPr>
          </a:lstStyle>
          <a:p>
            <a:pPr lvl="0"/>
            <a:r>
              <a:rPr lang="en-US"/>
              <a:t>content</a:t>
            </a:r>
          </a:p>
        </p:txBody>
      </p:sp>
    </p:spTree>
    <p:extLst>
      <p:ext uri="{BB962C8B-B14F-4D97-AF65-F5344CB8AC3E}">
        <p14:creationId xmlns:p14="http://schemas.microsoft.com/office/powerpoint/2010/main" val="2888829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88212795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95099"/>
          </a:xfrm>
        </p:spPr>
        <p:txBody>
          <a:bodyPr/>
          <a:lstStyle>
            <a:lvl1pPr>
              <a:defRPr lang="en-US" sz="3867" b="1" dirty="0">
                <a:solidFill>
                  <a:schemeClr val="accent2"/>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609600" y="1371600"/>
            <a:ext cx="10972800" cy="200664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7" name="TextBox 6"/>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894322009"/>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accent2"/>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400" y="4834467"/>
            <a:ext cx="4216400" cy="1811867"/>
          </a:xfrm>
          <a:prstGeom prst="rect">
            <a:avLst/>
          </a:prstGeom>
        </p:spPr>
      </p:pic>
    </p:spTree>
    <p:extLst>
      <p:ext uri="{BB962C8B-B14F-4D97-AF65-F5344CB8AC3E}">
        <p14:creationId xmlns:p14="http://schemas.microsoft.com/office/powerpoint/2010/main" val="42498815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1312346921"/>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62748142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10" name="TextBox 9"/>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02649626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8" name="TextBox 7"/>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27976657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45816182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57397878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7" name="TextBox 6"/>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33996204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accent2"/>
                </a:solidFill>
              </a:defRPr>
            </a:lvl1pPr>
          </a:lstStyle>
          <a:p>
            <a:r>
              <a:rPr lang="en-US" dirty="0"/>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166159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CE0C-D719-49AB-813B-DCFB4030B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F1671-9B1D-476E-8143-30A67CFE6FF3}"/>
              </a:ext>
            </a:extLst>
          </p:cNvPr>
          <p:cNvSpPr>
            <a:spLocks noGrp="1"/>
          </p:cNvSpPr>
          <p:nvPr>
            <p:ph type="dt" sz="half" idx="10"/>
          </p:nvPr>
        </p:nvSpPr>
        <p:spPr/>
        <p:txBody>
          <a:bodyPr/>
          <a:lstStyle/>
          <a:p>
            <a:fld id="{5AA8FE18-1705-4267-8152-D499902B481B}" type="datetimeFigureOut">
              <a:rPr lang="en-US" smtClean="0"/>
              <a:t>10/25/2020</a:t>
            </a:fld>
            <a:endParaRPr lang="en-US"/>
          </a:p>
        </p:txBody>
      </p:sp>
      <p:sp>
        <p:nvSpPr>
          <p:cNvPr id="4" name="Footer Placeholder 3">
            <a:extLst>
              <a:ext uri="{FF2B5EF4-FFF2-40B4-BE49-F238E27FC236}">
                <a16:creationId xmlns:a16="http://schemas.microsoft.com/office/drawing/2014/main" id="{D8501E7D-7F3D-4C7D-9081-CE904BAA41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983363-7F5C-4FEA-BB71-43D7EA6E72A5}"/>
              </a:ext>
            </a:extLst>
          </p:cNvPr>
          <p:cNvSpPr>
            <a:spLocks noGrp="1"/>
          </p:cNvSpPr>
          <p:nvPr>
            <p:ph type="sldNum" sz="quarter" idx="12"/>
          </p:nvPr>
        </p:nvSpPr>
        <p:spPr/>
        <p:txBody>
          <a:bodyPr/>
          <a:lstStyle/>
          <a:p>
            <a:fld id="{024B278D-8E1B-49DF-B189-39D511AD1D13}" type="slidenum">
              <a:rPr lang="en-US" smtClean="0"/>
              <a:t>‹#›</a:t>
            </a:fld>
            <a:endParaRPr lang="en-US"/>
          </a:p>
        </p:txBody>
      </p:sp>
    </p:spTree>
    <p:extLst>
      <p:ext uri="{BB962C8B-B14F-4D97-AF65-F5344CB8AC3E}">
        <p14:creationId xmlns:p14="http://schemas.microsoft.com/office/powerpoint/2010/main" val="123916540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10"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5" y="1454659"/>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7" y="4498467"/>
            <a:ext cx="4352671" cy="1809727"/>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2" y="1454658"/>
            <a:ext cx="6364287" cy="3231655"/>
          </a:xfrm>
        </p:spPr>
        <p:txBody>
          <a:bodyPr/>
          <a:lstStyle>
            <a:lvl1pPr marL="0" marR="0" indent="0" algn="l" defTabSz="914006" rtl="0" eaLnBrk="1" fontAlgn="auto" latinLnBrk="0" hangingPunct="1">
              <a:lnSpc>
                <a:spcPct val="90000"/>
              </a:lnSpc>
              <a:spcBef>
                <a:spcPct val="20000"/>
              </a:spcBef>
              <a:spcAft>
                <a:spcPts val="0"/>
              </a:spcAft>
              <a:buClrTx/>
              <a:buSzPct val="80000"/>
              <a:buFontTx/>
              <a:buNone/>
              <a:tabLst/>
              <a:defRPr sz="2800" baseline="0"/>
            </a:lvl1pPr>
            <a:lvl2pPr marL="460191" indent="0">
              <a:buFontTx/>
              <a:buNone/>
              <a:defRPr/>
            </a:lvl2pPr>
            <a:lvl3pPr marL="855327" indent="0">
              <a:buFontTx/>
              <a:buNone/>
              <a:defRPr/>
            </a:lvl3pPr>
            <a:lvl4pPr marL="1258390" indent="0">
              <a:buFontTx/>
              <a:buNone/>
              <a:defRPr/>
            </a:lvl4pPr>
            <a:lvl5pPr marL="1604337" indent="0">
              <a:buFontTx/>
              <a:buNone/>
              <a:defRPr/>
            </a:lvl5pPr>
          </a:lstStyle>
          <a:p>
            <a:pPr lvl="0"/>
            <a:r>
              <a:rPr lang="en-US" dirty="0"/>
              <a:t>Instructor bio goes here </a:t>
            </a:r>
          </a:p>
          <a:p>
            <a:pPr lvl="0"/>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239913191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892371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103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885021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2769925"/>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783897884"/>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264F4DED-33B8-4BA3-9C7A-4E62BC7F4E4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739395" y="1163037"/>
            <a:ext cx="5118467" cy="4912907"/>
          </a:xfrm>
          <a:prstGeom prst="ellipse">
            <a:avLst/>
          </a:prstGeom>
          <a:ln>
            <a:noFill/>
          </a:ln>
          <a:effectLst>
            <a:softEdge rad="112500"/>
          </a:effectLst>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45490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23" y="-101600"/>
            <a:ext cx="12347723" cy="72771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571155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479"/>
            <a:ext cx="12192000" cy="685352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1677821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0332" y="2044109"/>
            <a:ext cx="6644745"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34090"/>
            <a:ext cx="4420256" cy="6323910"/>
          </a:xfrm>
          <a:prstGeom prst="rect">
            <a:avLst/>
          </a:prstGeom>
        </p:spPr>
      </p:pic>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8737609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9430682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87627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57301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7" name="Picture 6">
            <a:extLst>
              <a:ext uri="{FF2B5EF4-FFF2-40B4-BE49-F238E27FC236}">
                <a16:creationId xmlns:a16="http://schemas.microsoft.com/office/drawing/2014/main" id="{82A42703-7BA9-4F26-9EAE-5431344E310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207697" y="1062067"/>
            <a:ext cx="5671457" cy="5281937"/>
          </a:xfrm>
          <a:prstGeom prst="ellipse">
            <a:avLst/>
          </a:prstGeom>
          <a:ln>
            <a:noFill/>
          </a:ln>
          <a:effectLst>
            <a:softEdge rad="112500"/>
          </a:effectLst>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4019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8947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10/25/2020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5571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922188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1295254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072180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27662" y="669142"/>
            <a:ext cx="3555357"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841153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pic>
        <p:nvPicPr>
          <p:cNvPr id="9" name="Picture 8" descr="A person sitting at a table using a computer&#10;&#10;Description generated with very high confidence">
            <a:extLst>
              <a:ext uri="{FF2B5EF4-FFF2-40B4-BE49-F238E27FC236}">
                <a16:creationId xmlns:a16="http://schemas.microsoft.com/office/drawing/2014/main" id="{230C0B89-4A32-4712-A01A-FF55A6F63E6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197269" y="0"/>
            <a:ext cx="5994731" cy="6871173"/>
          </a:xfrm>
          <a:prstGeom prst="rect">
            <a:avLst/>
          </a:prstGeom>
        </p:spPr>
      </p:pic>
    </p:spTree>
    <p:extLst>
      <p:ext uri="{BB962C8B-B14F-4D97-AF65-F5344CB8AC3E}">
        <p14:creationId xmlns:p14="http://schemas.microsoft.com/office/powerpoint/2010/main" val="2290219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theme" Target="../theme/theme10.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tags" Target="../tags/tag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2.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50" Type="http://schemas.openxmlformats.org/officeDocument/2006/relationships/slideLayout" Target="../slideLayouts/slideLayout93.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3" Type="http://schemas.openxmlformats.org/officeDocument/2006/relationships/image" Target="../media/image23.emf"/><Relationship Id="rId5" Type="http://schemas.openxmlformats.org/officeDocument/2006/relationships/slideLayout" Target="../slideLayouts/slideLayout4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8" Type="http://schemas.openxmlformats.org/officeDocument/2006/relationships/slideLayout" Target="../slideLayouts/slideLayout51.xml"/><Relationship Id="rId51" Type="http://schemas.openxmlformats.org/officeDocument/2006/relationships/slideLayout" Target="../slideLayouts/slideLayout94.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6.xml"/><Relationship Id="rId1"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image" Target="../media/image1.emf"/><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theme" Target="../theme/theme5.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image" Target="../media/image35.emf"/><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6.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47" Type="http://schemas.openxmlformats.org/officeDocument/2006/relationships/slideLayout" Target="../slideLayouts/slideLayout211.xml"/><Relationship Id="rId50" Type="http://schemas.openxmlformats.org/officeDocument/2006/relationships/image" Target="../media/image38.png"/><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9" Type="http://schemas.openxmlformats.org/officeDocument/2006/relationships/slideLayout" Target="../slideLayouts/slideLayout193.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45" Type="http://schemas.openxmlformats.org/officeDocument/2006/relationships/slideLayout" Target="../slideLayouts/slideLayout209.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49" Type="http://schemas.openxmlformats.org/officeDocument/2006/relationships/theme" Target="../theme/theme8.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slideLayout" Target="../slideLayouts/slideLayout208.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slideLayout" Target="../slideLayouts/slideLayout207.xml"/><Relationship Id="rId48" Type="http://schemas.openxmlformats.org/officeDocument/2006/relationships/slideLayout" Target="../slideLayouts/slideLayout212.xml"/><Relationship Id="rId8" Type="http://schemas.openxmlformats.org/officeDocument/2006/relationships/slideLayout" Target="../slideLayouts/slideLayout172.xml"/><Relationship Id="rId51" Type="http://schemas.openxmlformats.org/officeDocument/2006/relationships/image" Target="../media/image1.emf"/><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46" Type="http://schemas.openxmlformats.org/officeDocument/2006/relationships/slideLayout" Target="../slideLayouts/slideLayout210.xml"/><Relationship Id="rId20" Type="http://schemas.openxmlformats.org/officeDocument/2006/relationships/slideLayout" Target="../slideLayouts/slideLayout184.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theme" Target="../theme/theme9.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3" r:id="rId10"/>
    <p:sldLayoutId id="2147483674" r:id="rId11"/>
    <p:sldLayoutId id="2147483675" r:id="rId12"/>
    <p:sldLayoutId id="2147483683" r:id="rId13"/>
    <p:sldLayoutId id="2147483684" r:id="rId14"/>
    <p:sldLayoutId id="2147483685" r:id="rId15"/>
    <p:sldLayoutId id="2147483686" r:id="rId16"/>
    <p:sldLayoutId id="2147483690" r:id="rId17"/>
    <p:sldLayoutId id="2147483691" r:id="rId18"/>
    <p:sldLayoutId id="2147483692" r:id="rId19"/>
    <p:sldLayoutId id="2147483693" r:id="rId20"/>
    <p:sldLayoutId id="2147483694" r:id="rId21"/>
    <p:sldLayoutId id="2147483695" r:id="rId22"/>
    <p:sldLayoutId id="2147483696" r:id="rId23"/>
    <p:sldLayoutId id="2147483701" r:id="rId24"/>
    <p:sldLayoutId id="2147483702" r:id="rId25"/>
    <p:sldLayoutId id="2147483703" r:id="rId26"/>
    <p:sldLayoutId id="2147483784" r:id="rId27"/>
    <p:sldLayoutId id="2147483785" r:id="rId28"/>
    <p:sldLayoutId id="2147483957" r:id="rId29"/>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210078942"/>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accent2"/>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6"/>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3"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3"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1" r:id="rId27"/>
    <p:sldLayoutId id="2147483752" r:id="rId28"/>
    <p:sldLayoutId id="2147483753" r:id="rId29"/>
    <p:sldLayoutId id="2147483754"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66" r:id="rId41"/>
    <p:sldLayoutId id="2147483767" r:id="rId42"/>
    <p:sldLayoutId id="2147483768" r:id="rId43"/>
    <p:sldLayoutId id="2147483769" r:id="rId44"/>
    <p:sldLayoutId id="2147483770" r:id="rId45"/>
    <p:sldLayoutId id="2147483771" r:id="rId46"/>
    <p:sldLayoutId id="2147483772" r:id="rId47"/>
    <p:sldLayoutId id="2147483773" r:id="rId48"/>
    <p:sldLayoutId id="2147483774" r:id="rId49"/>
    <p:sldLayoutId id="2147483775" r:id="rId50"/>
    <p:sldLayoutId id="2147483956" r:id="rId51"/>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8" r:id="rId24"/>
    <p:sldLayoutId id="2147483839" r:id="rId25"/>
    <p:sldLayoutId id="2147483840" r:id="rId26"/>
    <p:sldLayoutId id="2147483841" r:id="rId27"/>
    <p:sldLayoutId id="2147483842" r:id="rId28"/>
    <p:sldLayoutId id="2147483843" r:id="rId29"/>
    <p:sldLayoutId id="2147483844" r:id="rId30"/>
    <p:sldLayoutId id="2147483848" r:id="rId31"/>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1495"/>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29325151"/>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2" r:id="rId7"/>
    <p:sldLayoutId id="2147483863" r:id="rId8"/>
    <p:sldLayoutId id="2147483864" r:id="rId9"/>
    <p:sldLayoutId id="2147483865" r:id="rId10"/>
    <p:sldLayoutId id="2147483866" r:id="rId1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906088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50"/>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962203837"/>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5" r:id="rId14"/>
    <p:sldLayoutId id="2147483916" r:id="rId15"/>
    <p:sldLayoutId id="2147483917" r:id="rId16"/>
    <p:sldLayoutId id="2147483918" r:id="rId17"/>
    <p:sldLayoutId id="2147483919" r:id="rId18"/>
    <p:sldLayoutId id="2147483920"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6" r:id="rId33"/>
    <p:sldLayoutId id="2147483938" r:id="rId34"/>
    <p:sldLayoutId id="2147483939" r:id="rId35"/>
    <p:sldLayoutId id="2147483940" r:id="rId36"/>
    <p:sldLayoutId id="2147483942" r:id="rId37"/>
    <p:sldLayoutId id="2147483943" r:id="rId38"/>
    <p:sldLayoutId id="2147483944" r:id="rId39"/>
    <p:sldLayoutId id="2147483945" r:id="rId40"/>
    <p:sldLayoutId id="2147483946" r:id="rId41"/>
    <p:sldLayoutId id="2147483947" r:id="rId42"/>
    <p:sldLayoutId id="2147483948" r:id="rId43"/>
    <p:sldLayoutId id="2147483949" r:id="rId44"/>
    <p:sldLayoutId id="2147483950" r:id="rId45"/>
    <p:sldLayoutId id="2147483951" r:id="rId46"/>
    <p:sldLayoutId id="2147483954" r:id="rId47"/>
    <p:sldLayoutId id="2147483955" r:id="rId48"/>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68664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4.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147.xml"/><Relationship Id="rId5" Type="http://schemas.openxmlformats.org/officeDocument/2006/relationships/image" Target="../media/image76.png"/><Relationship Id="rId4" Type="http://schemas.openxmlformats.org/officeDocument/2006/relationships/hyperlink" Target="https://azure.microsoft.com/global-infrastructur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jpeg"/><Relationship Id="rId21" Type="http://schemas.openxmlformats.org/officeDocument/2006/relationships/image" Target="../media/image100.pn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png"/><Relationship Id="rId50" Type="http://schemas.openxmlformats.org/officeDocument/2006/relationships/image" Target="../media/image129.png"/><Relationship Id="rId7" Type="http://schemas.openxmlformats.org/officeDocument/2006/relationships/image" Target="../media/image86.jpeg"/><Relationship Id="rId2" Type="http://schemas.openxmlformats.org/officeDocument/2006/relationships/image" Target="../media/image81.jpeg"/><Relationship Id="rId16" Type="http://schemas.openxmlformats.org/officeDocument/2006/relationships/image" Target="../media/image95.png"/><Relationship Id="rId29" Type="http://schemas.openxmlformats.org/officeDocument/2006/relationships/image" Target="../media/image108.png"/><Relationship Id="rId11" Type="http://schemas.openxmlformats.org/officeDocument/2006/relationships/image" Target="../media/image90.png"/><Relationship Id="rId24" Type="http://schemas.openxmlformats.org/officeDocument/2006/relationships/image" Target="../media/image103.jpe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4.png"/><Relationship Id="rId5" Type="http://schemas.openxmlformats.org/officeDocument/2006/relationships/image" Target="../media/image84.jpe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5.png"/><Relationship Id="rId49" Type="http://schemas.openxmlformats.org/officeDocument/2006/relationships/image" Target="../media/image128.jpe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png"/><Relationship Id="rId44" Type="http://schemas.openxmlformats.org/officeDocument/2006/relationships/image" Target="../media/image123.png"/><Relationship Id="rId52" Type="http://schemas.openxmlformats.org/officeDocument/2006/relationships/image" Target="../media/image131.png"/><Relationship Id="rId4" Type="http://schemas.openxmlformats.org/officeDocument/2006/relationships/image" Target="../media/image83.png"/><Relationship Id="rId9" Type="http://schemas.openxmlformats.org/officeDocument/2006/relationships/image" Target="../media/image88.jpeg"/><Relationship Id="rId14" Type="http://schemas.openxmlformats.org/officeDocument/2006/relationships/image" Target="../media/image93.jpe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jpeg"/><Relationship Id="rId35" Type="http://schemas.openxmlformats.org/officeDocument/2006/relationships/image" Target="../media/image114.jpeg"/><Relationship Id="rId43" Type="http://schemas.openxmlformats.org/officeDocument/2006/relationships/image" Target="../media/image122.png"/><Relationship Id="rId48" Type="http://schemas.openxmlformats.org/officeDocument/2006/relationships/image" Target="../media/image127.jpeg"/><Relationship Id="rId8" Type="http://schemas.openxmlformats.org/officeDocument/2006/relationships/image" Target="../media/image87.png"/><Relationship Id="rId51" Type="http://schemas.openxmlformats.org/officeDocument/2006/relationships/image" Target="../media/image130.jpeg"/><Relationship Id="rId3" Type="http://schemas.openxmlformats.org/officeDocument/2006/relationships/image" Target="../media/image82.png"/><Relationship Id="rId12" Type="http://schemas.openxmlformats.org/officeDocument/2006/relationships/image" Target="../media/image91.jpe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jpeg"/><Relationship Id="rId38" Type="http://schemas.openxmlformats.org/officeDocument/2006/relationships/image" Target="../media/image117.png"/><Relationship Id="rId46" Type="http://schemas.openxmlformats.org/officeDocument/2006/relationships/image" Target="../media/image125.png"/><Relationship Id="rId20" Type="http://schemas.openxmlformats.org/officeDocument/2006/relationships/image" Target="../media/image99.png"/><Relationship Id="rId41" Type="http://schemas.openxmlformats.org/officeDocument/2006/relationships/image" Target="../media/image120.png"/><Relationship Id="rId1" Type="http://schemas.openxmlformats.org/officeDocument/2006/relationships/slideLayout" Target="../slideLayouts/slideLayout35.xml"/><Relationship Id="rId6" Type="http://schemas.openxmlformats.org/officeDocument/2006/relationships/image" Target="../media/image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4.xml"/><Relationship Id="rId6" Type="http://schemas.microsoft.com/office/2007/relationships/hdphoto" Target="../media/hdphoto3.wdp"/><Relationship Id="rId5" Type="http://schemas.openxmlformats.org/officeDocument/2006/relationships/image" Target="../media/image135.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5.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image" Target="../media/image140.jpeg"/><Relationship Id="rId1" Type="http://schemas.openxmlformats.org/officeDocument/2006/relationships/slideLayout" Target="../slideLayouts/slideLayout35.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5.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42.png"/><Relationship Id="rId7" Type="http://schemas.openxmlformats.org/officeDocument/2006/relationships/image" Target="../media/image160.png"/><Relationship Id="rId2" Type="http://schemas.openxmlformats.org/officeDocument/2006/relationships/image" Target="../media/image141.png"/><Relationship Id="rId1" Type="http://schemas.openxmlformats.org/officeDocument/2006/relationships/slideLayout" Target="../slideLayouts/slideLayout35.xml"/><Relationship Id="rId6" Type="http://schemas.openxmlformats.org/officeDocument/2006/relationships/image" Target="../media/image159.png"/><Relationship Id="rId5" Type="http://schemas.openxmlformats.org/officeDocument/2006/relationships/image" Target="../media/image158.png"/><Relationship Id="rId10" Type="http://schemas.openxmlformats.org/officeDocument/2006/relationships/image" Target="../media/image163.tiff"/><Relationship Id="rId4" Type="http://schemas.openxmlformats.org/officeDocument/2006/relationships/image" Target="../media/image157.png"/><Relationship Id="rId9" Type="http://schemas.openxmlformats.org/officeDocument/2006/relationships/image" Target="../media/image162.png"/></Relationships>
</file>

<file path=ppt/slides/_rels/slide2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svg"/></Relationships>
</file>

<file path=ppt/slides/_rels/slide3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4.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3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svg"/><Relationship Id="rId2" Type="http://schemas.openxmlformats.org/officeDocument/2006/relationships/image" Target="../media/image175.png"/><Relationship Id="rId1" Type="http://schemas.openxmlformats.org/officeDocument/2006/relationships/slideLayout" Target="../slideLayouts/slideLayout147.xml"/><Relationship Id="rId6" Type="http://schemas.openxmlformats.org/officeDocument/2006/relationships/image" Target="../media/image179.png"/><Relationship Id="rId5" Type="http://schemas.openxmlformats.org/officeDocument/2006/relationships/image" Target="../media/image178.svg"/><Relationship Id="rId4" Type="http://schemas.openxmlformats.org/officeDocument/2006/relationships/image" Target="../media/image177.png"/><Relationship Id="rId9" Type="http://schemas.openxmlformats.org/officeDocument/2006/relationships/image" Target="../media/image182.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84.svg"/></Relationships>
</file>

<file path=ppt/slides/_rels/slide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xml"/><Relationship Id="rId1" Type="http://schemas.openxmlformats.org/officeDocument/2006/relationships/slideLayout" Target="../slideLayouts/slideLayout190.xml"/><Relationship Id="rId5" Type="http://schemas.openxmlformats.org/officeDocument/2006/relationships/image" Target="../media/image187.png"/><Relationship Id="rId4" Type="http://schemas.openxmlformats.org/officeDocument/2006/relationships/image" Target="../media/image186.png"/></Relationships>
</file>

<file path=ppt/slides/_rels/slide39.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12.xml"/><Relationship Id="rId1" Type="http://schemas.openxmlformats.org/officeDocument/2006/relationships/slideLayout" Target="../slideLayouts/slideLayout94.xml"/><Relationship Id="rId6" Type="http://schemas.openxmlformats.org/officeDocument/2006/relationships/image" Target="../media/image191.svg"/><Relationship Id="rId5" Type="http://schemas.openxmlformats.org/officeDocument/2006/relationships/image" Target="../media/image190.png"/><Relationship Id="rId4" Type="http://schemas.openxmlformats.org/officeDocument/2006/relationships/image" Target="../media/image18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svg"/><Relationship Id="rId3" Type="http://schemas.openxmlformats.org/officeDocument/2006/relationships/image" Target="../media/image194.png"/><Relationship Id="rId7" Type="http://schemas.openxmlformats.org/officeDocument/2006/relationships/image" Target="../media/image198.svg"/><Relationship Id="rId12" Type="http://schemas.openxmlformats.org/officeDocument/2006/relationships/image" Target="../media/image203.png"/><Relationship Id="rId17" Type="http://schemas.openxmlformats.org/officeDocument/2006/relationships/image" Target="../media/image208.png"/><Relationship Id="rId2" Type="http://schemas.openxmlformats.org/officeDocument/2006/relationships/notesSlide" Target="../notesSlides/notesSlide13.xml"/><Relationship Id="rId16" Type="http://schemas.openxmlformats.org/officeDocument/2006/relationships/image" Target="../media/image207.png"/><Relationship Id="rId1" Type="http://schemas.openxmlformats.org/officeDocument/2006/relationships/slideLayout" Target="../slideLayouts/slideLayout47.xml"/><Relationship Id="rId6" Type="http://schemas.openxmlformats.org/officeDocument/2006/relationships/image" Target="../media/image197.png"/><Relationship Id="rId11" Type="http://schemas.openxmlformats.org/officeDocument/2006/relationships/image" Target="../media/image202.svg"/><Relationship Id="rId5" Type="http://schemas.openxmlformats.org/officeDocument/2006/relationships/image" Target="../media/image196.png"/><Relationship Id="rId15" Type="http://schemas.openxmlformats.org/officeDocument/2006/relationships/image" Target="../media/image206.sv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svg"/><Relationship Id="rId14" Type="http://schemas.openxmlformats.org/officeDocument/2006/relationships/image" Target="../media/image205.pn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10.emf"/><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93.xml"/><Relationship Id="rId6" Type="http://schemas.openxmlformats.org/officeDocument/2006/relationships/image" Target="../media/image213.emf"/><Relationship Id="rId5" Type="http://schemas.openxmlformats.org/officeDocument/2006/relationships/image" Target="../media/image212.emf"/><Relationship Id="rId4" Type="http://schemas.openxmlformats.org/officeDocument/2006/relationships/image" Target="../media/image211.emf"/></Relationships>
</file>

<file path=ppt/slides/_rels/slide42.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emf"/><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sv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21.png"/><Relationship Id="rId11" Type="http://schemas.openxmlformats.org/officeDocument/2006/relationships/image" Target="../media/image226.svg"/><Relationship Id="rId5" Type="http://schemas.openxmlformats.org/officeDocument/2006/relationships/image" Target="../media/image220.sv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svg"/></Relationships>
</file>

<file path=ppt/slides/_rels/slide4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29.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232.svg"/><Relationship Id="rId2" Type="http://schemas.openxmlformats.org/officeDocument/2006/relationships/image" Target="../media/image231.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7.xml"/><Relationship Id="rId1" Type="http://schemas.openxmlformats.org/officeDocument/2006/relationships/slideLayout" Target="../slideLayouts/slideLayout246.xml"/><Relationship Id="rId4" Type="http://schemas.openxmlformats.org/officeDocument/2006/relationships/image" Target="../media/image234.png"/></Relationships>
</file>

<file path=ppt/slides/_rels/slide51.xml.rels><?xml version="1.0" encoding="UTF-8" standalone="yes"?>
<Relationships xmlns="http://schemas.openxmlformats.org/package/2006/relationships"><Relationship Id="rId3" Type="http://schemas.openxmlformats.org/officeDocument/2006/relationships/hyperlink" Target="https://www.microsoft.com/en-us/trustcenter/about/trust-center-overview#Trusted-Cloud-initiative" TargetMode="External"/><Relationship Id="rId2" Type="http://schemas.openxmlformats.org/officeDocument/2006/relationships/image" Target="../media/image235.png"/><Relationship Id="rId1" Type="http://schemas.openxmlformats.org/officeDocument/2006/relationships/slideLayout" Target="../slideLayouts/slideLayout11.xml"/><Relationship Id="rId5" Type="http://schemas.openxmlformats.org/officeDocument/2006/relationships/hyperlink" Target="https://www.microsoft.com/en-us/trustcenter/about/trust-center-overview" TargetMode="External"/><Relationship Id="rId4" Type="http://schemas.openxmlformats.org/officeDocument/2006/relationships/hyperlink" Target="https://www.microsoft.com/en-us/trustcenter/about/trust-center-overview#Legal-and-compliance-community"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7.xml"/></Relationships>
</file>

<file path=ppt/slides/_rels/slide6.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png"/><Relationship Id="rId2" Type="http://schemas.openxmlformats.org/officeDocument/2006/relationships/image" Target="../media/image61.emf"/><Relationship Id="rId1" Type="http://schemas.openxmlformats.org/officeDocument/2006/relationships/slideLayout" Target="../slideLayouts/slideLayout24.xml"/><Relationship Id="rId6" Type="http://schemas.openxmlformats.org/officeDocument/2006/relationships/image" Target="../media/image65.png"/><Relationship Id="rId5" Type="http://schemas.openxmlformats.org/officeDocument/2006/relationships/image" Target="../media/image64.emf"/><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emf"/></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32.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1 – Fundamentals</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Title 9">
            <a:extLst>
              <a:ext uri="{FF2B5EF4-FFF2-40B4-BE49-F238E27FC236}">
                <a16:creationId xmlns:a16="http://schemas.microsoft.com/office/drawing/2014/main" id="{90C3D110-223C-4F14-BE11-53A055F6C857}"/>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Availability Zones</a:t>
            </a:r>
          </a:p>
        </p:txBody>
      </p:sp>
      <p:sp>
        <p:nvSpPr>
          <p:cNvPr id="12" name="Text Placeholder 11">
            <a:extLst>
              <a:ext uri="{FF2B5EF4-FFF2-40B4-BE49-F238E27FC236}">
                <a16:creationId xmlns:a16="http://schemas.microsoft.com/office/drawing/2014/main" id="{ABBDF789-B48F-422F-9100-DD9321695DB2}"/>
              </a:ext>
            </a:extLst>
          </p:cNvPr>
          <p:cNvSpPr>
            <a:spLocks noGrp="1"/>
          </p:cNvSpPr>
          <p:nvPr>
            <p:ph type="body" sz="half" idx="2"/>
          </p:nvPr>
        </p:nvSpPr>
        <p:spPr>
          <a:xfrm>
            <a:off x="6391903" y="2121763"/>
            <a:ext cx="5235490" cy="3773010"/>
          </a:xfrm>
        </p:spPr>
        <p:txBody>
          <a:bodyPr vert="horz" lIns="91440" tIns="45720" rIns="91440" bIns="45720" rtlCol="0">
            <a:normAutofit/>
          </a:bodyPr>
          <a:lstStyle/>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Protect against datacenter-level failures</a:t>
            </a:r>
          </a:p>
          <a:p>
            <a:pPr marL="342866" indent="-228600" defTabSz="914400">
              <a:lnSpc>
                <a:spcPct val="90000"/>
              </a:lnSpc>
              <a:spcAft>
                <a:spcPts val="600"/>
              </a:spcAft>
              <a:buFont typeface="Arial" panose="020B0604020202020204" pitchFamily="34" charset="0"/>
              <a:buChar char="•"/>
            </a:pPr>
            <a:endParaRPr lang="en-US" sz="2000" dirty="0">
              <a:solidFill>
                <a:schemeClr val="tx1"/>
              </a:solidFill>
              <a:latin typeface="+mn-lt"/>
              <a:cs typeface="+mn-cs"/>
            </a:endParaRPr>
          </a:p>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3 separate zones within each supported region</a:t>
            </a:r>
          </a:p>
          <a:p>
            <a:pPr marL="342866" indent="-228600" defTabSz="914400">
              <a:lnSpc>
                <a:spcPct val="90000"/>
              </a:lnSpc>
              <a:spcAft>
                <a:spcPts val="600"/>
              </a:spcAft>
              <a:buFont typeface="Arial" panose="020B0604020202020204" pitchFamily="34" charset="0"/>
              <a:buChar char="•"/>
            </a:pPr>
            <a:endParaRPr lang="en-US" sz="2000" dirty="0">
              <a:solidFill>
                <a:schemeClr val="tx1"/>
              </a:solidFill>
              <a:latin typeface="+mn-lt"/>
              <a:cs typeface="+mn-cs"/>
            </a:endParaRPr>
          </a:p>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Independent power source, networking and cooling </a:t>
            </a:r>
          </a:p>
        </p:txBody>
      </p:sp>
      <p:pic>
        <p:nvPicPr>
          <p:cNvPr id="2" name="Picture 1">
            <a:extLst>
              <a:ext uri="{FF2B5EF4-FFF2-40B4-BE49-F238E27FC236}">
                <a16:creationId xmlns:a16="http://schemas.microsoft.com/office/drawing/2014/main" id="{DC533F21-51E4-434B-AB1E-B54C559FB571}"/>
              </a:ext>
            </a:extLst>
          </p:cNvPr>
          <p:cNvPicPr>
            <a:picLocks noChangeAspect="1"/>
          </p:cNvPicPr>
          <p:nvPr/>
        </p:nvPicPr>
        <p:blipFill>
          <a:blip r:embed="rId2"/>
          <a:stretch>
            <a:fillRect/>
          </a:stretch>
        </p:blipFill>
        <p:spPr>
          <a:xfrm>
            <a:off x="295487" y="1342392"/>
            <a:ext cx="5533333" cy="4552381"/>
          </a:xfrm>
          <a:prstGeom prst="rect">
            <a:avLst/>
          </a:prstGeom>
        </p:spPr>
      </p:pic>
    </p:spTree>
    <p:extLst>
      <p:ext uri="{BB962C8B-B14F-4D97-AF65-F5344CB8AC3E}">
        <p14:creationId xmlns:p14="http://schemas.microsoft.com/office/powerpoint/2010/main" val="342978992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E33496-8AAD-4591-853A-DA512B929FDF}"/>
              </a:ext>
            </a:extLst>
          </p:cNvPr>
          <p:cNvSpPr>
            <a:spLocks noGrp="1"/>
          </p:cNvSpPr>
          <p:nvPr>
            <p:ph type="title"/>
          </p:nvPr>
        </p:nvSpPr>
        <p:spPr>
          <a:xfrm>
            <a:off x="412772" y="180201"/>
            <a:ext cx="11018520" cy="553998"/>
          </a:xfrm>
        </p:spPr>
        <p:txBody>
          <a:bodyPr/>
          <a:lstStyle/>
          <a:p>
            <a:r>
              <a:rPr lang="en-US" dirty="0"/>
              <a:t>Azure Services by Region</a:t>
            </a:r>
          </a:p>
        </p:txBody>
      </p:sp>
      <p:pic>
        <p:nvPicPr>
          <p:cNvPr id="7" name="Picture 6">
            <a:extLst>
              <a:ext uri="{FF2B5EF4-FFF2-40B4-BE49-F238E27FC236}">
                <a16:creationId xmlns:a16="http://schemas.microsoft.com/office/drawing/2014/main" id="{A77E802A-0031-4941-A3F0-D1B1363EF133}"/>
              </a:ext>
            </a:extLst>
          </p:cNvPr>
          <p:cNvPicPr>
            <a:picLocks noChangeAspect="1"/>
          </p:cNvPicPr>
          <p:nvPr/>
        </p:nvPicPr>
        <p:blipFill>
          <a:blip r:embed="rId3"/>
          <a:stretch>
            <a:fillRect/>
          </a:stretch>
        </p:blipFill>
        <p:spPr>
          <a:xfrm>
            <a:off x="1844580" y="1286514"/>
            <a:ext cx="8361905" cy="5114286"/>
          </a:xfrm>
          <a:prstGeom prst="rect">
            <a:avLst/>
          </a:prstGeom>
        </p:spPr>
      </p:pic>
      <p:pic>
        <p:nvPicPr>
          <p:cNvPr id="9" name="Picture 8">
            <a:hlinkClick r:id="rId4"/>
            <a:extLst>
              <a:ext uri="{FF2B5EF4-FFF2-40B4-BE49-F238E27FC236}">
                <a16:creationId xmlns:a16="http://schemas.microsoft.com/office/drawing/2014/main" id="{A73F0A5B-BE14-45D5-9C21-55C3D799BAA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540251"/>
            <a:ext cx="10751127" cy="8086281"/>
          </a:xfrm>
          <a:prstGeom prst="rect">
            <a:avLst/>
          </a:prstGeom>
        </p:spPr>
      </p:pic>
    </p:spTree>
    <p:extLst>
      <p:ext uri="{BB962C8B-B14F-4D97-AF65-F5344CB8AC3E}">
        <p14:creationId xmlns:p14="http://schemas.microsoft.com/office/powerpoint/2010/main" val="29915096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2AA954F-51FA-4882-8E86-1131CD8A3FFA}"/>
              </a:ext>
            </a:extLst>
          </p:cNvPr>
          <p:cNvSpPr/>
          <p:nvPr/>
        </p:nvSpPr>
        <p:spPr>
          <a:xfrm>
            <a:off x="0" y="1690688"/>
            <a:ext cx="5690999" cy="504285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AE70FDE7-A9B4-4C3C-B687-75AB100B6539}"/>
              </a:ext>
            </a:extLst>
          </p:cNvPr>
          <p:cNvSpPr>
            <a:spLocks noGrp="1"/>
          </p:cNvSpPr>
          <p:nvPr>
            <p:ph type="title"/>
          </p:nvPr>
        </p:nvSpPr>
        <p:spPr/>
        <p:txBody>
          <a:bodyPr/>
          <a:lstStyle/>
          <a:p>
            <a:r>
              <a:rPr lang="en-US" dirty="0"/>
              <a:t>AWS &amp; Google Regions</a:t>
            </a:r>
          </a:p>
        </p:txBody>
      </p:sp>
      <p:pic>
        <p:nvPicPr>
          <p:cNvPr id="4" name="Picture 3">
            <a:extLst>
              <a:ext uri="{FF2B5EF4-FFF2-40B4-BE49-F238E27FC236}">
                <a16:creationId xmlns:a16="http://schemas.microsoft.com/office/drawing/2014/main" id="{3A2B5BB7-AB8F-4EA5-BA4D-2B0CC7DC5EE0}"/>
              </a:ext>
            </a:extLst>
          </p:cNvPr>
          <p:cNvPicPr>
            <a:picLocks noChangeAspect="1"/>
          </p:cNvPicPr>
          <p:nvPr/>
        </p:nvPicPr>
        <p:blipFill>
          <a:blip r:embed="rId3"/>
          <a:stretch>
            <a:fillRect/>
          </a:stretch>
        </p:blipFill>
        <p:spPr>
          <a:xfrm>
            <a:off x="717573" y="1917348"/>
            <a:ext cx="4762298" cy="2127683"/>
          </a:xfrm>
          <a:prstGeom prst="rect">
            <a:avLst/>
          </a:prstGeom>
        </p:spPr>
      </p:pic>
      <p:grpSp>
        <p:nvGrpSpPr>
          <p:cNvPr id="6" name="Group 5">
            <a:extLst>
              <a:ext uri="{FF2B5EF4-FFF2-40B4-BE49-F238E27FC236}">
                <a16:creationId xmlns:a16="http://schemas.microsoft.com/office/drawing/2014/main" id="{9F2C9E99-6082-42F1-AB0C-28A3B0D75213}"/>
              </a:ext>
            </a:extLst>
          </p:cNvPr>
          <p:cNvGrpSpPr/>
          <p:nvPr/>
        </p:nvGrpSpPr>
        <p:grpSpPr>
          <a:xfrm>
            <a:off x="-49005" y="3633455"/>
            <a:ext cx="3804331" cy="2705372"/>
            <a:chOff x="-2087057" y="2798704"/>
            <a:chExt cx="4560581" cy="2705372"/>
          </a:xfrm>
        </p:grpSpPr>
        <p:sp>
          <p:nvSpPr>
            <p:cNvPr id="7" name="TextBox 6">
              <a:extLst>
                <a:ext uri="{FF2B5EF4-FFF2-40B4-BE49-F238E27FC236}">
                  <a16:creationId xmlns:a16="http://schemas.microsoft.com/office/drawing/2014/main" id="{62311C6A-9367-4650-86DD-883D8DDE2323}"/>
                </a:ext>
              </a:extLst>
            </p:cNvPr>
            <p:cNvSpPr txBox="1"/>
            <p:nvPr/>
          </p:nvSpPr>
          <p:spPr>
            <a:xfrm>
              <a:off x="-2087057" y="2798704"/>
              <a:ext cx="2890020"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24</a:t>
              </a:r>
            </a:p>
          </p:txBody>
        </p:sp>
        <p:sp>
          <p:nvSpPr>
            <p:cNvPr id="8" name="TextBox 7">
              <a:extLst>
                <a:ext uri="{FF2B5EF4-FFF2-40B4-BE49-F238E27FC236}">
                  <a16:creationId xmlns:a16="http://schemas.microsoft.com/office/drawing/2014/main" id="{7B56E393-9342-4469-8F9F-E747EDB1207B}"/>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AWS </a:t>
              </a:r>
              <a:r>
                <a:rPr kumimoji="0" lang="en-US" sz="2800" b="0" i="0" u="none" strike="noStrike" kern="120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9" name="TextBox 8">
            <a:extLst>
              <a:ext uri="{FF2B5EF4-FFF2-40B4-BE49-F238E27FC236}">
                <a16:creationId xmlns:a16="http://schemas.microsoft.com/office/drawing/2014/main" id="{7292D910-AA1A-4A47-8248-AAE8E9AD7BFD}"/>
              </a:ext>
            </a:extLst>
          </p:cNvPr>
          <p:cNvSpPr txBox="1"/>
          <p:nvPr/>
        </p:nvSpPr>
        <p:spPr>
          <a:xfrm>
            <a:off x="40395" y="5883089"/>
            <a:ext cx="3359691" cy="821763"/>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70+ Availability Zones</a:t>
            </a:r>
          </a:p>
        </p:txBody>
      </p:sp>
      <p:pic>
        <p:nvPicPr>
          <p:cNvPr id="10" name="Picture 9">
            <a:extLst>
              <a:ext uri="{FF2B5EF4-FFF2-40B4-BE49-F238E27FC236}">
                <a16:creationId xmlns:a16="http://schemas.microsoft.com/office/drawing/2014/main" id="{7E5F699D-FB39-4709-9F58-C1ED4E69CAE7}"/>
              </a:ext>
            </a:extLst>
          </p:cNvPr>
          <p:cNvPicPr>
            <a:picLocks noChangeAspect="1"/>
          </p:cNvPicPr>
          <p:nvPr/>
        </p:nvPicPr>
        <p:blipFill>
          <a:blip r:embed="rId4"/>
          <a:stretch>
            <a:fillRect/>
          </a:stretch>
        </p:blipFill>
        <p:spPr>
          <a:xfrm>
            <a:off x="3332719" y="4611561"/>
            <a:ext cx="1857143" cy="1209524"/>
          </a:xfrm>
          <a:prstGeom prst="rect">
            <a:avLst/>
          </a:prstGeom>
        </p:spPr>
      </p:pic>
      <p:sp>
        <p:nvSpPr>
          <p:cNvPr id="12" name="Rectangle 11">
            <a:extLst>
              <a:ext uri="{FF2B5EF4-FFF2-40B4-BE49-F238E27FC236}">
                <a16:creationId xmlns:a16="http://schemas.microsoft.com/office/drawing/2014/main" id="{C2AA954F-51FA-4882-8E86-1131CD8A3FFA}"/>
              </a:ext>
            </a:extLst>
          </p:cNvPr>
          <p:cNvSpPr/>
          <p:nvPr/>
        </p:nvSpPr>
        <p:spPr>
          <a:xfrm>
            <a:off x="5850148" y="1690688"/>
            <a:ext cx="6341852" cy="504285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9F2C9E99-6082-42F1-AB0C-28A3B0D75213}"/>
              </a:ext>
            </a:extLst>
          </p:cNvPr>
          <p:cNvGrpSpPr/>
          <p:nvPr/>
        </p:nvGrpSpPr>
        <p:grpSpPr>
          <a:xfrm>
            <a:off x="5921283" y="3633455"/>
            <a:ext cx="3804331" cy="2705372"/>
            <a:chOff x="-2087057" y="2798704"/>
            <a:chExt cx="4560581" cy="2705372"/>
          </a:xfrm>
        </p:grpSpPr>
        <p:sp>
          <p:nvSpPr>
            <p:cNvPr id="14" name="TextBox 13">
              <a:extLst>
                <a:ext uri="{FF2B5EF4-FFF2-40B4-BE49-F238E27FC236}">
                  <a16:creationId xmlns:a16="http://schemas.microsoft.com/office/drawing/2014/main" id="{62311C6A-9367-4650-86DD-883D8DDE2323}"/>
                </a:ext>
              </a:extLst>
            </p:cNvPr>
            <p:cNvSpPr txBox="1"/>
            <p:nvPr/>
          </p:nvSpPr>
          <p:spPr>
            <a:xfrm>
              <a:off x="-2087057" y="2798704"/>
              <a:ext cx="2890020"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24</a:t>
              </a:r>
            </a:p>
          </p:txBody>
        </p:sp>
        <p:sp>
          <p:nvSpPr>
            <p:cNvPr id="15" name="TextBox 14">
              <a:extLst>
                <a:ext uri="{FF2B5EF4-FFF2-40B4-BE49-F238E27FC236}">
                  <a16:creationId xmlns:a16="http://schemas.microsoft.com/office/drawing/2014/main" id="{7B56E393-9342-4469-8F9F-E747EDB1207B}"/>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GCP </a:t>
              </a:r>
              <a:r>
                <a:rPr kumimoji="0" lang="en-US" sz="2800" b="0" i="0" u="none" strike="noStrike" kern="120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16" name="TextBox 15">
            <a:extLst>
              <a:ext uri="{FF2B5EF4-FFF2-40B4-BE49-F238E27FC236}">
                <a16:creationId xmlns:a16="http://schemas.microsoft.com/office/drawing/2014/main" id="{7292D910-AA1A-4A47-8248-AAE8E9AD7BFD}"/>
              </a:ext>
            </a:extLst>
          </p:cNvPr>
          <p:cNvSpPr txBox="1"/>
          <p:nvPr/>
        </p:nvSpPr>
        <p:spPr>
          <a:xfrm>
            <a:off x="6010683" y="5883089"/>
            <a:ext cx="3359691" cy="821763"/>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70+ Availability Zones</a:t>
            </a:r>
          </a:p>
        </p:txBody>
      </p:sp>
      <p:pic>
        <p:nvPicPr>
          <p:cNvPr id="11" name="Picture 10"/>
          <p:cNvPicPr>
            <a:picLocks noChangeAspect="1"/>
          </p:cNvPicPr>
          <p:nvPr/>
        </p:nvPicPr>
        <p:blipFill>
          <a:blip r:embed="rId5"/>
          <a:stretch>
            <a:fillRect/>
          </a:stretch>
        </p:blipFill>
        <p:spPr>
          <a:xfrm>
            <a:off x="7903023" y="1900004"/>
            <a:ext cx="4079067" cy="2145027"/>
          </a:xfrm>
          <a:prstGeom prst="rect">
            <a:avLst/>
          </a:prstGeom>
        </p:spPr>
      </p:pic>
      <p:pic>
        <p:nvPicPr>
          <p:cNvPr id="17" name="Picture 16">
            <a:extLst>
              <a:ext uri="{FF2B5EF4-FFF2-40B4-BE49-F238E27FC236}">
                <a16:creationId xmlns:a16="http://schemas.microsoft.com/office/drawing/2014/main" id="{F00792BC-0981-49B0-A469-9D32EC5FAF85}"/>
              </a:ext>
            </a:extLst>
          </p:cNvPr>
          <p:cNvPicPr>
            <a:picLocks noChangeAspect="1"/>
          </p:cNvPicPr>
          <p:nvPr/>
        </p:nvPicPr>
        <p:blipFill>
          <a:blip r:embed="rId6"/>
          <a:stretch>
            <a:fillRect/>
          </a:stretch>
        </p:blipFill>
        <p:spPr>
          <a:xfrm>
            <a:off x="9327324" y="4630609"/>
            <a:ext cx="2276190" cy="1190476"/>
          </a:xfrm>
          <a:prstGeom prst="rect">
            <a:avLst/>
          </a:prstGeom>
        </p:spPr>
      </p:pic>
    </p:spTree>
    <p:extLst>
      <p:ext uri="{BB962C8B-B14F-4D97-AF65-F5344CB8AC3E}">
        <p14:creationId xmlns:p14="http://schemas.microsoft.com/office/powerpoint/2010/main" val="289242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E75C-5338-4817-8AF3-68608002C7A8}"/>
              </a:ext>
            </a:extLst>
          </p:cNvPr>
          <p:cNvSpPr>
            <a:spLocks noGrp="1"/>
          </p:cNvSpPr>
          <p:nvPr>
            <p:ph type="title"/>
          </p:nvPr>
        </p:nvSpPr>
        <p:spPr/>
        <p:txBody>
          <a:bodyPr/>
          <a:lstStyle/>
          <a:p>
            <a:r>
              <a:rPr lang="en-US" dirty="0"/>
              <a:t>Open and Flexible</a:t>
            </a:r>
          </a:p>
        </p:txBody>
      </p:sp>
      <p:grpSp>
        <p:nvGrpSpPr>
          <p:cNvPr id="178" name="Group 177">
            <a:extLst>
              <a:ext uri="{FF2B5EF4-FFF2-40B4-BE49-F238E27FC236}">
                <a16:creationId xmlns:a16="http://schemas.microsoft.com/office/drawing/2014/main" id="{A118A2C6-813C-41D7-A866-DC5C09E1C56E}"/>
              </a:ext>
            </a:extLst>
          </p:cNvPr>
          <p:cNvGrpSpPr/>
          <p:nvPr/>
        </p:nvGrpSpPr>
        <p:grpSpPr>
          <a:xfrm>
            <a:off x="258839" y="1616044"/>
            <a:ext cx="11776251" cy="4949973"/>
            <a:chOff x="381001" y="1778558"/>
            <a:chExt cx="11546392" cy="4853355"/>
          </a:xfrm>
        </p:grpSpPr>
        <p:grpSp>
          <p:nvGrpSpPr>
            <p:cNvPr id="179" name="Group 178">
              <a:extLst>
                <a:ext uri="{FF2B5EF4-FFF2-40B4-BE49-F238E27FC236}">
                  <a16:creationId xmlns:a16="http://schemas.microsoft.com/office/drawing/2014/main" id="{2560B676-E0B1-40C9-B592-380DE2296EE2}"/>
                </a:ext>
              </a:extLst>
            </p:cNvPr>
            <p:cNvGrpSpPr/>
            <p:nvPr/>
          </p:nvGrpSpPr>
          <p:grpSpPr>
            <a:xfrm>
              <a:off x="381001" y="2538409"/>
              <a:ext cx="1466849" cy="3375499"/>
              <a:chOff x="381001" y="2538409"/>
              <a:chExt cx="2024774" cy="3375499"/>
            </a:xfrm>
          </p:grpSpPr>
          <p:cxnSp>
            <p:nvCxnSpPr>
              <p:cNvPr id="291" name="Straight Connector 290">
                <a:extLst>
                  <a:ext uri="{FF2B5EF4-FFF2-40B4-BE49-F238E27FC236}">
                    <a16:creationId xmlns:a16="http://schemas.microsoft.com/office/drawing/2014/main" id="{A765E36D-AE06-4AD2-99A5-6A1FCC66DC59}"/>
                  </a:ext>
                </a:extLst>
              </p:cNvPr>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5CD6D66-471E-47DF-9837-EEBAAABB614F}"/>
                  </a:ext>
                </a:extLst>
              </p:cNvPr>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19F3352-9428-4984-A3E0-26C2B93BF96F}"/>
                  </a:ext>
                </a:extLst>
              </p:cNvPr>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407D5C9C-A9BA-47CB-8982-45A68A510373}"/>
                  </a:ext>
                </a:extLst>
              </p:cNvPr>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982BC17F-BEF8-4054-A185-CEE2F6140C44}"/>
                  </a:ext>
                </a:extLst>
              </p:cNvPr>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4A734FAA-0552-45F7-BC25-84F83A35A1C2}"/>
                </a:ext>
              </a:extLst>
            </p:cNvPr>
            <p:cNvGrpSpPr/>
            <p:nvPr/>
          </p:nvGrpSpPr>
          <p:grpSpPr>
            <a:xfrm>
              <a:off x="1924050" y="1778558"/>
              <a:ext cx="10003343" cy="4853355"/>
              <a:chOff x="2452232" y="1778558"/>
              <a:chExt cx="9929558" cy="4853355"/>
            </a:xfrm>
          </p:grpSpPr>
          <p:cxnSp>
            <p:nvCxnSpPr>
              <p:cNvPr id="181" name="Straight Connector 180">
                <a:extLst>
                  <a:ext uri="{FF2B5EF4-FFF2-40B4-BE49-F238E27FC236}">
                    <a16:creationId xmlns:a16="http://schemas.microsoft.com/office/drawing/2014/main" id="{4FA47B5B-5157-4296-9D21-8F91E6E8E95C}"/>
                  </a:ext>
                </a:extLst>
              </p:cNvPr>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0D9A1C9-DA4F-44C6-93F1-AA8EC43F2FA6}"/>
                  </a:ext>
                </a:extLst>
              </p:cNvPr>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5E2FF2E-C2FE-4550-88EE-1237EE6BBDEB}"/>
                  </a:ext>
                </a:extLst>
              </p:cNvPr>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9DEAD9-FB33-4CEA-A3D2-54E9FF79D019}"/>
                  </a:ext>
                </a:extLst>
              </p:cNvPr>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39F3650-7A45-40D6-88EE-695802A49D88}"/>
                  </a:ext>
                </a:extLst>
              </p:cNvPr>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71EE6D9-6729-4F47-A733-53B4FF639D92}"/>
                  </a:ext>
                </a:extLst>
              </p:cNvPr>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21D4D6-A548-4EF6-A446-704228A29089}"/>
                  </a:ext>
                </a:extLst>
              </p:cNvPr>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A8DAC98-EC24-467C-8612-31D4FF4F94E5}"/>
                  </a:ext>
                </a:extLst>
              </p:cNvPr>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24AA48B1-150D-40D4-BFCD-3D3F6252291A}"/>
                  </a:ext>
                </a:extLst>
              </p:cNvPr>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FEAB674-3772-4597-889F-DFB390D06BC9}"/>
                  </a:ext>
                </a:extLst>
              </p:cNvPr>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0B969EA-F8FE-4D83-8A5D-38A50902F020}"/>
                  </a:ext>
                </a:extLst>
              </p:cNvPr>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4D0FD6E-DD3C-4CC5-BE8F-A4EB0E40802C}"/>
                  </a:ext>
                </a:extLst>
              </p:cNvPr>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15AEEAD2-4A4F-4556-9106-EC991E08263D}"/>
                  </a:ext>
                </a:extLst>
              </p:cNvPr>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37DE5369-1924-4055-A4E4-719E93EA1199}"/>
                  </a:ext>
                </a:extLst>
              </p:cNvPr>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069723B-4B92-4674-B407-7F0EEAF71776}"/>
                  </a:ext>
                </a:extLst>
              </p:cNvPr>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3CC7B2E-9F7F-4605-BD9D-1B8D99F2F041}"/>
                  </a:ext>
                </a:extLst>
              </p:cNvPr>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E5CA78D-D519-4BB3-98B9-CA28D5671DBC}"/>
                  </a:ext>
                </a:extLst>
              </p:cNvPr>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DDAA8E9-CA6F-42A1-85DC-A9F7335849D8}"/>
                  </a:ext>
                </a:extLst>
              </p:cNvPr>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F1D369F-5FBC-407D-84AA-DCE9F07836BB}"/>
                  </a:ext>
                </a:extLst>
              </p:cNvPr>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0616CB0-88A7-4C28-B304-0B16574C1D0B}"/>
                  </a:ext>
                </a:extLst>
              </p:cNvPr>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61F03D-95BC-494F-8B24-D10A768F8527}"/>
                  </a:ext>
                </a:extLst>
              </p:cNvPr>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811E14E-CBCD-42B1-B73D-F458B3E12B91}"/>
                  </a:ext>
                </a:extLst>
              </p:cNvPr>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BA4AA5-8DB0-441D-ADAB-D3060FAD91F3}"/>
                  </a:ext>
                </a:extLst>
              </p:cNvPr>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9DD9D12-FE62-4D51-8191-89643287944E}"/>
                  </a:ext>
                </a:extLst>
              </p:cNvPr>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36AFD4B-6537-43B0-8A5F-419AF7CC4B07}"/>
                  </a:ext>
                </a:extLst>
              </p:cNvPr>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F0581B9-675D-4C99-AA3B-7ADB14132478}"/>
                  </a:ext>
                </a:extLst>
              </p:cNvPr>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38AF4BC-CD45-4948-BC68-7BD12E1C20B0}"/>
                  </a:ext>
                </a:extLst>
              </p:cNvPr>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E78680-C1A6-4E9A-BF09-0050BB9C3F73}"/>
                  </a:ext>
                </a:extLst>
              </p:cNvPr>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67A444F-0A18-4BC6-B65E-0D873706786D}"/>
                  </a:ext>
                </a:extLst>
              </p:cNvPr>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5633370-DF75-418F-840F-4C7F8E77465C}"/>
                  </a:ext>
                </a:extLst>
              </p:cNvPr>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580A6BB-2050-4C6B-A6D1-618F9D1314B7}"/>
                  </a:ext>
                </a:extLst>
              </p:cNvPr>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BC1C033-3484-4821-8E07-C9CA5356A056}"/>
                  </a:ext>
                </a:extLst>
              </p:cNvPr>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C69191-DAF1-468A-8665-6CF4AB033C8B}"/>
                  </a:ext>
                </a:extLst>
              </p:cNvPr>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860206F-636C-4AE6-847F-E4F497267208}"/>
                  </a:ext>
                </a:extLst>
              </p:cNvPr>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0A92B6A-1B6C-4BFB-98C2-F924EBB30246}"/>
                  </a:ext>
                </a:extLst>
              </p:cNvPr>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93692F1-FF10-4937-A877-ABD16F7E5865}"/>
                  </a:ext>
                </a:extLst>
              </p:cNvPr>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21577BF-EB07-497D-A20B-2804EEC49551}"/>
                  </a:ext>
                </a:extLst>
              </p:cNvPr>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B77A596-CE70-4ED8-8CB1-BD36AA545417}"/>
                  </a:ext>
                </a:extLst>
              </p:cNvPr>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080C396-9558-4FFD-AB07-10F2E8D639C0}"/>
                  </a:ext>
                </a:extLst>
              </p:cNvPr>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858EC40-A0B8-4F11-A679-10FE421CCA49}"/>
                  </a:ext>
                </a:extLst>
              </p:cNvPr>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6EECB3B-8845-4FDD-9675-82E48327B605}"/>
                  </a:ext>
                </a:extLst>
              </p:cNvPr>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CDF0768-F420-4456-889F-0227F7255398}"/>
                  </a:ext>
                </a:extLst>
              </p:cNvPr>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AF6FE33-7844-4A6C-A594-02AE64655A3F}"/>
                  </a:ext>
                </a:extLst>
              </p:cNvPr>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33F315A-3198-4887-A31A-F05B70B51A08}"/>
                  </a:ext>
                </a:extLst>
              </p:cNvPr>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AF01E6E-E3A7-4625-8360-DF0A80E945EA}"/>
                  </a:ext>
                </a:extLst>
              </p:cNvPr>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9FAC4B7-2958-42B6-BE09-D4BF599C1FF6}"/>
                  </a:ext>
                </a:extLst>
              </p:cNvPr>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7D04376-78D7-443B-B6FC-26099C7AF264}"/>
                  </a:ext>
                </a:extLst>
              </p:cNvPr>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CE7F7FA-3C20-4925-B597-43349AB22B85}"/>
                  </a:ext>
                </a:extLst>
              </p:cNvPr>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BF8E52D6-5E65-4EC8-A3B1-3B63225867C7}"/>
                  </a:ext>
                </a:extLst>
              </p:cNvPr>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D15E0B-5376-4004-A106-EF2CA39F3054}"/>
                  </a:ext>
                </a:extLst>
              </p:cNvPr>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40323A5-978A-4ABA-A9A8-9F7B742D475E}"/>
                  </a:ext>
                </a:extLst>
              </p:cNvPr>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9618D78-CFCE-4DA2-BB57-D0FA6BDD1B95}"/>
                  </a:ext>
                </a:extLst>
              </p:cNvPr>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EA76372-817B-4817-8374-9455BC88B715}"/>
                  </a:ext>
                </a:extLst>
              </p:cNvPr>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6048DA01-A337-4CB5-B42E-9161384B79F9}"/>
                  </a:ext>
                </a:extLst>
              </p:cNvPr>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C3E9AC6-2211-4569-90F0-31C968491C20}"/>
                  </a:ext>
                </a:extLst>
              </p:cNvPr>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585D516-811F-4818-B066-FA789DEA87E9}"/>
                  </a:ext>
                </a:extLst>
              </p:cNvPr>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735BFA6-C0CA-4F81-81CD-8161FD54C19F}"/>
                  </a:ext>
                </a:extLst>
              </p:cNvPr>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7706B2D-3E7A-4A74-816A-DFC3700DF744}"/>
                  </a:ext>
                </a:extLst>
              </p:cNvPr>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1AE5D8C-16D7-4419-9762-DE9ABC405F33}"/>
                  </a:ext>
                </a:extLst>
              </p:cNvPr>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75B903B-034B-4A55-8758-F94A0456BEA6}"/>
                  </a:ext>
                </a:extLst>
              </p:cNvPr>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E2B4D17-B03A-42FB-9585-BB378CF27167}"/>
                  </a:ext>
                </a:extLst>
              </p:cNvPr>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F4C6E91-6312-426A-9A9A-3083A6E2953A}"/>
                  </a:ext>
                </a:extLst>
              </p:cNvPr>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9D8F1809-7AB9-4A53-A58E-B0FA9823C6E5}"/>
                  </a:ext>
                </a:extLst>
              </p:cNvPr>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E39256B-46DA-427B-8AF1-2568AC55D31D}"/>
                  </a:ext>
                </a:extLst>
              </p:cNvPr>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C56230C6-6ECB-4159-88D1-4BD6693A0FD2}"/>
                  </a:ext>
                </a:extLst>
              </p:cNvPr>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50EFC36-3E3E-442D-80F9-59C421429CE8}"/>
                  </a:ext>
                </a:extLst>
              </p:cNvPr>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3680CC4-814D-43AB-B5EA-0C367DBDBBCB}"/>
                  </a:ext>
                </a:extLst>
              </p:cNvPr>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890FB9D-C32A-4D76-AFC4-21ED95F9C98A}"/>
                  </a:ext>
                </a:extLst>
              </p:cNvPr>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F28EEBF-B619-4A50-B5E8-25885BD42357}"/>
                  </a:ext>
                </a:extLst>
              </p:cNvPr>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AA35141-7A3F-40F6-B59A-1BE5281CEA27}"/>
                  </a:ext>
                </a:extLst>
              </p:cNvPr>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886077-24CD-4E14-B713-893A52E4F122}"/>
                  </a:ext>
                </a:extLst>
              </p:cNvPr>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E474A85-B100-4222-9FA2-EA4D693033FA}"/>
                  </a:ext>
                </a:extLst>
              </p:cNvPr>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08C29BD-2EC2-4974-B460-3F42E346A228}"/>
                  </a:ext>
                </a:extLst>
              </p:cNvPr>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422931E-E8EB-4D73-99A2-4164F3F0A246}"/>
                  </a:ext>
                </a:extLst>
              </p:cNvPr>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D67B4B3-7EDD-411E-B990-5C48B0CCE87D}"/>
                  </a:ext>
                </a:extLst>
              </p:cNvPr>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DC965290-4E89-4056-A8A5-D31AD3D5D0E6}"/>
                  </a:ext>
                </a:extLst>
              </p:cNvPr>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FC4CE9D-D9F9-422B-B655-738287209705}"/>
                  </a:ext>
                </a:extLst>
              </p:cNvPr>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7E2872E-49E7-4598-A46E-3E431C2C55CE}"/>
                  </a:ext>
                </a:extLst>
              </p:cNvPr>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5375B6D9-029B-43D0-8FDE-F34F21C3BE27}"/>
                  </a:ext>
                </a:extLst>
              </p:cNvPr>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77B6D6B-FE98-4F2A-816A-D47386C1C6E8}"/>
                  </a:ext>
                </a:extLst>
              </p:cNvPr>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9C2CA559-A73A-4E16-91C0-D4AAC1F61FD0}"/>
                  </a:ext>
                </a:extLst>
              </p:cNvPr>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1E72C44-54A5-47A3-B53E-44B27B4AC1FB}"/>
                  </a:ext>
                </a:extLst>
              </p:cNvPr>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27EC645-A566-446F-B38A-8A8543A109F7}"/>
                  </a:ext>
                </a:extLst>
              </p:cNvPr>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9CFFEBB4-5BCD-4CDA-9259-9DCBA92170B0}"/>
                  </a:ext>
                </a:extLst>
              </p:cNvPr>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422DCC8-735C-46F6-A0CE-03BCE354B4D9}"/>
                  </a:ext>
                </a:extLst>
              </p:cNvPr>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9C24156-ECAF-4038-8B1E-07CBF3D498B6}"/>
                  </a:ext>
                </a:extLst>
              </p:cNvPr>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7E0486A-686D-49E2-B264-D3305F748C88}"/>
                  </a:ext>
                </a:extLst>
              </p:cNvPr>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8C5F7A52-F595-43A5-A746-6D0BB605D313}"/>
                  </a:ext>
                </a:extLst>
              </p:cNvPr>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36F2517C-40D2-43FC-BB2C-4B1A287F7158}"/>
                  </a:ext>
                </a:extLst>
              </p:cNvPr>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08A8744-A1FE-429B-81B1-2959E9018027}"/>
                  </a:ext>
                </a:extLst>
              </p:cNvPr>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16D4804-5F06-47A5-A956-F7C80800258E}"/>
                  </a:ext>
                </a:extLst>
              </p:cNvPr>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EAABB4A-50A4-49A2-8A8E-D8CA45D664F0}"/>
                  </a:ext>
                </a:extLst>
              </p:cNvPr>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FA61E1-F652-46F5-B3F2-E3A35F475C2C}"/>
                  </a:ext>
                </a:extLst>
              </p:cNvPr>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562D97A-CCB9-49C7-A53D-EA39E6EB0222}"/>
                  </a:ext>
                </a:extLst>
              </p:cNvPr>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EFFEEBEB-041B-45B7-A4E3-AAC7E690AA79}"/>
                  </a:ext>
                </a:extLst>
              </p:cNvPr>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A696300-98EC-4715-96D9-9EEDA4F52AF1}"/>
                  </a:ext>
                </a:extLst>
              </p:cNvPr>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4A8B1C-BEBB-4FFD-91DE-723F509B964D}"/>
                  </a:ext>
                </a:extLst>
              </p:cNvPr>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49BB978-54C9-49B3-B2B3-D01E5C977E99}"/>
                  </a:ext>
                </a:extLst>
              </p:cNvPr>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E27CE3A-CA06-46A0-8A6B-227BB1FBD4ED}"/>
                  </a:ext>
                </a:extLst>
              </p:cNvPr>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24313F33-28E5-4F38-85E6-780F0A0C0939}"/>
                  </a:ext>
                </a:extLst>
              </p:cNvPr>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15B7EEE-6346-4955-ABA7-8AC2BB6A6E0C}"/>
                  </a:ext>
                </a:extLst>
              </p:cNvPr>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E872791C-BDFE-42CC-9061-D38BD38FF7D6}"/>
                  </a:ext>
                </a:extLst>
              </p:cNvPr>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45306DA-40C1-46A4-AB14-B07A09A8C427}"/>
                  </a:ext>
                </a:extLst>
              </p:cNvPr>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AC2EA35-9D7B-48D4-8BE6-CD61F4CBF14D}"/>
                  </a:ext>
                </a:extLst>
              </p:cNvPr>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F31BB5A-3679-4781-9578-9A0F87DA8724}"/>
                  </a:ext>
                </a:extLst>
              </p:cNvPr>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C1D858B-1D3A-4668-8590-13E651DDD85C}"/>
                  </a:ext>
                </a:extLst>
              </p:cNvPr>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EBAEF313-332E-41B9-8164-5F1A6D9F431C}"/>
                  </a:ext>
                </a:extLst>
              </p:cNvPr>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B1B4F30-FB17-42A4-A8E9-EF8C1F39BD9E}"/>
                  </a:ext>
                </a:extLst>
              </p:cNvPr>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53EAB850-D8CC-4DE7-B789-D042D9ED8E90}"/>
                  </a:ext>
                </a:extLst>
              </p:cNvPr>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2BE23FE-5C5E-4D14-8ABA-D2BD46F6B4A6}"/>
                  </a:ext>
                </a:extLst>
              </p:cNvPr>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296" name="Picture 2" descr="Image result for nagios">
            <a:extLst>
              <a:ext uri="{FF2B5EF4-FFF2-40B4-BE49-F238E27FC236}">
                <a16:creationId xmlns:a16="http://schemas.microsoft.com/office/drawing/2014/main" id="{86B1EBA8-E9F4-4F7B-BBA2-AD806772FE4F}"/>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2000253" y="172484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4" descr="Image result for vagrant">
            <a:extLst>
              <a:ext uri="{FF2B5EF4-FFF2-40B4-BE49-F238E27FC236}">
                <a16:creationId xmlns:a16="http://schemas.microsoft.com/office/drawing/2014/main" id="{A22E6E54-CC02-4E1B-990D-6575F6430224}"/>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18469" y="161182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6" descr="Image result for jenkins">
            <a:extLst>
              <a:ext uri="{FF2B5EF4-FFF2-40B4-BE49-F238E27FC236}">
                <a16:creationId xmlns:a16="http://schemas.microsoft.com/office/drawing/2014/main" id="{12491502-059C-45C0-B618-8A008F968CB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133165" y="161967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8" descr="Image result for grunt">
            <a:extLst>
              <a:ext uri="{FF2B5EF4-FFF2-40B4-BE49-F238E27FC236}">
                <a16:creationId xmlns:a16="http://schemas.microsoft.com/office/drawing/2014/main" id="{4E148976-5CD7-4F17-9DF5-5F0DC7756307}"/>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5153028" y="163672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10" descr="Image result for gradle">
            <a:extLst>
              <a:ext uri="{FF2B5EF4-FFF2-40B4-BE49-F238E27FC236}">
                <a16:creationId xmlns:a16="http://schemas.microsoft.com/office/drawing/2014/main" id="{6213D71B-6BFB-430E-8D2B-D792CDCD1BBE}"/>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6148556" y="170752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12" descr="Image result for android">
            <a:extLst>
              <a:ext uri="{FF2B5EF4-FFF2-40B4-BE49-F238E27FC236}">
                <a16:creationId xmlns:a16="http://schemas.microsoft.com/office/drawing/2014/main" id="{14061B69-C937-4030-930A-7FF6CC33A9E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146823" y="160330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7" descr="smartphone">
            <a:extLst>
              <a:ext uri="{FF2B5EF4-FFF2-40B4-BE49-F238E27FC236}">
                <a16:creationId xmlns:a16="http://schemas.microsoft.com/office/drawing/2014/main" id="{16F14FB3-40C0-416D-96D7-23D9A54118C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320021" y="165552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3" name="Picture 14" descr="Image result for xamarin">
            <a:extLst>
              <a:ext uri="{FF2B5EF4-FFF2-40B4-BE49-F238E27FC236}">
                <a16:creationId xmlns:a16="http://schemas.microsoft.com/office/drawing/2014/main" id="{28A89B32-8BEC-4BE3-AD3B-F777A12B293D}"/>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9116556" y="158702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16" descr="Image result for apache cordova logo">
            <a:extLst>
              <a:ext uri="{FF2B5EF4-FFF2-40B4-BE49-F238E27FC236}">
                <a16:creationId xmlns:a16="http://schemas.microsoft.com/office/drawing/2014/main" id="{0BDAAC34-29E2-4652-A302-D9BE7324E351}"/>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0211622" y="160873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304" descr="CHEF">
            <a:extLst>
              <a:ext uri="{FF2B5EF4-FFF2-40B4-BE49-F238E27FC236}">
                <a16:creationId xmlns:a16="http://schemas.microsoft.com/office/drawing/2014/main" id="{DA86DE77-48A5-4075-82F2-3089C0F62D9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51630" y="2506238"/>
            <a:ext cx="638526" cy="627456"/>
          </a:xfrm>
          <a:prstGeom prst="rect">
            <a:avLst/>
          </a:prstGeom>
        </p:spPr>
      </p:pic>
      <p:pic>
        <p:nvPicPr>
          <p:cNvPr id="306" name="Picture 18" descr="Image result for puppet labs">
            <a:extLst>
              <a:ext uri="{FF2B5EF4-FFF2-40B4-BE49-F238E27FC236}">
                <a16:creationId xmlns:a16="http://schemas.microsoft.com/office/drawing/2014/main" id="{9D64ED96-CC27-41EA-BC92-D0D274D752F0}"/>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3004533" y="247150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Ansible">
            <a:extLst>
              <a:ext uri="{FF2B5EF4-FFF2-40B4-BE49-F238E27FC236}">
                <a16:creationId xmlns:a16="http://schemas.microsoft.com/office/drawing/2014/main" id="{41191E3F-22C5-4931-ACDC-F120E3B408B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977709" y="2498464"/>
            <a:ext cx="794479" cy="628130"/>
          </a:xfrm>
          <a:prstGeom prst="rect">
            <a:avLst/>
          </a:prstGeom>
        </p:spPr>
      </p:pic>
      <p:pic>
        <p:nvPicPr>
          <p:cNvPr id="308" name="Picture 20" descr="Image result for saltstack">
            <a:extLst>
              <a:ext uri="{FF2B5EF4-FFF2-40B4-BE49-F238E27FC236}">
                <a16:creationId xmlns:a16="http://schemas.microsoft.com/office/drawing/2014/main" id="{AD881317-14AD-4EFF-A3C0-EA0A9A02F640}"/>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4985907" y="259403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DataDog">
            <a:extLst>
              <a:ext uri="{FF2B5EF4-FFF2-40B4-BE49-F238E27FC236}">
                <a16:creationId xmlns:a16="http://schemas.microsoft.com/office/drawing/2014/main" id="{148C3337-8D4F-4C4E-B686-069B011852B4}"/>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232535" y="2598677"/>
            <a:ext cx="481690" cy="481690"/>
          </a:xfrm>
          <a:prstGeom prst="rect">
            <a:avLst/>
          </a:prstGeom>
        </p:spPr>
      </p:pic>
      <p:pic>
        <p:nvPicPr>
          <p:cNvPr id="310" name="Picture 309">
            <a:extLst>
              <a:ext uri="{FF2B5EF4-FFF2-40B4-BE49-F238E27FC236}">
                <a16:creationId xmlns:a16="http://schemas.microsoft.com/office/drawing/2014/main" id="{9EB920B5-95B5-4437-86B3-1EF0A97D7744}"/>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187010" y="2578260"/>
            <a:ext cx="528367" cy="528367"/>
          </a:xfrm>
          <a:prstGeom prst="rect">
            <a:avLst/>
          </a:prstGeom>
        </p:spPr>
      </p:pic>
      <p:pic>
        <p:nvPicPr>
          <p:cNvPr id="311" name="Picture 6" descr="mist.io">
            <a:extLst>
              <a:ext uri="{FF2B5EF4-FFF2-40B4-BE49-F238E27FC236}">
                <a16:creationId xmlns:a16="http://schemas.microsoft.com/office/drawing/2014/main" id="{76940467-0C52-40A0-BDD4-08BC9D9D9FB4}"/>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080189" y="265402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30" descr="Image result for libcloud">
            <a:extLst>
              <a:ext uri="{FF2B5EF4-FFF2-40B4-BE49-F238E27FC236}">
                <a16:creationId xmlns:a16="http://schemas.microsoft.com/office/drawing/2014/main" id="{5A7DEBC1-523E-411D-BF01-C8287CAE66C8}"/>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9174436" y="246378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2" descr="Image result for terraform hashicorp">
            <a:extLst>
              <a:ext uri="{FF2B5EF4-FFF2-40B4-BE49-F238E27FC236}">
                <a16:creationId xmlns:a16="http://schemas.microsoft.com/office/drawing/2014/main" id="{B08E313C-84D6-44E8-847B-E76E699A9017}"/>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10297160" y="254701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34" descr="Image result for SCALR">
            <a:extLst>
              <a:ext uri="{FF2B5EF4-FFF2-40B4-BE49-F238E27FC236}">
                <a16:creationId xmlns:a16="http://schemas.microsoft.com/office/drawing/2014/main" id="{4DBEF4F9-E7E0-4309-A1D1-C7196E948CEB}"/>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11229842" y="275030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10" descr="Wordpress">
            <a:extLst>
              <a:ext uri="{FF2B5EF4-FFF2-40B4-BE49-F238E27FC236}">
                <a16:creationId xmlns:a16="http://schemas.microsoft.com/office/drawing/2014/main" id="{5B489891-DE0C-409D-B753-82AA556119E0}"/>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2100385" y="347248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316" name="Picture 315" descr="Joomla">
            <a:extLst>
              <a:ext uri="{FF2B5EF4-FFF2-40B4-BE49-F238E27FC236}">
                <a16:creationId xmlns:a16="http://schemas.microsoft.com/office/drawing/2014/main" id="{BA32609A-DB06-42EB-A1E4-890E12EC585A}"/>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026730" y="3469349"/>
            <a:ext cx="671680" cy="479006"/>
          </a:xfrm>
          <a:prstGeom prst="rect">
            <a:avLst/>
          </a:prstGeom>
        </p:spPr>
      </p:pic>
      <p:pic>
        <p:nvPicPr>
          <p:cNvPr id="317" name="Picture 38" descr="Image result for new drupal logo">
            <a:extLst>
              <a:ext uri="{FF2B5EF4-FFF2-40B4-BE49-F238E27FC236}">
                <a16:creationId xmlns:a16="http://schemas.microsoft.com/office/drawing/2014/main" id="{6859CE72-51D8-44F2-AD17-4A2B17CD7EE6}"/>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4121036" y="340004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40" descr="Image result for apprenda logo">
            <a:extLst>
              <a:ext uri="{FF2B5EF4-FFF2-40B4-BE49-F238E27FC236}">
                <a16:creationId xmlns:a16="http://schemas.microsoft.com/office/drawing/2014/main" id="{D7802109-EA44-40E1-9443-E0B2A67D7A69}"/>
              </a:ext>
            </a:extLst>
          </p:cNvPr>
          <p:cNvPicPr>
            <a:picLocks noChangeAspect="1" noChangeArrowheads="1"/>
          </p:cNvPicPr>
          <p:nvPr/>
        </p:nvPicPr>
        <p:blipFill>
          <a:blip r:embed="rId24" cstate="hqprint">
            <a:extLst>
              <a:ext uri="{28A0092B-C50C-407E-A947-70E740481C1C}">
                <a14:useLocalDpi xmlns:a14="http://schemas.microsoft.com/office/drawing/2010/main"/>
              </a:ext>
            </a:extLst>
          </a:blip>
          <a:srcRect/>
          <a:stretch>
            <a:fillRect/>
          </a:stretch>
        </p:blipFill>
        <p:spPr bwMode="auto">
          <a:xfrm>
            <a:off x="6054994" y="330174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42" descr="Image result for jelastic">
            <a:extLst>
              <a:ext uri="{FF2B5EF4-FFF2-40B4-BE49-F238E27FC236}">
                <a16:creationId xmlns:a16="http://schemas.microsoft.com/office/drawing/2014/main" id="{BF9BC346-2E89-4CAA-9D13-9C97CC9616AE}"/>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7125618" y="335216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a:extLst>
              <a:ext uri="{FF2B5EF4-FFF2-40B4-BE49-F238E27FC236}">
                <a16:creationId xmlns:a16="http://schemas.microsoft.com/office/drawing/2014/main" id="{F3E0BDD4-49F5-41E0-8419-C6935E73557B}"/>
              </a:ext>
            </a:extLst>
          </p:cNvPr>
          <p:cNvPicPr>
            <a:picLocks noChangeAspect="1" noChangeArrowheads="1"/>
          </p:cNvPicPr>
          <p:nvPr/>
        </p:nvPicPr>
        <p:blipFill>
          <a:blip r:embed="rId26"/>
          <a:stretch>
            <a:fillRect/>
          </a:stretch>
        </p:blipFill>
        <p:spPr bwMode="auto">
          <a:xfrm>
            <a:off x="8212766" y="352646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321" name="Picture 320">
            <a:extLst>
              <a:ext uri="{FF2B5EF4-FFF2-40B4-BE49-F238E27FC236}">
                <a16:creationId xmlns:a16="http://schemas.microsoft.com/office/drawing/2014/main" id="{165204BD-0A74-4D54-A581-9987146D716E}"/>
              </a:ext>
            </a:extLst>
          </p:cNvPr>
          <p:cNvPicPr>
            <a:picLocks noChangeAspect="1"/>
          </p:cNvPicPr>
          <p:nvPr/>
        </p:nvPicPr>
        <p:blipFill>
          <a:blip r:embed="rId27"/>
          <a:stretch>
            <a:fillRect/>
          </a:stretch>
        </p:blipFill>
        <p:spPr>
          <a:xfrm>
            <a:off x="9281246" y="3461202"/>
            <a:ext cx="498617" cy="487154"/>
          </a:xfrm>
          <a:prstGeom prst="rect">
            <a:avLst/>
          </a:prstGeom>
        </p:spPr>
      </p:pic>
      <p:pic>
        <p:nvPicPr>
          <p:cNvPr id="322" name="Picture 321" descr="GitHub">
            <a:extLst>
              <a:ext uri="{FF2B5EF4-FFF2-40B4-BE49-F238E27FC236}">
                <a16:creationId xmlns:a16="http://schemas.microsoft.com/office/drawing/2014/main" id="{8130547A-03D5-43AB-8554-60C62E43CE27}"/>
              </a:ext>
            </a:extLst>
          </p:cNvPr>
          <p:cNvPicPr>
            <a:picLocks noChangeAspect="1"/>
          </p:cNvPicPr>
          <p:nvPr/>
        </p:nvPicPr>
        <p:blipFill>
          <a:blip r:embed="rId28"/>
          <a:stretch>
            <a:fillRect/>
          </a:stretch>
        </p:blipFill>
        <p:spPr>
          <a:xfrm>
            <a:off x="5129047" y="3420674"/>
            <a:ext cx="543811" cy="551060"/>
          </a:xfrm>
          <a:prstGeom prst="rect">
            <a:avLst/>
          </a:prstGeom>
        </p:spPr>
      </p:pic>
      <p:pic>
        <p:nvPicPr>
          <p:cNvPr id="323" name="Picture 322" descr="Node.js">
            <a:extLst>
              <a:ext uri="{FF2B5EF4-FFF2-40B4-BE49-F238E27FC236}">
                <a16:creationId xmlns:a16="http://schemas.microsoft.com/office/drawing/2014/main" id="{30F1F1D7-87AE-4524-9945-B381392CF7C9}"/>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040279" y="4497267"/>
            <a:ext cx="638258" cy="178125"/>
          </a:xfrm>
          <a:prstGeom prst="rect">
            <a:avLst/>
          </a:prstGeom>
        </p:spPr>
      </p:pic>
      <p:pic>
        <p:nvPicPr>
          <p:cNvPr id="324" name="Picture 323" descr="Eclipse">
            <a:extLst>
              <a:ext uri="{FF2B5EF4-FFF2-40B4-BE49-F238E27FC236}">
                <a16:creationId xmlns:a16="http://schemas.microsoft.com/office/drawing/2014/main" id="{8A0A1062-EC95-4D0C-A91F-B52364422870}"/>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8102250" y="4489035"/>
            <a:ext cx="796254" cy="186357"/>
          </a:xfrm>
          <a:prstGeom prst="rect">
            <a:avLst/>
          </a:prstGeom>
        </p:spPr>
      </p:pic>
      <p:pic>
        <p:nvPicPr>
          <p:cNvPr id="325" name="Picture 324" descr="Python">
            <a:extLst>
              <a:ext uri="{FF2B5EF4-FFF2-40B4-BE49-F238E27FC236}">
                <a16:creationId xmlns:a16="http://schemas.microsoft.com/office/drawing/2014/main" id="{D0EC44B7-6FF2-45C1-9670-53C229A80CB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120349" y="4320058"/>
            <a:ext cx="518881" cy="518881"/>
          </a:xfrm>
          <a:prstGeom prst="rect">
            <a:avLst/>
          </a:prstGeom>
        </p:spPr>
      </p:pic>
      <p:pic>
        <p:nvPicPr>
          <p:cNvPr id="326" name="Picture 325" descr="PHP">
            <a:extLst>
              <a:ext uri="{FF2B5EF4-FFF2-40B4-BE49-F238E27FC236}">
                <a16:creationId xmlns:a16="http://schemas.microsoft.com/office/drawing/2014/main" id="{5F2B2415-007A-4679-B442-DA4F7EA14742}"/>
              </a:ext>
            </a:extLst>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058423" y="4434795"/>
            <a:ext cx="564542" cy="303070"/>
          </a:xfrm>
          <a:prstGeom prst="rect">
            <a:avLst/>
          </a:prstGeom>
        </p:spPr>
      </p:pic>
      <p:pic>
        <p:nvPicPr>
          <p:cNvPr id="327" name="Picture 44" descr="JavaScript">
            <a:extLst>
              <a:ext uri="{FF2B5EF4-FFF2-40B4-BE49-F238E27FC236}">
                <a16:creationId xmlns:a16="http://schemas.microsoft.com/office/drawing/2014/main" id="{F80C032E-5CCE-42C5-B223-CFD6B701F6F6}"/>
              </a:ext>
            </a:extLst>
          </p:cNvPr>
          <p:cNvPicPr>
            <a:picLocks noChangeAspect="1" noChangeArrowheads="1"/>
          </p:cNvPicPr>
          <p:nvPr/>
        </p:nvPicPr>
        <p:blipFill>
          <a:blip r:embed="rId33" cstate="hqprint">
            <a:extLst>
              <a:ext uri="{28A0092B-C50C-407E-A947-70E740481C1C}">
                <a14:useLocalDpi xmlns:a14="http://schemas.microsoft.com/office/drawing/2010/main"/>
              </a:ext>
            </a:extLst>
          </a:blip>
          <a:srcRect/>
          <a:stretch>
            <a:fillRect/>
          </a:stretch>
        </p:blipFill>
        <p:spPr bwMode="auto">
          <a:xfrm>
            <a:off x="5145139" y="430944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46" descr="Image result for ruby">
            <a:extLst>
              <a:ext uri="{FF2B5EF4-FFF2-40B4-BE49-F238E27FC236}">
                <a16:creationId xmlns:a16="http://schemas.microsoft.com/office/drawing/2014/main" id="{025E0354-9D66-4E34-85F6-981A38D9E168}"/>
              </a:ext>
            </a:extLst>
          </p:cNvPr>
          <p:cNvPicPr>
            <a:picLocks noChangeAspect="1" noChangeArrowheads="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6209694" y="432005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8" descr="Image result for intellij idea">
            <a:extLst>
              <a:ext uri="{FF2B5EF4-FFF2-40B4-BE49-F238E27FC236}">
                <a16:creationId xmlns:a16="http://schemas.microsoft.com/office/drawing/2014/main" id="{C4214C76-6A4A-4868-B030-1907846672E6}"/>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7153913" y="428650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329">
            <a:extLst>
              <a:ext uri="{FF2B5EF4-FFF2-40B4-BE49-F238E27FC236}">
                <a16:creationId xmlns:a16="http://schemas.microsoft.com/office/drawing/2014/main" id="{B6E90D8F-017A-4757-B40A-4AEF6BDF37DF}"/>
              </a:ext>
            </a:extLst>
          </p:cNvPr>
          <p:cNvPicPr>
            <a:picLocks noChangeAspect="1"/>
          </p:cNvPicPr>
          <p:nvPr/>
        </p:nvPicPr>
        <p:blipFill>
          <a:blip r:embed="rId36"/>
          <a:stretch>
            <a:fillRect/>
          </a:stretch>
        </p:blipFill>
        <p:spPr>
          <a:xfrm>
            <a:off x="8273453" y="5208990"/>
            <a:ext cx="453848" cy="463641"/>
          </a:xfrm>
          <a:prstGeom prst="rect">
            <a:avLst/>
          </a:prstGeom>
        </p:spPr>
      </p:pic>
      <p:pic>
        <p:nvPicPr>
          <p:cNvPr id="331" name="Picture 50" descr="Image result for hadoop logo">
            <a:extLst>
              <a:ext uri="{FF2B5EF4-FFF2-40B4-BE49-F238E27FC236}">
                <a16:creationId xmlns:a16="http://schemas.microsoft.com/office/drawing/2014/main" id="{740A3329-BA19-4165-8D6A-1430989B8F07}"/>
              </a:ext>
            </a:extLst>
          </p:cNvPr>
          <p:cNvPicPr>
            <a:picLocks noChangeAspect="1" noChangeArrowheads="1"/>
          </p:cNvPicPr>
          <p:nvPr/>
        </p:nvPicPr>
        <p:blipFill>
          <a:blip r:embed="rId37" cstate="hqprint">
            <a:extLst>
              <a:ext uri="{28A0092B-C50C-407E-A947-70E740481C1C}">
                <a14:useLocalDpi xmlns:a14="http://schemas.microsoft.com/office/drawing/2010/main"/>
              </a:ext>
            </a:extLst>
          </a:blip>
          <a:srcRect/>
          <a:stretch>
            <a:fillRect/>
          </a:stretch>
        </p:blipFill>
        <p:spPr bwMode="auto">
          <a:xfrm>
            <a:off x="1911464" y="512776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52" descr="Image result for redis">
            <a:extLst>
              <a:ext uri="{FF2B5EF4-FFF2-40B4-BE49-F238E27FC236}">
                <a16:creationId xmlns:a16="http://schemas.microsoft.com/office/drawing/2014/main" id="{AF9DE7BB-95AD-4CAB-A035-3E43DB79F82A}"/>
              </a:ext>
            </a:extLst>
          </p:cNvPr>
          <p:cNvPicPr>
            <a:picLocks noChangeAspect="1" noChangeArrowheads="1"/>
          </p:cNvPicPr>
          <p:nvPr/>
        </p:nvPicPr>
        <p:blipFill>
          <a:blip r:embed="rId38" cstate="hqprint">
            <a:extLst>
              <a:ext uri="{28A0092B-C50C-407E-A947-70E740481C1C}">
                <a14:useLocalDpi xmlns:a14="http://schemas.microsoft.com/office/drawing/2010/main"/>
              </a:ext>
            </a:extLst>
          </a:blip>
          <a:srcRect/>
          <a:stretch>
            <a:fillRect/>
          </a:stretch>
        </p:blipFill>
        <p:spPr bwMode="auto">
          <a:xfrm>
            <a:off x="3024982" y="512569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54" descr="Image result for cleardb">
            <a:extLst>
              <a:ext uri="{FF2B5EF4-FFF2-40B4-BE49-F238E27FC236}">
                <a16:creationId xmlns:a16="http://schemas.microsoft.com/office/drawing/2014/main" id="{62336A55-3279-468E-B7B7-1A30FBCFB32C}"/>
              </a:ext>
            </a:extLst>
          </p:cNvPr>
          <p:cNvPicPr>
            <a:picLocks noChangeAspect="1" noChangeArrowheads="1"/>
          </p:cNvPicPr>
          <p:nvPr/>
        </p:nvPicPr>
        <p:blipFill>
          <a:blip r:embed="rId39" cstate="hqprint">
            <a:extLst>
              <a:ext uri="{28A0092B-C50C-407E-A947-70E740481C1C}">
                <a14:useLocalDpi xmlns:a14="http://schemas.microsoft.com/office/drawing/2010/main"/>
              </a:ext>
            </a:extLst>
          </a:blip>
          <a:srcRect/>
          <a:stretch>
            <a:fillRect/>
          </a:stretch>
        </p:blipFill>
        <p:spPr bwMode="auto">
          <a:xfrm>
            <a:off x="4139577" y="518179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56" descr="Image result for cloudera">
            <a:extLst>
              <a:ext uri="{FF2B5EF4-FFF2-40B4-BE49-F238E27FC236}">
                <a16:creationId xmlns:a16="http://schemas.microsoft.com/office/drawing/2014/main" id="{283FC1F1-8089-4485-91BC-AB4843A9E8CE}"/>
              </a:ext>
            </a:extLst>
          </p:cNvPr>
          <p:cNvPicPr>
            <a:picLocks noChangeAspect="1" noChangeArrowheads="1"/>
          </p:cNvPicPr>
          <p:nvPr/>
        </p:nvPicPr>
        <p:blipFill>
          <a:blip r:embed="rId40" cstate="hqprint">
            <a:extLst>
              <a:ext uri="{28A0092B-C50C-407E-A947-70E740481C1C}">
                <a14:useLocalDpi xmlns:a14="http://schemas.microsoft.com/office/drawing/2010/main"/>
              </a:ext>
            </a:extLst>
          </a:blip>
          <a:srcRect/>
          <a:stretch>
            <a:fillRect/>
          </a:stretch>
        </p:blipFill>
        <p:spPr bwMode="auto">
          <a:xfrm>
            <a:off x="5001075" y="530975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58" descr="Image result for mySQL">
            <a:extLst>
              <a:ext uri="{FF2B5EF4-FFF2-40B4-BE49-F238E27FC236}">
                <a16:creationId xmlns:a16="http://schemas.microsoft.com/office/drawing/2014/main" id="{397BCD95-3129-45DF-8160-5DE44D3DC543}"/>
              </a:ext>
            </a:extLst>
          </p:cNvPr>
          <p:cNvPicPr>
            <a:picLocks noChangeAspect="1" noChangeArrowheads="1"/>
          </p:cNvPicPr>
          <p:nvPr/>
        </p:nvPicPr>
        <p:blipFill rotWithShape="1">
          <a:blip r:embed="rId41" cstate="hqprint">
            <a:extLst>
              <a:ext uri="{28A0092B-C50C-407E-A947-70E740481C1C}">
                <a14:useLocalDpi xmlns:a14="http://schemas.microsoft.com/office/drawing/2010/main"/>
              </a:ext>
            </a:extLst>
          </a:blip>
          <a:srcRect l="17179" t="17045" r="17179" b="17045"/>
          <a:stretch/>
        </p:blipFill>
        <p:spPr bwMode="auto">
          <a:xfrm>
            <a:off x="6054710" y="516092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60" descr="Image result for mongodb">
            <a:extLst>
              <a:ext uri="{FF2B5EF4-FFF2-40B4-BE49-F238E27FC236}">
                <a16:creationId xmlns:a16="http://schemas.microsoft.com/office/drawing/2014/main" id="{621984B8-DBE2-4016-A291-880E38B9F3AC}"/>
              </a:ext>
            </a:extLst>
          </p:cNvPr>
          <p:cNvPicPr>
            <a:picLocks noChangeAspect="1" noChangeArrowheads="1"/>
          </p:cNvPicPr>
          <p:nvPr/>
        </p:nvPicPr>
        <p:blipFill>
          <a:blip r:embed="rId42" cstate="hqprint">
            <a:extLst>
              <a:ext uri="{28A0092B-C50C-407E-A947-70E740481C1C}">
                <a14:useLocalDpi xmlns:a14="http://schemas.microsoft.com/office/drawing/2010/main"/>
              </a:ext>
            </a:extLst>
          </a:blip>
          <a:srcRect/>
          <a:stretch>
            <a:fillRect/>
          </a:stretch>
        </p:blipFill>
        <p:spPr bwMode="auto">
          <a:xfrm>
            <a:off x="7041198" y="533678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62" descr="Image result for couchbase">
            <a:extLst>
              <a:ext uri="{FF2B5EF4-FFF2-40B4-BE49-F238E27FC236}">
                <a16:creationId xmlns:a16="http://schemas.microsoft.com/office/drawing/2014/main" id="{6ECD77A5-A85F-429C-BF3A-5E4A5F013EF7}"/>
              </a:ext>
            </a:extLst>
          </p:cNvPr>
          <p:cNvPicPr>
            <a:picLocks noChangeAspect="1" noChangeArrowheads="1"/>
          </p:cNvPicPr>
          <p:nvPr/>
        </p:nvPicPr>
        <p:blipFill>
          <a:blip r:embed="rId43" cstate="hqprint">
            <a:extLst>
              <a:ext uri="{28A0092B-C50C-407E-A947-70E740481C1C}">
                <a14:useLocalDpi xmlns:a14="http://schemas.microsoft.com/office/drawing/2010/main"/>
              </a:ext>
            </a:extLst>
          </a:blip>
          <a:srcRect/>
          <a:stretch>
            <a:fillRect/>
          </a:stretch>
        </p:blipFill>
        <p:spPr bwMode="auto">
          <a:xfrm>
            <a:off x="9096844" y="518122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337" descr="SUSE Linux">
            <a:extLst>
              <a:ext uri="{FF2B5EF4-FFF2-40B4-BE49-F238E27FC236}">
                <a16:creationId xmlns:a16="http://schemas.microsoft.com/office/drawing/2014/main" id="{35A36652-E2D0-48CC-85E6-0C21B0CF810C}"/>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5074480" y="6096710"/>
            <a:ext cx="672986" cy="409535"/>
          </a:xfrm>
          <a:prstGeom prst="rect">
            <a:avLst/>
          </a:prstGeom>
        </p:spPr>
      </p:pic>
      <p:pic>
        <p:nvPicPr>
          <p:cNvPr id="339" name="Picture 338" descr="Ubuntu">
            <a:extLst>
              <a:ext uri="{FF2B5EF4-FFF2-40B4-BE49-F238E27FC236}">
                <a16:creationId xmlns:a16="http://schemas.microsoft.com/office/drawing/2014/main" id="{1CEECC49-EBB7-446F-87FE-39570B8825AB}"/>
              </a:ext>
            </a:extLst>
          </p:cNvPr>
          <p:cNvPicPr>
            <a:picLocks noChangeAspect="1"/>
          </p:cNvPicPr>
          <p:nvPr/>
        </p:nvPicPr>
        <p:blipFill>
          <a:blip r:embed="rId45"/>
          <a:stretch>
            <a:fillRect/>
          </a:stretch>
        </p:blipFill>
        <p:spPr>
          <a:xfrm>
            <a:off x="3122357" y="6059769"/>
            <a:ext cx="474102" cy="468321"/>
          </a:xfrm>
          <a:prstGeom prst="rect">
            <a:avLst/>
          </a:prstGeom>
        </p:spPr>
      </p:pic>
      <p:pic>
        <p:nvPicPr>
          <p:cNvPr id="340" name="Picture 4" descr="Debian">
            <a:extLst>
              <a:ext uri="{FF2B5EF4-FFF2-40B4-BE49-F238E27FC236}">
                <a16:creationId xmlns:a16="http://schemas.microsoft.com/office/drawing/2014/main" id="{70B72A28-682B-46E4-A0AC-C795C8B05C1B}"/>
              </a:ext>
            </a:extLst>
          </p:cNvPr>
          <p:cNvPicPr>
            <a:picLocks noChangeAspect="1" noChangeArrowheads="1"/>
          </p:cNvPicPr>
          <p:nvPr/>
        </p:nvPicPr>
        <p:blipFill>
          <a:blip r:embed="rId46">
            <a:extLst>
              <a:ext uri="{28A0092B-C50C-407E-A947-70E740481C1C}">
                <a14:useLocalDpi xmlns:a14="http://schemas.microsoft.com/office/drawing/2010/main"/>
              </a:ext>
            </a:extLst>
          </a:blip>
          <a:srcRect/>
          <a:stretch>
            <a:fillRect/>
          </a:stretch>
        </p:blipFill>
        <p:spPr bwMode="auto">
          <a:xfrm>
            <a:off x="6221594" y="600306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64" descr="Image result for linux">
            <a:extLst>
              <a:ext uri="{FF2B5EF4-FFF2-40B4-BE49-F238E27FC236}">
                <a16:creationId xmlns:a16="http://schemas.microsoft.com/office/drawing/2014/main" id="{9B18CA27-091C-4812-966E-706A065B4913}"/>
              </a:ext>
            </a:extLst>
          </p:cNvPr>
          <p:cNvPicPr>
            <a:picLocks noChangeAspect="1" noChangeArrowheads="1"/>
          </p:cNvPicPr>
          <p:nvPr/>
        </p:nvPicPr>
        <p:blipFill>
          <a:blip r:embed="rId47">
            <a:extLst>
              <a:ext uri="{28A0092B-C50C-407E-A947-70E740481C1C}">
                <a14:useLocalDpi xmlns:a14="http://schemas.microsoft.com/office/drawing/2010/main"/>
              </a:ext>
            </a:extLst>
          </a:blip>
          <a:srcRect/>
          <a:stretch>
            <a:fillRect/>
          </a:stretch>
        </p:blipFill>
        <p:spPr bwMode="auto">
          <a:xfrm>
            <a:off x="2091081" y="596925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66" descr="Image result for redhat logo">
            <a:extLst>
              <a:ext uri="{FF2B5EF4-FFF2-40B4-BE49-F238E27FC236}">
                <a16:creationId xmlns:a16="http://schemas.microsoft.com/office/drawing/2014/main" id="{D63A64AA-712F-4D94-BD64-39E9E8D749D1}"/>
              </a:ext>
            </a:extLst>
          </p:cNvPr>
          <p:cNvPicPr>
            <a:picLocks noChangeAspect="1" noChangeArrowheads="1"/>
          </p:cNvPicPr>
          <p:nvPr/>
        </p:nvPicPr>
        <p:blipFill>
          <a:blip r:embed="rId48" cstate="hqprint">
            <a:extLst>
              <a:ext uri="{28A0092B-C50C-407E-A947-70E740481C1C}">
                <a14:useLocalDpi xmlns:a14="http://schemas.microsoft.com/office/drawing/2010/main"/>
              </a:ext>
            </a:extLst>
          </a:blip>
          <a:srcRect/>
          <a:stretch>
            <a:fillRect/>
          </a:stretch>
        </p:blipFill>
        <p:spPr bwMode="auto">
          <a:xfrm>
            <a:off x="4127683" y="604075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68" descr="Image result for bitnami">
            <a:extLst>
              <a:ext uri="{FF2B5EF4-FFF2-40B4-BE49-F238E27FC236}">
                <a16:creationId xmlns:a16="http://schemas.microsoft.com/office/drawing/2014/main" id="{4CB49F68-2505-43CD-ADBF-56273C413314}"/>
              </a:ext>
            </a:extLst>
          </p:cNvPr>
          <p:cNvPicPr>
            <a:picLocks noChangeAspect="1" noChangeArrowheads="1"/>
          </p:cNvPicPr>
          <p:nvPr/>
        </p:nvPicPr>
        <p:blipFill>
          <a:blip r:embed="rId49">
            <a:extLst>
              <a:ext uri="{28A0092B-C50C-407E-A947-70E740481C1C}">
                <a14:useLocalDpi xmlns:a14="http://schemas.microsoft.com/office/drawing/2010/main"/>
              </a:ext>
            </a:extLst>
          </a:blip>
          <a:srcRect/>
          <a:stretch>
            <a:fillRect/>
          </a:stretch>
        </p:blipFill>
        <p:spPr bwMode="auto">
          <a:xfrm>
            <a:off x="7100419" y="591507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70" descr="Image result for oracle linux">
            <a:extLst>
              <a:ext uri="{FF2B5EF4-FFF2-40B4-BE49-F238E27FC236}">
                <a16:creationId xmlns:a16="http://schemas.microsoft.com/office/drawing/2014/main" id="{FA7589A1-1F5D-42E8-85AC-C06E29B54679}"/>
              </a:ext>
            </a:extLst>
          </p:cNvPr>
          <p:cNvPicPr>
            <a:picLocks noChangeAspect="1" noChangeArrowheads="1"/>
          </p:cNvPicPr>
          <p:nvPr/>
        </p:nvPicPr>
        <p:blipFill>
          <a:blip r:embed="rId50" cstate="hqprint">
            <a:extLst>
              <a:ext uri="{28A0092B-C50C-407E-A947-70E740481C1C}">
                <a14:useLocalDpi xmlns:a14="http://schemas.microsoft.com/office/drawing/2010/main"/>
              </a:ext>
            </a:extLst>
          </a:blip>
          <a:srcRect/>
          <a:stretch>
            <a:fillRect/>
          </a:stretch>
        </p:blipFill>
        <p:spPr bwMode="auto">
          <a:xfrm>
            <a:off x="8084957" y="610325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72" descr="Image result for freebsd">
            <a:extLst>
              <a:ext uri="{FF2B5EF4-FFF2-40B4-BE49-F238E27FC236}">
                <a16:creationId xmlns:a16="http://schemas.microsoft.com/office/drawing/2014/main" id="{7D08DF07-A38D-423E-B131-807A81A9777C}"/>
              </a:ext>
            </a:extLst>
          </p:cNvPr>
          <p:cNvPicPr>
            <a:picLocks noChangeAspect="1" noChangeArrowheads="1"/>
          </p:cNvPicPr>
          <p:nvPr/>
        </p:nvPicPr>
        <p:blipFill>
          <a:blip r:embed="rId51" cstate="hqprint">
            <a:extLst>
              <a:ext uri="{28A0092B-C50C-407E-A947-70E740481C1C}">
                <a14:useLocalDpi xmlns:a14="http://schemas.microsoft.com/office/drawing/2010/main"/>
              </a:ext>
            </a:extLst>
          </a:blip>
          <a:srcRect/>
          <a:stretch>
            <a:fillRect/>
          </a:stretch>
        </p:blipFill>
        <p:spPr bwMode="auto">
          <a:xfrm>
            <a:off x="9127961" y="596925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74" descr="Image result for docker">
            <a:extLst>
              <a:ext uri="{FF2B5EF4-FFF2-40B4-BE49-F238E27FC236}">
                <a16:creationId xmlns:a16="http://schemas.microsoft.com/office/drawing/2014/main" id="{31BE340A-B3EF-46E5-A42C-6F5338E47486}"/>
              </a:ext>
            </a:extLst>
          </p:cNvPr>
          <p:cNvPicPr>
            <a:picLocks noChangeAspect="1" noChangeArrowheads="1"/>
          </p:cNvPicPr>
          <p:nvPr/>
        </p:nvPicPr>
        <p:blipFill>
          <a:blip r:embed="rId52" cstate="hqprint">
            <a:extLst>
              <a:ext uri="{28A0092B-C50C-407E-A947-70E740481C1C}">
                <a14:useLocalDpi xmlns:a14="http://schemas.microsoft.com/office/drawing/2010/main"/>
              </a:ext>
            </a:extLst>
          </a:blip>
          <a:srcRect/>
          <a:stretch>
            <a:fillRect/>
          </a:stretch>
        </p:blipFill>
        <p:spPr bwMode="auto">
          <a:xfrm>
            <a:off x="10152169" y="594205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347" name="TextBox 346">
            <a:extLst>
              <a:ext uri="{FF2B5EF4-FFF2-40B4-BE49-F238E27FC236}">
                <a16:creationId xmlns:a16="http://schemas.microsoft.com/office/drawing/2014/main" id="{0389107B-E540-4C28-8E65-AD8DBDB0E04F}"/>
              </a:ext>
            </a:extLst>
          </p:cNvPr>
          <p:cNvSpPr txBox="1"/>
          <p:nvPr/>
        </p:nvSpPr>
        <p:spPr>
          <a:xfrm>
            <a:off x="195250" y="3312948"/>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348" name="TextBox 347">
            <a:extLst>
              <a:ext uri="{FF2B5EF4-FFF2-40B4-BE49-F238E27FC236}">
                <a16:creationId xmlns:a16="http://schemas.microsoft.com/office/drawing/2014/main" id="{AF8E9588-3BF3-4B56-8E04-3607CD02273E}"/>
              </a:ext>
            </a:extLst>
          </p:cNvPr>
          <p:cNvSpPr txBox="1"/>
          <p:nvPr/>
        </p:nvSpPr>
        <p:spPr>
          <a:xfrm>
            <a:off x="195250" y="5913356"/>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349" name="TextBox 348">
            <a:extLst>
              <a:ext uri="{FF2B5EF4-FFF2-40B4-BE49-F238E27FC236}">
                <a16:creationId xmlns:a16="http://schemas.microsoft.com/office/drawing/2014/main" id="{850A02BB-3FE2-4A24-9446-5A69227FECCA}"/>
              </a:ext>
            </a:extLst>
          </p:cNvPr>
          <p:cNvSpPr txBox="1"/>
          <p:nvPr/>
        </p:nvSpPr>
        <p:spPr>
          <a:xfrm>
            <a:off x="195250" y="2451572"/>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350" name="TextBox 349">
            <a:extLst>
              <a:ext uri="{FF2B5EF4-FFF2-40B4-BE49-F238E27FC236}">
                <a16:creationId xmlns:a16="http://schemas.microsoft.com/office/drawing/2014/main" id="{9B454031-4F8C-457A-A79D-71462234CA2D}"/>
              </a:ext>
            </a:extLst>
          </p:cNvPr>
          <p:cNvSpPr txBox="1"/>
          <p:nvPr/>
        </p:nvSpPr>
        <p:spPr>
          <a:xfrm>
            <a:off x="195250" y="5089146"/>
            <a:ext cx="1466194" cy="523220"/>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m</a:t>
            </a:r>
            <a:r>
              <a:rPr lang="en-US" sz="1400" dirty="0" err="1">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iddleware</a:t>
            </a:r>
            <a:endPar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51" name="TextBox 350">
            <a:extLst>
              <a:ext uri="{FF2B5EF4-FFF2-40B4-BE49-F238E27FC236}">
                <a16:creationId xmlns:a16="http://schemas.microsoft.com/office/drawing/2014/main" id="{910EFC72-218B-47DC-A0E8-7C0EF74A9D0F}"/>
              </a:ext>
            </a:extLst>
          </p:cNvPr>
          <p:cNvSpPr txBox="1"/>
          <p:nvPr/>
        </p:nvSpPr>
        <p:spPr>
          <a:xfrm>
            <a:off x="195250" y="4234530"/>
            <a:ext cx="1613260" cy="523220"/>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352" name="TextBox 351">
            <a:extLst>
              <a:ext uri="{FF2B5EF4-FFF2-40B4-BE49-F238E27FC236}">
                <a16:creationId xmlns:a16="http://schemas.microsoft.com/office/drawing/2014/main" id="{BD4D9349-0BD6-4FB9-B0E6-C0D9B107CB2E}"/>
              </a:ext>
            </a:extLst>
          </p:cNvPr>
          <p:cNvSpPr txBox="1"/>
          <p:nvPr/>
        </p:nvSpPr>
        <p:spPr>
          <a:xfrm>
            <a:off x="195250" y="1616797"/>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DevOps</a:t>
            </a:r>
          </a:p>
        </p:txBody>
      </p:sp>
    </p:spTree>
    <p:extLst>
      <p:ext uri="{BB962C8B-B14F-4D97-AF65-F5344CB8AC3E}">
        <p14:creationId xmlns:p14="http://schemas.microsoft.com/office/powerpoint/2010/main" val="63532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637F-0FD7-4986-8D96-AB8F67BED38F}"/>
              </a:ext>
            </a:extLst>
          </p:cNvPr>
          <p:cNvSpPr>
            <a:spLocks noGrp="1"/>
          </p:cNvSpPr>
          <p:nvPr>
            <p:ph type="title"/>
          </p:nvPr>
        </p:nvSpPr>
        <p:spPr>
          <a:xfrm>
            <a:off x="838200" y="365125"/>
            <a:ext cx="11132976" cy="1325563"/>
          </a:xfrm>
        </p:spPr>
        <p:txBody>
          <a:bodyPr/>
          <a:lstStyle/>
          <a:p>
            <a:r>
              <a:rPr lang="en-US" dirty="0">
                <a:solidFill>
                  <a:schemeClr val="bg1"/>
                </a:solidFill>
              </a:rPr>
              <a:t>Consistent identity, apps, data &amp; management</a:t>
            </a:r>
          </a:p>
        </p:txBody>
      </p:sp>
      <p:sp>
        <p:nvSpPr>
          <p:cNvPr id="3" name="Rectangle 2">
            <a:extLst>
              <a:ext uri="{FF2B5EF4-FFF2-40B4-BE49-F238E27FC236}">
                <a16:creationId xmlns:a16="http://schemas.microsoft.com/office/drawing/2014/main" id="{13C47C70-B7A3-4A1D-BCAD-D1B30B151856}"/>
              </a:ext>
            </a:extLst>
          </p:cNvPr>
          <p:cNvSpPr/>
          <p:nvPr/>
        </p:nvSpPr>
        <p:spPr bwMode="auto">
          <a:xfrm>
            <a:off x="853616"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Common </a:t>
            </a:r>
            <a:br>
              <a:rPr kumimoji="0" lang="en-US" sz="1836" b="0" i="0" u="none" strike="noStrike" kern="1200" cap="none" spc="0" normalizeH="0" baseline="0" noProof="0" dirty="0">
                <a:ln>
                  <a:noFill/>
                </a:ln>
                <a:solidFill>
                  <a:srgbClr val="FFFFFF"/>
                </a:solidFill>
                <a:effectLst/>
                <a:uLnTx/>
                <a:uFillTx/>
                <a:latin typeface="Segoe UI"/>
                <a:ea typeface="+mn-ea"/>
                <a:cs typeface="+mn-cs"/>
              </a:rPr>
            </a:br>
            <a:r>
              <a:rPr kumimoji="0" lang="en-US" sz="1836" b="0" i="0" u="none" strike="noStrike" kern="1200" cap="none" spc="0" normalizeH="0" baseline="0" noProof="0" dirty="0">
                <a:ln>
                  <a:noFill/>
                </a:ln>
                <a:solidFill>
                  <a:srgbClr val="FFFFFF"/>
                </a:solidFill>
                <a:effectLst/>
                <a:uLnTx/>
                <a:uFillTx/>
                <a:latin typeface="Segoe UI"/>
                <a:ea typeface="+mn-ea"/>
                <a:cs typeface="+mn-cs"/>
              </a:rPr>
              <a:t>Identity</a:t>
            </a:r>
          </a:p>
        </p:txBody>
      </p:sp>
      <p:sp>
        <p:nvSpPr>
          <p:cNvPr id="4" name="Rectangle 3">
            <a:extLst>
              <a:ext uri="{FF2B5EF4-FFF2-40B4-BE49-F238E27FC236}">
                <a16:creationId xmlns:a16="http://schemas.microsoft.com/office/drawing/2014/main" id="{1577027E-7B04-437D-A9B1-CEC47B8DC55C}"/>
              </a:ext>
            </a:extLst>
          </p:cNvPr>
          <p:cNvSpPr/>
          <p:nvPr/>
        </p:nvSpPr>
        <p:spPr bwMode="auto">
          <a:xfrm>
            <a:off x="3668274"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Management </a:t>
            </a:r>
            <a:br>
              <a:rPr lang="en-US" sz="1836" dirty="0">
                <a:solidFill>
                  <a:srgbClr val="FFFFFF"/>
                </a:solidFill>
                <a:latin typeface="Segoe UI"/>
              </a:rPr>
            </a:br>
            <a:r>
              <a:rPr lang="en-US" sz="1836" dirty="0">
                <a:solidFill>
                  <a:srgbClr val="FFFFFF"/>
                </a:solidFill>
                <a:latin typeface="Segoe UI"/>
              </a:rPr>
              <a:t>&amp; Security</a:t>
            </a:r>
          </a:p>
        </p:txBody>
      </p:sp>
      <p:sp>
        <p:nvSpPr>
          <p:cNvPr id="5" name="Rectangle 4">
            <a:extLst>
              <a:ext uri="{FF2B5EF4-FFF2-40B4-BE49-F238E27FC236}">
                <a16:creationId xmlns:a16="http://schemas.microsoft.com/office/drawing/2014/main" id="{203AF616-D680-4F77-A162-448EBFF43900}"/>
              </a:ext>
            </a:extLst>
          </p:cNvPr>
          <p:cNvSpPr/>
          <p:nvPr/>
        </p:nvSpPr>
        <p:spPr bwMode="auto">
          <a:xfrm>
            <a:off x="6482932"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Data </a:t>
            </a:r>
            <a:br>
              <a:rPr lang="en-US" sz="1836" dirty="0">
                <a:solidFill>
                  <a:srgbClr val="FFFFFF"/>
                </a:solidFill>
                <a:latin typeface="Segoe UI"/>
              </a:rPr>
            </a:br>
            <a:r>
              <a:rPr lang="en-US" sz="1836" dirty="0">
                <a:solidFill>
                  <a:srgbClr val="FFFFFF"/>
                </a:solidFill>
                <a:latin typeface="Segoe UI"/>
              </a:rPr>
              <a:t>Platform</a:t>
            </a:r>
          </a:p>
        </p:txBody>
      </p:sp>
      <p:sp>
        <p:nvSpPr>
          <p:cNvPr id="6" name="Rectangle 5">
            <a:extLst>
              <a:ext uri="{FF2B5EF4-FFF2-40B4-BE49-F238E27FC236}">
                <a16:creationId xmlns:a16="http://schemas.microsoft.com/office/drawing/2014/main" id="{F84846CC-D5A4-4B8A-842E-23C618DDC235}"/>
              </a:ext>
            </a:extLst>
          </p:cNvPr>
          <p:cNvSpPr/>
          <p:nvPr/>
        </p:nvSpPr>
        <p:spPr bwMode="auto">
          <a:xfrm>
            <a:off x="9297591"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Unified Development</a:t>
            </a:r>
          </a:p>
        </p:txBody>
      </p:sp>
      <p:grpSp>
        <p:nvGrpSpPr>
          <p:cNvPr id="7" name="Group 6">
            <a:extLst>
              <a:ext uri="{FF2B5EF4-FFF2-40B4-BE49-F238E27FC236}">
                <a16:creationId xmlns:a16="http://schemas.microsoft.com/office/drawing/2014/main" id="{C6A4628F-1AFE-45D6-8EAF-57BC93608CFF}"/>
              </a:ext>
            </a:extLst>
          </p:cNvPr>
          <p:cNvGrpSpPr/>
          <p:nvPr/>
        </p:nvGrpSpPr>
        <p:grpSpPr>
          <a:xfrm>
            <a:off x="912180" y="1765490"/>
            <a:ext cx="2238248" cy="1133482"/>
            <a:chOff x="893511" y="1930535"/>
            <a:chExt cx="2194560" cy="1111358"/>
          </a:xfrm>
        </p:grpSpPr>
        <p:sp>
          <p:nvSpPr>
            <p:cNvPr id="8" name="Rectangle 7">
              <a:extLst>
                <a:ext uri="{FF2B5EF4-FFF2-40B4-BE49-F238E27FC236}">
                  <a16:creationId xmlns:a16="http://schemas.microsoft.com/office/drawing/2014/main" id="{2A7F5D65-9E1C-4993-A03C-87EEA5FDF051}"/>
                </a:ext>
              </a:extLst>
            </p:cNvPr>
            <p:cNvSpPr/>
            <p:nvPr/>
          </p:nvSpPr>
          <p:spPr>
            <a:xfrm>
              <a:off x="893511"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Active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Directory</a:t>
              </a:r>
            </a:p>
          </p:txBody>
        </p:sp>
        <p:sp>
          <p:nvSpPr>
            <p:cNvPr id="9" name="Freeform 12" descr="outline of a person">
              <a:extLst>
                <a:ext uri="{FF2B5EF4-FFF2-40B4-BE49-F238E27FC236}">
                  <a16:creationId xmlns:a16="http://schemas.microsoft.com/office/drawing/2014/main" id="{2D3EFC2A-EACD-4BEF-83F4-21262C5219BD}"/>
                </a:ext>
              </a:extLst>
            </p:cNvPr>
            <p:cNvSpPr>
              <a:spLocks noEditPoints="1"/>
            </p:cNvSpPr>
            <p:nvPr/>
          </p:nvSpPr>
          <p:spPr bwMode="auto">
            <a:xfrm>
              <a:off x="1784482" y="2577549"/>
              <a:ext cx="412618" cy="464344"/>
            </a:xfrm>
            <a:custGeom>
              <a:avLst/>
              <a:gdLst>
                <a:gd name="T0" fmla="*/ 127 w 254"/>
                <a:gd name="T1" fmla="*/ 24 h 287"/>
                <a:gd name="T2" fmla="*/ 192 w 254"/>
                <a:gd name="T3" fmla="*/ 90 h 287"/>
                <a:gd name="T4" fmla="*/ 127 w 254"/>
                <a:gd name="T5" fmla="*/ 155 h 287"/>
                <a:gd name="T6" fmla="*/ 62 w 254"/>
                <a:gd name="T7" fmla="*/ 90 h 287"/>
                <a:gd name="T8" fmla="*/ 127 w 254"/>
                <a:gd name="T9" fmla="*/ 24 h 287"/>
                <a:gd name="T10" fmla="*/ 175 w 254"/>
                <a:gd name="T11" fmla="*/ 165 h 287"/>
                <a:gd name="T12" fmla="*/ 216 w 254"/>
                <a:gd name="T13" fmla="*/ 90 h 287"/>
                <a:gd name="T14" fmla="*/ 127 w 254"/>
                <a:gd name="T15" fmla="*/ 0 h 287"/>
                <a:gd name="T16" fmla="*/ 38 w 254"/>
                <a:gd name="T17" fmla="*/ 90 h 287"/>
                <a:gd name="T18" fmla="*/ 79 w 254"/>
                <a:gd name="T19" fmla="*/ 165 h 287"/>
                <a:gd name="T20" fmla="*/ 0 w 254"/>
                <a:gd name="T21" fmla="*/ 284 h 287"/>
                <a:gd name="T22" fmla="*/ 0 w 254"/>
                <a:gd name="T23" fmla="*/ 287 h 287"/>
                <a:gd name="T24" fmla="*/ 24 w 254"/>
                <a:gd name="T25" fmla="*/ 287 h 287"/>
                <a:gd name="T26" fmla="*/ 24 w 254"/>
                <a:gd name="T27" fmla="*/ 284 h 287"/>
                <a:gd name="T28" fmla="*/ 127 w 254"/>
                <a:gd name="T29" fmla="*/ 180 h 287"/>
                <a:gd name="T30" fmla="*/ 230 w 254"/>
                <a:gd name="T31" fmla="*/ 284 h 287"/>
                <a:gd name="T32" fmla="*/ 230 w 254"/>
                <a:gd name="T33" fmla="*/ 287 h 287"/>
                <a:gd name="T34" fmla="*/ 254 w 254"/>
                <a:gd name="T35" fmla="*/ 287 h 287"/>
                <a:gd name="T36" fmla="*/ 254 w 254"/>
                <a:gd name="T37" fmla="*/ 284 h 287"/>
                <a:gd name="T38" fmla="*/ 175 w 254"/>
                <a:gd name="T39"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 h="287">
                  <a:moveTo>
                    <a:pt x="127" y="24"/>
                  </a:moveTo>
                  <a:cubicBezTo>
                    <a:pt x="163" y="24"/>
                    <a:pt x="192" y="53"/>
                    <a:pt x="192" y="90"/>
                  </a:cubicBezTo>
                  <a:cubicBezTo>
                    <a:pt x="192" y="126"/>
                    <a:pt x="163" y="155"/>
                    <a:pt x="127" y="155"/>
                  </a:cubicBezTo>
                  <a:cubicBezTo>
                    <a:pt x="91" y="155"/>
                    <a:pt x="62" y="126"/>
                    <a:pt x="62" y="90"/>
                  </a:cubicBezTo>
                  <a:cubicBezTo>
                    <a:pt x="62" y="53"/>
                    <a:pt x="91" y="24"/>
                    <a:pt x="127" y="24"/>
                  </a:cubicBezTo>
                  <a:close/>
                  <a:moveTo>
                    <a:pt x="175" y="165"/>
                  </a:moveTo>
                  <a:cubicBezTo>
                    <a:pt x="201" y="148"/>
                    <a:pt x="216" y="121"/>
                    <a:pt x="216" y="90"/>
                  </a:cubicBezTo>
                  <a:cubicBezTo>
                    <a:pt x="216" y="41"/>
                    <a:pt x="175" y="0"/>
                    <a:pt x="127" y="0"/>
                  </a:cubicBezTo>
                  <a:cubicBezTo>
                    <a:pt x="79" y="0"/>
                    <a:pt x="38" y="41"/>
                    <a:pt x="38" y="90"/>
                  </a:cubicBezTo>
                  <a:cubicBezTo>
                    <a:pt x="38" y="121"/>
                    <a:pt x="53" y="148"/>
                    <a:pt x="79" y="165"/>
                  </a:cubicBezTo>
                  <a:cubicBezTo>
                    <a:pt x="31" y="185"/>
                    <a:pt x="0" y="233"/>
                    <a:pt x="0" y="284"/>
                  </a:cubicBezTo>
                  <a:cubicBezTo>
                    <a:pt x="0" y="287"/>
                    <a:pt x="0" y="287"/>
                    <a:pt x="0" y="287"/>
                  </a:cubicBezTo>
                  <a:cubicBezTo>
                    <a:pt x="24" y="287"/>
                    <a:pt x="24" y="287"/>
                    <a:pt x="24" y="287"/>
                  </a:cubicBezTo>
                  <a:cubicBezTo>
                    <a:pt x="24" y="284"/>
                    <a:pt x="24" y="284"/>
                    <a:pt x="24" y="284"/>
                  </a:cubicBezTo>
                  <a:cubicBezTo>
                    <a:pt x="24" y="226"/>
                    <a:pt x="70" y="180"/>
                    <a:pt x="127" y="180"/>
                  </a:cubicBezTo>
                  <a:cubicBezTo>
                    <a:pt x="185" y="180"/>
                    <a:pt x="230" y="226"/>
                    <a:pt x="230" y="284"/>
                  </a:cubicBezTo>
                  <a:cubicBezTo>
                    <a:pt x="230" y="287"/>
                    <a:pt x="230" y="287"/>
                    <a:pt x="230" y="287"/>
                  </a:cubicBezTo>
                  <a:cubicBezTo>
                    <a:pt x="254" y="287"/>
                    <a:pt x="254" y="287"/>
                    <a:pt x="254" y="287"/>
                  </a:cubicBezTo>
                  <a:cubicBezTo>
                    <a:pt x="254" y="284"/>
                    <a:pt x="254" y="284"/>
                    <a:pt x="254" y="284"/>
                  </a:cubicBezTo>
                  <a:cubicBezTo>
                    <a:pt x="254" y="233"/>
                    <a:pt x="223" y="185"/>
                    <a:pt x="175" y="165"/>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03FF9334-C662-47C1-8E27-F40B7439E104}"/>
              </a:ext>
            </a:extLst>
          </p:cNvPr>
          <p:cNvGrpSpPr/>
          <p:nvPr/>
        </p:nvGrpSpPr>
        <p:grpSpPr>
          <a:xfrm>
            <a:off x="9356153" y="1765490"/>
            <a:ext cx="2238248" cy="1036499"/>
            <a:chOff x="9172668" y="1930535"/>
            <a:chExt cx="2194560" cy="1016268"/>
          </a:xfrm>
        </p:grpSpPr>
        <p:sp>
          <p:nvSpPr>
            <p:cNvPr id="11" name="Rectangle 10">
              <a:extLst>
                <a:ext uri="{FF2B5EF4-FFF2-40B4-BE49-F238E27FC236}">
                  <a16:creationId xmlns:a16="http://schemas.microsoft.com/office/drawing/2014/main" id="{83DD61BF-9F8B-412A-A9BE-4B4A14F29760}"/>
                </a:ext>
              </a:extLst>
            </p:cNvPr>
            <p:cNvSpPr/>
            <p:nvPr/>
          </p:nvSpPr>
          <p:spPr>
            <a:xfrm>
              <a:off x="9172668"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Services</a:t>
              </a:r>
            </a:p>
          </p:txBody>
        </p:sp>
        <p:sp>
          <p:nvSpPr>
            <p:cNvPr id="12" name="Freeform 9" descr="cloud">
              <a:extLst>
                <a:ext uri="{FF2B5EF4-FFF2-40B4-BE49-F238E27FC236}">
                  <a16:creationId xmlns:a16="http://schemas.microsoft.com/office/drawing/2014/main" id="{E2EB3FB8-5264-4E3A-AC17-6216E6D0656C}"/>
                </a:ext>
              </a:extLst>
            </p:cNvPr>
            <p:cNvSpPr>
              <a:spLocks noEditPoints="1"/>
            </p:cNvSpPr>
            <p:nvPr/>
          </p:nvSpPr>
          <p:spPr bwMode="auto">
            <a:xfrm>
              <a:off x="9962429" y="2524125"/>
              <a:ext cx="615038" cy="422678"/>
            </a:xfrm>
            <a:custGeom>
              <a:avLst/>
              <a:gdLst>
                <a:gd name="T0" fmla="*/ 335 w 447"/>
                <a:gd name="T1" fmla="*/ 70 h 306"/>
                <a:gd name="T2" fmla="*/ 223 w 447"/>
                <a:gd name="T3" fmla="*/ 0 h 306"/>
                <a:gd name="T4" fmla="*/ 97 w 447"/>
                <a:gd name="T5" fmla="*/ 111 h 306"/>
                <a:gd name="T6" fmla="*/ 0 w 447"/>
                <a:gd name="T7" fmla="*/ 209 h 306"/>
                <a:gd name="T8" fmla="*/ 97 w 447"/>
                <a:gd name="T9" fmla="*/ 306 h 306"/>
                <a:gd name="T10" fmla="*/ 328 w 447"/>
                <a:gd name="T11" fmla="*/ 306 h 306"/>
                <a:gd name="T12" fmla="*/ 447 w 447"/>
                <a:gd name="T13" fmla="*/ 188 h 306"/>
                <a:gd name="T14" fmla="*/ 335 w 447"/>
                <a:gd name="T15" fmla="*/ 70 h 306"/>
                <a:gd name="T16" fmla="*/ 328 w 447"/>
                <a:gd name="T17" fmla="*/ 279 h 306"/>
                <a:gd name="T18" fmla="*/ 97 w 447"/>
                <a:gd name="T19" fmla="*/ 279 h 306"/>
                <a:gd name="T20" fmla="*/ 47 w 447"/>
                <a:gd name="T21" fmla="*/ 259 h 306"/>
                <a:gd name="T22" fmla="*/ 27 w 447"/>
                <a:gd name="T23" fmla="*/ 209 h 306"/>
                <a:gd name="T24" fmla="*/ 47 w 447"/>
                <a:gd name="T25" fmla="*/ 160 h 306"/>
                <a:gd name="T26" fmla="*/ 97 w 447"/>
                <a:gd name="T27" fmla="*/ 139 h 306"/>
                <a:gd name="T28" fmla="*/ 122 w 447"/>
                <a:gd name="T29" fmla="*/ 139 h 306"/>
                <a:gd name="T30" fmla="*/ 125 w 447"/>
                <a:gd name="T31" fmla="*/ 114 h 306"/>
                <a:gd name="T32" fmla="*/ 156 w 447"/>
                <a:gd name="T33" fmla="*/ 53 h 306"/>
                <a:gd name="T34" fmla="*/ 223 w 447"/>
                <a:gd name="T35" fmla="*/ 28 h 306"/>
                <a:gd name="T36" fmla="*/ 311 w 447"/>
                <a:gd name="T37" fmla="*/ 82 h 306"/>
                <a:gd name="T38" fmla="*/ 317 w 447"/>
                <a:gd name="T39" fmla="*/ 95 h 306"/>
                <a:gd name="T40" fmla="*/ 332 w 447"/>
                <a:gd name="T41" fmla="*/ 97 h 306"/>
                <a:gd name="T42" fmla="*/ 419 w 447"/>
                <a:gd name="T43" fmla="*/ 188 h 306"/>
                <a:gd name="T44" fmla="*/ 328 w 447"/>
                <a:gd name="T45" fmla="*/ 27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7" h="306">
                  <a:moveTo>
                    <a:pt x="335" y="70"/>
                  </a:moveTo>
                  <a:cubicBezTo>
                    <a:pt x="314" y="28"/>
                    <a:pt x="269" y="0"/>
                    <a:pt x="223" y="0"/>
                  </a:cubicBezTo>
                  <a:cubicBezTo>
                    <a:pt x="157" y="0"/>
                    <a:pt x="104" y="49"/>
                    <a:pt x="97" y="111"/>
                  </a:cubicBezTo>
                  <a:cubicBezTo>
                    <a:pt x="42" y="111"/>
                    <a:pt x="0" y="157"/>
                    <a:pt x="0" y="209"/>
                  </a:cubicBezTo>
                  <a:cubicBezTo>
                    <a:pt x="0" y="264"/>
                    <a:pt x="42" y="306"/>
                    <a:pt x="97" y="306"/>
                  </a:cubicBezTo>
                  <a:cubicBezTo>
                    <a:pt x="97" y="306"/>
                    <a:pt x="97" y="306"/>
                    <a:pt x="328" y="306"/>
                  </a:cubicBezTo>
                  <a:cubicBezTo>
                    <a:pt x="391" y="306"/>
                    <a:pt x="447" y="254"/>
                    <a:pt x="447" y="188"/>
                  </a:cubicBezTo>
                  <a:cubicBezTo>
                    <a:pt x="447" y="125"/>
                    <a:pt x="398" y="77"/>
                    <a:pt x="335" y="70"/>
                  </a:cubicBezTo>
                  <a:close/>
                  <a:moveTo>
                    <a:pt x="328" y="279"/>
                  </a:moveTo>
                  <a:cubicBezTo>
                    <a:pt x="97" y="279"/>
                    <a:pt x="97" y="279"/>
                    <a:pt x="97" y="279"/>
                  </a:cubicBezTo>
                  <a:cubicBezTo>
                    <a:pt x="78" y="279"/>
                    <a:pt x="60" y="272"/>
                    <a:pt x="47" y="259"/>
                  </a:cubicBezTo>
                  <a:cubicBezTo>
                    <a:pt x="34" y="246"/>
                    <a:pt x="27" y="228"/>
                    <a:pt x="27" y="209"/>
                  </a:cubicBezTo>
                  <a:cubicBezTo>
                    <a:pt x="27" y="190"/>
                    <a:pt x="34" y="173"/>
                    <a:pt x="47" y="160"/>
                  </a:cubicBezTo>
                  <a:cubicBezTo>
                    <a:pt x="60" y="146"/>
                    <a:pt x="78" y="139"/>
                    <a:pt x="97" y="139"/>
                  </a:cubicBezTo>
                  <a:cubicBezTo>
                    <a:pt x="122" y="139"/>
                    <a:pt x="122" y="139"/>
                    <a:pt x="122" y="139"/>
                  </a:cubicBezTo>
                  <a:cubicBezTo>
                    <a:pt x="125" y="114"/>
                    <a:pt x="125" y="114"/>
                    <a:pt x="125" y="114"/>
                  </a:cubicBezTo>
                  <a:cubicBezTo>
                    <a:pt x="127" y="91"/>
                    <a:pt x="139" y="69"/>
                    <a:pt x="156" y="53"/>
                  </a:cubicBezTo>
                  <a:cubicBezTo>
                    <a:pt x="174" y="37"/>
                    <a:pt x="198" y="28"/>
                    <a:pt x="223" y="28"/>
                  </a:cubicBezTo>
                  <a:cubicBezTo>
                    <a:pt x="259" y="28"/>
                    <a:pt x="294" y="50"/>
                    <a:pt x="311" y="82"/>
                  </a:cubicBezTo>
                  <a:cubicBezTo>
                    <a:pt x="317" y="95"/>
                    <a:pt x="317" y="95"/>
                    <a:pt x="317" y="95"/>
                  </a:cubicBezTo>
                  <a:cubicBezTo>
                    <a:pt x="332" y="97"/>
                    <a:pt x="332" y="97"/>
                    <a:pt x="332" y="97"/>
                  </a:cubicBezTo>
                  <a:cubicBezTo>
                    <a:pt x="383" y="103"/>
                    <a:pt x="419" y="141"/>
                    <a:pt x="419" y="188"/>
                  </a:cubicBezTo>
                  <a:cubicBezTo>
                    <a:pt x="419" y="237"/>
                    <a:pt x="378" y="279"/>
                    <a:pt x="328" y="27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8CAA9E9-6BAA-49C5-B216-FC69BD46B7C3}"/>
              </a:ext>
            </a:extLst>
          </p:cNvPr>
          <p:cNvGrpSpPr/>
          <p:nvPr/>
        </p:nvGrpSpPr>
        <p:grpSpPr>
          <a:xfrm>
            <a:off x="912180" y="5158992"/>
            <a:ext cx="2238248" cy="1241354"/>
            <a:chOff x="893511" y="5257800"/>
            <a:chExt cx="2194560" cy="1217124"/>
          </a:xfrm>
        </p:grpSpPr>
        <p:sp>
          <p:nvSpPr>
            <p:cNvPr id="14" name="Rectangle 13">
              <a:extLst>
                <a:ext uri="{FF2B5EF4-FFF2-40B4-BE49-F238E27FC236}">
                  <a16:creationId xmlns:a16="http://schemas.microsoft.com/office/drawing/2014/main" id="{55FFDF91-418A-4C3F-8DD3-BA69950336B7}"/>
                </a:ext>
              </a:extLst>
            </p:cNvPr>
            <p:cNvSpPr/>
            <p:nvPr/>
          </p:nvSpPr>
          <p:spPr>
            <a:xfrm>
              <a:off x="893511"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Active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Directory</a:t>
              </a:r>
            </a:p>
          </p:txBody>
        </p:sp>
        <p:sp>
          <p:nvSpPr>
            <p:cNvPr id="15" name="Freeform 12" descr="person">
              <a:extLst>
                <a:ext uri="{FF2B5EF4-FFF2-40B4-BE49-F238E27FC236}">
                  <a16:creationId xmlns:a16="http://schemas.microsoft.com/office/drawing/2014/main" id="{DF0E77B8-9BD7-4C9E-94EE-BA21AD453ABA}"/>
                </a:ext>
              </a:extLst>
            </p:cNvPr>
            <p:cNvSpPr>
              <a:spLocks noEditPoints="1"/>
            </p:cNvSpPr>
            <p:nvPr/>
          </p:nvSpPr>
          <p:spPr bwMode="auto">
            <a:xfrm>
              <a:off x="1793335" y="5257800"/>
              <a:ext cx="394912" cy="444418"/>
            </a:xfrm>
            <a:custGeom>
              <a:avLst/>
              <a:gdLst>
                <a:gd name="T0" fmla="*/ 127 w 254"/>
                <a:gd name="T1" fmla="*/ 24 h 287"/>
                <a:gd name="T2" fmla="*/ 192 w 254"/>
                <a:gd name="T3" fmla="*/ 90 h 287"/>
                <a:gd name="T4" fmla="*/ 127 w 254"/>
                <a:gd name="T5" fmla="*/ 155 h 287"/>
                <a:gd name="T6" fmla="*/ 62 w 254"/>
                <a:gd name="T7" fmla="*/ 90 h 287"/>
                <a:gd name="T8" fmla="*/ 127 w 254"/>
                <a:gd name="T9" fmla="*/ 24 h 287"/>
                <a:gd name="T10" fmla="*/ 175 w 254"/>
                <a:gd name="T11" fmla="*/ 165 h 287"/>
                <a:gd name="T12" fmla="*/ 216 w 254"/>
                <a:gd name="T13" fmla="*/ 90 h 287"/>
                <a:gd name="T14" fmla="*/ 127 w 254"/>
                <a:gd name="T15" fmla="*/ 0 h 287"/>
                <a:gd name="T16" fmla="*/ 38 w 254"/>
                <a:gd name="T17" fmla="*/ 90 h 287"/>
                <a:gd name="T18" fmla="*/ 79 w 254"/>
                <a:gd name="T19" fmla="*/ 165 h 287"/>
                <a:gd name="T20" fmla="*/ 0 w 254"/>
                <a:gd name="T21" fmla="*/ 284 h 287"/>
                <a:gd name="T22" fmla="*/ 0 w 254"/>
                <a:gd name="T23" fmla="*/ 287 h 287"/>
                <a:gd name="T24" fmla="*/ 24 w 254"/>
                <a:gd name="T25" fmla="*/ 287 h 287"/>
                <a:gd name="T26" fmla="*/ 24 w 254"/>
                <a:gd name="T27" fmla="*/ 284 h 287"/>
                <a:gd name="T28" fmla="*/ 127 w 254"/>
                <a:gd name="T29" fmla="*/ 180 h 287"/>
                <a:gd name="T30" fmla="*/ 230 w 254"/>
                <a:gd name="T31" fmla="*/ 284 h 287"/>
                <a:gd name="T32" fmla="*/ 230 w 254"/>
                <a:gd name="T33" fmla="*/ 287 h 287"/>
                <a:gd name="T34" fmla="*/ 254 w 254"/>
                <a:gd name="T35" fmla="*/ 287 h 287"/>
                <a:gd name="T36" fmla="*/ 254 w 254"/>
                <a:gd name="T37" fmla="*/ 284 h 287"/>
                <a:gd name="T38" fmla="*/ 175 w 254"/>
                <a:gd name="T39"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 h="287">
                  <a:moveTo>
                    <a:pt x="127" y="24"/>
                  </a:moveTo>
                  <a:cubicBezTo>
                    <a:pt x="163" y="24"/>
                    <a:pt x="192" y="53"/>
                    <a:pt x="192" y="90"/>
                  </a:cubicBezTo>
                  <a:cubicBezTo>
                    <a:pt x="192" y="126"/>
                    <a:pt x="163" y="155"/>
                    <a:pt x="127" y="155"/>
                  </a:cubicBezTo>
                  <a:cubicBezTo>
                    <a:pt x="91" y="155"/>
                    <a:pt x="62" y="126"/>
                    <a:pt x="62" y="90"/>
                  </a:cubicBezTo>
                  <a:cubicBezTo>
                    <a:pt x="62" y="53"/>
                    <a:pt x="91" y="24"/>
                    <a:pt x="127" y="24"/>
                  </a:cubicBezTo>
                  <a:close/>
                  <a:moveTo>
                    <a:pt x="175" y="165"/>
                  </a:moveTo>
                  <a:cubicBezTo>
                    <a:pt x="201" y="148"/>
                    <a:pt x="216" y="121"/>
                    <a:pt x="216" y="90"/>
                  </a:cubicBezTo>
                  <a:cubicBezTo>
                    <a:pt x="216" y="41"/>
                    <a:pt x="175" y="0"/>
                    <a:pt x="127" y="0"/>
                  </a:cubicBezTo>
                  <a:cubicBezTo>
                    <a:pt x="79" y="0"/>
                    <a:pt x="38" y="41"/>
                    <a:pt x="38" y="90"/>
                  </a:cubicBezTo>
                  <a:cubicBezTo>
                    <a:pt x="38" y="121"/>
                    <a:pt x="53" y="148"/>
                    <a:pt x="79" y="165"/>
                  </a:cubicBezTo>
                  <a:cubicBezTo>
                    <a:pt x="31" y="185"/>
                    <a:pt x="0" y="233"/>
                    <a:pt x="0" y="284"/>
                  </a:cubicBezTo>
                  <a:cubicBezTo>
                    <a:pt x="0" y="287"/>
                    <a:pt x="0" y="287"/>
                    <a:pt x="0" y="287"/>
                  </a:cubicBezTo>
                  <a:cubicBezTo>
                    <a:pt x="24" y="287"/>
                    <a:pt x="24" y="287"/>
                    <a:pt x="24" y="287"/>
                  </a:cubicBezTo>
                  <a:cubicBezTo>
                    <a:pt x="24" y="284"/>
                    <a:pt x="24" y="284"/>
                    <a:pt x="24" y="284"/>
                  </a:cubicBezTo>
                  <a:cubicBezTo>
                    <a:pt x="24" y="226"/>
                    <a:pt x="70" y="180"/>
                    <a:pt x="127" y="180"/>
                  </a:cubicBezTo>
                  <a:cubicBezTo>
                    <a:pt x="185" y="180"/>
                    <a:pt x="230" y="226"/>
                    <a:pt x="230" y="284"/>
                  </a:cubicBezTo>
                  <a:cubicBezTo>
                    <a:pt x="230" y="287"/>
                    <a:pt x="230" y="287"/>
                    <a:pt x="230" y="287"/>
                  </a:cubicBezTo>
                  <a:cubicBezTo>
                    <a:pt x="254" y="287"/>
                    <a:pt x="254" y="287"/>
                    <a:pt x="254" y="287"/>
                  </a:cubicBezTo>
                  <a:cubicBezTo>
                    <a:pt x="254" y="284"/>
                    <a:pt x="254" y="284"/>
                    <a:pt x="254" y="284"/>
                  </a:cubicBezTo>
                  <a:cubicBezTo>
                    <a:pt x="254" y="233"/>
                    <a:pt x="223" y="185"/>
                    <a:pt x="175" y="165"/>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5AF5FF85-9AFC-4F3E-BD9D-7B086C808787}"/>
              </a:ext>
            </a:extLst>
          </p:cNvPr>
          <p:cNvGrpSpPr/>
          <p:nvPr/>
        </p:nvGrpSpPr>
        <p:grpSpPr>
          <a:xfrm>
            <a:off x="3726838" y="5114163"/>
            <a:ext cx="2238248" cy="1286183"/>
            <a:chOff x="3653230" y="5213846"/>
            <a:chExt cx="2194560" cy="1261078"/>
          </a:xfrm>
        </p:grpSpPr>
        <p:sp>
          <p:nvSpPr>
            <p:cNvPr id="17" name="Rectangle 16">
              <a:extLst>
                <a:ext uri="{FF2B5EF4-FFF2-40B4-BE49-F238E27FC236}">
                  <a16:creationId xmlns:a16="http://schemas.microsoft.com/office/drawing/2014/main" id="{78C34C50-415E-4D3C-9111-0181B97C8708}"/>
                </a:ext>
              </a:extLst>
            </p:cNvPr>
            <p:cNvSpPr/>
            <p:nvPr/>
          </p:nvSpPr>
          <p:spPr>
            <a:xfrm>
              <a:off x="3653230"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On-premises</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I</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nfrastructure</a:t>
              </a: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EB93B72-1F11-4A52-B44D-788C131BBD78}"/>
                </a:ext>
              </a:extLst>
            </p:cNvPr>
            <p:cNvGrpSpPr/>
            <p:nvPr/>
          </p:nvGrpSpPr>
          <p:grpSpPr>
            <a:xfrm>
              <a:off x="4461578" y="5213846"/>
              <a:ext cx="659031" cy="585345"/>
              <a:chOff x="5986463" y="-1649412"/>
              <a:chExt cx="1519238" cy="1349374"/>
            </a:xfrm>
            <a:solidFill>
              <a:schemeClr val="bg1"/>
            </a:solidFill>
          </p:grpSpPr>
          <p:sp>
            <p:nvSpPr>
              <p:cNvPr id="19" name="Freeform 13" descr="server">
                <a:extLst>
                  <a:ext uri="{FF2B5EF4-FFF2-40B4-BE49-F238E27FC236}">
                    <a16:creationId xmlns:a16="http://schemas.microsoft.com/office/drawing/2014/main" id="{5BE6EB55-90FA-4C62-BF74-5044791ADD4C}"/>
                  </a:ext>
                </a:extLst>
              </p:cNvPr>
              <p:cNvSpPr>
                <a:spLocks noEditPoints="1"/>
              </p:cNvSpPr>
              <p:nvPr/>
            </p:nvSpPr>
            <p:spPr bwMode="auto">
              <a:xfrm>
                <a:off x="5986463" y="-1649412"/>
                <a:ext cx="712788" cy="1349374"/>
              </a:xfrm>
              <a:custGeom>
                <a:avLst/>
                <a:gdLst>
                  <a:gd name="T0" fmla="*/ 0 w 449"/>
                  <a:gd name="T1" fmla="*/ 850 h 850"/>
                  <a:gd name="T2" fmla="*/ 449 w 449"/>
                  <a:gd name="T3" fmla="*/ 850 h 850"/>
                  <a:gd name="T4" fmla="*/ 449 w 449"/>
                  <a:gd name="T5" fmla="*/ 0 h 850"/>
                  <a:gd name="T6" fmla="*/ 0 w 449"/>
                  <a:gd name="T7" fmla="*/ 0 h 850"/>
                  <a:gd name="T8" fmla="*/ 0 w 449"/>
                  <a:gd name="T9" fmla="*/ 850 h 850"/>
                  <a:gd name="T10" fmla="*/ 48 w 449"/>
                  <a:gd name="T11" fmla="*/ 49 h 850"/>
                  <a:gd name="T12" fmla="*/ 401 w 449"/>
                  <a:gd name="T13" fmla="*/ 49 h 850"/>
                  <a:gd name="T14" fmla="*/ 401 w 449"/>
                  <a:gd name="T15" fmla="*/ 156 h 850"/>
                  <a:gd name="T16" fmla="*/ 102 w 449"/>
                  <a:gd name="T17" fmla="*/ 156 h 850"/>
                  <a:gd name="T18" fmla="*/ 102 w 449"/>
                  <a:gd name="T19" fmla="*/ 205 h 850"/>
                  <a:gd name="T20" fmla="*/ 401 w 449"/>
                  <a:gd name="T21" fmla="*/ 205 h 850"/>
                  <a:gd name="T22" fmla="*/ 401 w 449"/>
                  <a:gd name="T23" fmla="*/ 299 h 850"/>
                  <a:gd name="T24" fmla="*/ 102 w 449"/>
                  <a:gd name="T25" fmla="*/ 299 h 850"/>
                  <a:gd name="T26" fmla="*/ 102 w 449"/>
                  <a:gd name="T27" fmla="*/ 347 h 850"/>
                  <a:gd name="T28" fmla="*/ 401 w 449"/>
                  <a:gd name="T29" fmla="*/ 347 h 850"/>
                  <a:gd name="T30" fmla="*/ 401 w 449"/>
                  <a:gd name="T31" fmla="*/ 444 h 850"/>
                  <a:gd name="T32" fmla="*/ 102 w 449"/>
                  <a:gd name="T33" fmla="*/ 444 h 850"/>
                  <a:gd name="T34" fmla="*/ 102 w 449"/>
                  <a:gd name="T35" fmla="*/ 493 h 850"/>
                  <a:gd name="T36" fmla="*/ 401 w 449"/>
                  <a:gd name="T37" fmla="*/ 493 h 850"/>
                  <a:gd name="T38" fmla="*/ 401 w 449"/>
                  <a:gd name="T39" fmla="*/ 587 h 850"/>
                  <a:gd name="T40" fmla="*/ 102 w 449"/>
                  <a:gd name="T41" fmla="*/ 587 h 850"/>
                  <a:gd name="T42" fmla="*/ 102 w 449"/>
                  <a:gd name="T43" fmla="*/ 635 h 850"/>
                  <a:gd name="T44" fmla="*/ 401 w 449"/>
                  <a:gd name="T45" fmla="*/ 635 h 850"/>
                  <a:gd name="T46" fmla="*/ 401 w 449"/>
                  <a:gd name="T47" fmla="*/ 802 h 850"/>
                  <a:gd name="T48" fmla="*/ 48 w 449"/>
                  <a:gd name="T49" fmla="*/ 802 h 850"/>
                  <a:gd name="T50" fmla="*/ 48 w 449"/>
                  <a:gd name="T51" fmla="*/ 4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850"/>
                    </a:moveTo>
                    <a:lnTo>
                      <a:pt x="449" y="850"/>
                    </a:lnTo>
                    <a:lnTo>
                      <a:pt x="449" y="0"/>
                    </a:lnTo>
                    <a:lnTo>
                      <a:pt x="0" y="0"/>
                    </a:lnTo>
                    <a:lnTo>
                      <a:pt x="0" y="850"/>
                    </a:lnTo>
                    <a:close/>
                    <a:moveTo>
                      <a:pt x="48" y="49"/>
                    </a:move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8" y="802"/>
                    </a:lnTo>
                    <a:lnTo>
                      <a:pt x="48"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4">
                <a:extLst>
                  <a:ext uri="{FF2B5EF4-FFF2-40B4-BE49-F238E27FC236}">
                    <a16:creationId xmlns:a16="http://schemas.microsoft.com/office/drawing/2014/main" id="{F3439797-DE90-4D3B-9E57-E2C54CAA44F5}"/>
                  </a:ext>
                </a:extLst>
              </p:cNvPr>
              <p:cNvSpPr>
                <a:spLocks noChangeArrowheads="1"/>
              </p:cNvSpPr>
              <p:nvPr/>
            </p:nvSpPr>
            <p:spPr bwMode="auto">
              <a:xfrm>
                <a:off x="6507163"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15">
                <a:extLst>
                  <a:ext uri="{FF2B5EF4-FFF2-40B4-BE49-F238E27FC236}">
                    <a16:creationId xmlns:a16="http://schemas.microsoft.com/office/drawing/2014/main" id="{E2F5D6E3-46FD-4160-9BE3-B78C11604134}"/>
                  </a:ext>
                </a:extLst>
              </p:cNvPr>
              <p:cNvSpPr>
                <a:spLocks noChangeArrowheads="1"/>
              </p:cNvSpPr>
              <p:nvPr/>
            </p:nvSpPr>
            <p:spPr bwMode="auto">
              <a:xfrm>
                <a:off x="6507163"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16">
                <a:extLst>
                  <a:ext uri="{FF2B5EF4-FFF2-40B4-BE49-F238E27FC236}">
                    <a16:creationId xmlns:a16="http://schemas.microsoft.com/office/drawing/2014/main" id="{AD488F54-1E40-4BA6-965F-560D62B68DE0}"/>
                  </a:ext>
                </a:extLst>
              </p:cNvPr>
              <p:cNvSpPr>
                <a:spLocks noChangeArrowheads="1"/>
              </p:cNvSpPr>
              <p:nvPr/>
            </p:nvSpPr>
            <p:spPr bwMode="auto">
              <a:xfrm>
                <a:off x="6507163"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17">
                <a:extLst>
                  <a:ext uri="{FF2B5EF4-FFF2-40B4-BE49-F238E27FC236}">
                    <a16:creationId xmlns:a16="http://schemas.microsoft.com/office/drawing/2014/main" id="{3967918B-AFDC-4972-B650-CF91091EA8AC}"/>
                  </a:ext>
                </a:extLst>
              </p:cNvPr>
              <p:cNvSpPr>
                <a:spLocks noChangeArrowheads="1"/>
              </p:cNvSpPr>
              <p:nvPr/>
            </p:nvSpPr>
            <p:spPr bwMode="auto">
              <a:xfrm>
                <a:off x="6507163"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8" descr="server">
                <a:extLst>
                  <a:ext uri="{FF2B5EF4-FFF2-40B4-BE49-F238E27FC236}">
                    <a16:creationId xmlns:a16="http://schemas.microsoft.com/office/drawing/2014/main" id="{FD10759E-1094-46C9-9BA7-A09D90DA7EE3}"/>
                  </a:ext>
                </a:extLst>
              </p:cNvPr>
              <p:cNvSpPr>
                <a:spLocks noEditPoints="1"/>
              </p:cNvSpPr>
              <p:nvPr/>
            </p:nvSpPr>
            <p:spPr bwMode="auto">
              <a:xfrm>
                <a:off x="6792913" y="-1649412"/>
                <a:ext cx="712788" cy="1349374"/>
              </a:xfrm>
              <a:custGeom>
                <a:avLst/>
                <a:gdLst>
                  <a:gd name="T0" fmla="*/ 0 w 449"/>
                  <a:gd name="T1" fmla="*/ 0 h 850"/>
                  <a:gd name="T2" fmla="*/ 0 w 449"/>
                  <a:gd name="T3" fmla="*/ 850 h 850"/>
                  <a:gd name="T4" fmla="*/ 449 w 449"/>
                  <a:gd name="T5" fmla="*/ 850 h 850"/>
                  <a:gd name="T6" fmla="*/ 449 w 449"/>
                  <a:gd name="T7" fmla="*/ 0 h 850"/>
                  <a:gd name="T8" fmla="*/ 0 w 449"/>
                  <a:gd name="T9" fmla="*/ 0 h 850"/>
                  <a:gd name="T10" fmla="*/ 49 w 449"/>
                  <a:gd name="T11" fmla="*/ 802 h 850"/>
                  <a:gd name="T12" fmla="*/ 49 w 449"/>
                  <a:gd name="T13" fmla="*/ 49 h 850"/>
                  <a:gd name="T14" fmla="*/ 401 w 449"/>
                  <a:gd name="T15" fmla="*/ 49 h 850"/>
                  <a:gd name="T16" fmla="*/ 401 w 449"/>
                  <a:gd name="T17" fmla="*/ 156 h 850"/>
                  <a:gd name="T18" fmla="*/ 102 w 449"/>
                  <a:gd name="T19" fmla="*/ 156 h 850"/>
                  <a:gd name="T20" fmla="*/ 102 w 449"/>
                  <a:gd name="T21" fmla="*/ 205 h 850"/>
                  <a:gd name="T22" fmla="*/ 401 w 449"/>
                  <a:gd name="T23" fmla="*/ 205 h 850"/>
                  <a:gd name="T24" fmla="*/ 401 w 449"/>
                  <a:gd name="T25" fmla="*/ 299 h 850"/>
                  <a:gd name="T26" fmla="*/ 102 w 449"/>
                  <a:gd name="T27" fmla="*/ 299 h 850"/>
                  <a:gd name="T28" fmla="*/ 102 w 449"/>
                  <a:gd name="T29" fmla="*/ 347 h 850"/>
                  <a:gd name="T30" fmla="*/ 401 w 449"/>
                  <a:gd name="T31" fmla="*/ 347 h 850"/>
                  <a:gd name="T32" fmla="*/ 401 w 449"/>
                  <a:gd name="T33" fmla="*/ 444 h 850"/>
                  <a:gd name="T34" fmla="*/ 102 w 449"/>
                  <a:gd name="T35" fmla="*/ 444 h 850"/>
                  <a:gd name="T36" fmla="*/ 102 w 449"/>
                  <a:gd name="T37" fmla="*/ 493 h 850"/>
                  <a:gd name="T38" fmla="*/ 401 w 449"/>
                  <a:gd name="T39" fmla="*/ 493 h 850"/>
                  <a:gd name="T40" fmla="*/ 401 w 449"/>
                  <a:gd name="T41" fmla="*/ 587 h 850"/>
                  <a:gd name="T42" fmla="*/ 102 w 449"/>
                  <a:gd name="T43" fmla="*/ 587 h 850"/>
                  <a:gd name="T44" fmla="*/ 102 w 449"/>
                  <a:gd name="T45" fmla="*/ 635 h 850"/>
                  <a:gd name="T46" fmla="*/ 401 w 449"/>
                  <a:gd name="T47" fmla="*/ 635 h 850"/>
                  <a:gd name="T48" fmla="*/ 401 w 449"/>
                  <a:gd name="T49" fmla="*/ 802 h 850"/>
                  <a:gd name="T50" fmla="*/ 49 w 449"/>
                  <a:gd name="T51" fmla="*/ 80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0"/>
                    </a:moveTo>
                    <a:lnTo>
                      <a:pt x="0" y="850"/>
                    </a:lnTo>
                    <a:lnTo>
                      <a:pt x="449" y="850"/>
                    </a:lnTo>
                    <a:lnTo>
                      <a:pt x="449" y="0"/>
                    </a:lnTo>
                    <a:lnTo>
                      <a:pt x="0" y="0"/>
                    </a:lnTo>
                    <a:close/>
                    <a:moveTo>
                      <a:pt x="49" y="802"/>
                    </a:moveTo>
                    <a:lnTo>
                      <a:pt x="49" y="49"/>
                    </a:ln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9" y="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19">
                <a:extLst>
                  <a:ext uri="{FF2B5EF4-FFF2-40B4-BE49-F238E27FC236}">
                    <a16:creationId xmlns:a16="http://schemas.microsoft.com/office/drawing/2014/main" id="{0913D212-7B8F-42EF-BD77-D4A4FE48049A}"/>
                  </a:ext>
                </a:extLst>
              </p:cNvPr>
              <p:cNvSpPr>
                <a:spLocks noChangeArrowheads="1"/>
              </p:cNvSpPr>
              <p:nvPr/>
            </p:nvSpPr>
            <p:spPr bwMode="auto">
              <a:xfrm>
                <a:off x="7318376"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0">
                <a:extLst>
                  <a:ext uri="{FF2B5EF4-FFF2-40B4-BE49-F238E27FC236}">
                    <a16:creationId xmlns:a16="http://schemas.microsoft.com/office/drawing/2014/main" id="{726E579C-3AA0-4DF8-BC53-19F41B3CECBD}"/>
                  </a:ext>
                </a:extLst>
              </p:cNvPr>
              <p:cNvSpPr>
                <a:spLocks noChangeArrowheads="1"/>
              </p:cNvSpPr>
              <p:nvPr/>
            </p:nvSpPr>
            <p:spPr bwMode="auto">
              <a:xfrm>
                <a:off x="7318376"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7" name="Rectangle 21">
                <a:extLst>
                  <a:ext uri="{FF2B5EF4-FFF2-40B4-BE49-F238E27FC236}">
                    <a16:creationId xmlns:a16="http://schemas.microsoft.com/office/drawing/2014/main" id="{8E1BCC11-5089-4822-B08B-80D585C0DA3C}"/>
                  </a:ext>
                </a:extLst>
              </p:cNvPr>
              <p:cNvSpPr>
                <a:spLocks noChangeArrowheads="1"/>
              </p:cNvSpPr>
              <p:nvPr/>
            </p:nvSpPr>
            <p:spPr bwMode="auto">
              <a:xfrm>
                <a:off x="7318376"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2">
                <a:extLst>
                  <a:ext uri="{FF2B5EF4-FFF2-40B4-BE49-F238E27FC236}">
                    <a16:creationId xmlns:a16="http://schemas.microsoft.com/office/drawing/2014/main" id="{AFB1D088-2DB8-48AF-A2BE-E97D4103F224}"/>
                  </a:ext>
                </a:extLst>
              </p:cNvPr>
              <p:cNvSpPr>
                <a:spLocks noChangeArrowheads="1"/>
              </p:cNvSpPr>
              <p:nvPr/>
            </p:nvSpPr>
            <p:spPr bwMode="auto">
              <a:xfrm>
                <a:off x="7318376"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295DA053-8B4F-4879-B183-587F8F09B37A}"/>
              </a:ext>
            </a:extLst>
          </p:cNvPr>
          <p:cNvGrpSpPr/>
          <p:nvPr/>
        </p:nvGrpSpPr>
        <p:grpSpPr>
          <a:xfrm>
            <a:off x="6541496" y="1765490"/>
            <a:ext cx="2238248" cy="1127739"/>
            <a:chOff x="6412949" y="1930535"/>
            <a:chExt cx="2194560" cy="1105727"/>
          </a:xfrm>
        </p:grpSpPr>
        <p:sp>
          <p:nvSpPr>
            <p:cNvPr id="30" name="Rectangle 29">
              <a:extLst>
                <a:ext uri="{FF2B5EF4-FFF2-40B4-BE49-F238E27FC236}">
                  <a16:creationId xmlns:a16="http://schemas.microsoft.com/office/drawing/2014/main" id="{3B8D5774-F52D-49EA-99AD-FFC3E0A42284}"/>
                </a:ext>
              </a:extLst>
            </p:cNvPr>
            <p:cNvSpPr/>
            <p:nvPr/>
          </p:nvSpPr>
          <p:spPr>
            <a:xfrm>
              <a:off x="6412949"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D</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ata</a:t>
              </a:r>
              <a:r>
                <a:rPr kumimoji="0" lang="en-US" sz="1734" b="0" i="0" u="none" strike="noStrike" kern="1200" cap="none" spc="0" normalizeH="0" baseline="0" noProof="0" dirty="0">
                  <a:ln>
                    <a:noFill/>
                  </a:ln>
                  <a:solidFill>
                    <a:srgbClr val="FFFFFF"/>
                  </a:solidFill>
                  <a:effectLst/>
                  <a:uLnTx/>
                  <a:uFillTx/>
                  <a:latin typeface="Segoe UI"/>
                  <a:ea typeface="+mn-ea"/>
                  <a:cs typeface="+mn-cs"/>
                </a:rPr>
                <a:t> S</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ervices</a:t>
              </a: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30" descr="database">
              <a:extLst>
                <a:ext uri="{FF2B5EF4-FFF2-40B4-BE49-F238E27FC236}">
                  <a16:creationId xmlns:a16="http://schemas.microsoft.com/office/drawing/2014/main" id="{61763EF8-5937-4CDA-80CE-863672390EA7}"/>
                </a:ext>
              </a:extLst>
            </p:cNvPr>
            <p:cNvSpPr>
              <a:spLocks noEditPoints="1"/>
            </p:cNvSpPr>
            <p:nvPr/>
          </p:nvSpPr>
          <p:spPr bwMode="auto">
            <a:xfrm>
              <a:off x="7311540" y="2528016"/>
              <a:ext cx="417441" cy="508246"/>
            </a:xfrm>
            <a:custGeom>
              <a:avLst/>
              <a:gdLst>
                <a:gd name="T0" fmla="*/ 118 w 237"/>
                <a:gd name="T1" fmla="*/ 0 h 289"/>
                <a:gd name="T2" fmla="*/ 0 w 237"/>
                <a:gd name="T3" fmla="*/ 34 h 289"/>
                <a:gd name="T4" fmla="*/ 0 w 237"/>
                <a:gd name="T5" fmla="*/ 255 h 289"/>
                <a:gd name="T6" fmla="*/ 118 w 237"/>
                <a:gd name="T7" fmla="*/ 289 h 289"/>
                <a:gd name="T8" fmla="*/ 237 w 237"/>
                <a:gd name="T9" fmla="*/ 255 h 289"/>
                <a:gd name="T10" fmla="*/ 237 w 237"/>
                <a:gd name="T11" fmla="*/ 34 h 289"/>
                <a:gd name="T12" fmla="*/ 118 w 237"/>
                <a:gd name="T13" fmla="*/ 0 h 289"/>
                <a:gd name="T14" fmla="*/ 118 w 237"/>
                <a:gd name="T15" fmla="*/ 18 h 289"/>
                <a:gd name="T16" fmla="*/ 218 w 237"/>
                <a:gd name="T17" fmla="*/ 34 h 289"/>
                <a:gd name="T18" fmla="*/ 118 w 237"/>
                <a:gd name="T19" fmla="*/ 50 h 289"/>
                <a:gd name="T20" fmla="*/ 19 w 237"/>
                <a:gd name="T21" fmla="*/ 34 h 289"/>
                <a:gd name="T22" fmla="*/ 118 w 237"/>
                <a:gd name="T23" fmla="*/ 18 h 289"/>
                <a:gd name="T24" fmla="*/ 118 w 237"/>
                <a:gd name="T25" fmla="*/ 271 h 289"/>
                <a:gd name="T26" fmla="*/ 18 w 237"/>
                <a:gd name="T27" fmla="*/ 254 h 289"/>
                <a:gd name="T28" fmla="*/ 18 w 237"/>
                <a:gd name="T29" fmla="*/ 53 h 289"/>
                <a:gd name="T30" fmla="*/ 118 w 237"/>
                <a:gd name="T31" fmla="*/ 68 h 289"/>
                <a:gd name="T32" fmla="*/ 219 w 237"/>
                <a:gd name="T33" fmla="*/ 53 h 289"/>
                <a:gd name="T34" fmla="*/ 219 w 237"/>
                <a:gd name="T35" fmla="*/ 254 h 289"/>
                <a:gd name="T36" fmla="*/ 118 w 237"/>
                <a:gd name="T37" fmla="*/ 27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89">
                  <a:moveTo>
                    <a:pt x="118" y="0"/>
                  </a:moveTo>
                  <a:cubicBezTo>
                    <a:pt x="106" y="0"/>
                    <a:pt x="0" y="1"/>
                    <a:pt x="0" y="34"/>
                  </a:cubicBezTo>
                  <a:cubicBezTo>
                    <a:pt x="0" y="255"/>
                    <a:pt x="0" y="255"/>
                    <a:pt x="0" y="255"/>
                  </a:cubicBezTo>
                  <a:cubicBezTo>
                    <a:pt x="0" y="288"/>
                    <a:pt x="106" y="289"/>
                    <a:pt x="118" y="289"/>
                  </a:cubicBezTo>
                  <a:cubicBezTo>
                    <a:pt x="131" y="289"/>
                    <a:pt x="237" y="288"/>
                    <a:pt x="237" y="255"/>
                  </a:cubicBezTo>
                  <a:cubicBezTo>
                    <a:pt x="237" y="34"/>
                    <a:pt x="237" y="34"/>
                    <a:pt x="237" y="34"/>
                  </a:cubicBezTo>
                  <a:cubicBezTo>
                    <a:pt x="237" y="1"/>
                    <a:pt x="131" y="0"/>
                    <a:pt x="118" y="0"/>
                  </a:cubicBezTo>
                  <a:close/>
                  <a:moveTo>
                    <a:pt x="118" y="18"/>
                  </a:moveTo>
                  <a:cubicBezTo>
                    <a:pt x="177" y="18"/>
                    <a:pt x="211" y="28"/>
                    <a:pt x="218" y="34"/>
                  </a:cubicBezTo>
                  <a:cubicBezTo>
                    <a:pt x="211" y="40"/>
                    <a:pt x="177" y="50"/>
                    <a:pt x="118" y="50"/>
                  </a:cubicBezTo>
                  <a:cubicBezTo>
                    <a:pt x="60" y="50"/>
                    <a:pt x="26" y="40"/>
                    <a:pt x="19" y="34"/>
                  </a:cubicBezTo>
                  <a:cubicBezTo>
                    <a:pt x="26" y="28"/>
                    <a:pt x="60" y="18"/>
                    <a:pt x="118" y="18"/>
                  </a:cubicBezTo>
                  <a:close/>
                  <a:moveTo>
                    <a:pt x="118" y="271"/>
                  </a:moveTo>
                  <a:cubicBezTo>
                    <a:pt x="57" y="271"/>
                    <a:pt x="23" y="260"/>
                    <a:pt x="18" y="254"/>
                  </a:cubicBezTo>
                  <a:cubicBezTo>
                    <a:pt x="18" y="53"/>
                    <a:pt x="18" y="53"/>
                    <a:pt x="18" y="53"/>
                  </a:cubicBezTo>
                  <a:cubicBezTo>
                    <a:pt x="49" y="67"/>
                    <a:pt x="110" y="68"/>
                    <a:pt x="118" y="68"/>
                  </a:cubicBezTo>
                  <a:cubicBezTo>
                    <a:pt x="127" y="68"/>
                    <a:pt x="188" y="67"/>
                    <a:pt x="219" y="53"/>
                  </a:cubicBezTo>
                  <a:cubicBezTo>
                    <a:pt x="219" y="254"/>
                    <a:pt x="219" y="254"/>
                    <a:pt x="219" y="254"/>
                  </a:cubicBezTo>
                  <a:cubicBezTo>
                    <a:pt x="214" y="260"/>
                    <a:pt x="180" y="271"/>
                    <a:pt x="118" y="2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63E687B5-D19C-4351-A440-160CA1F70ED5}"/>
              </a:ext>
            </a:extLst>
          </p:cNvPr>
          <p:cNvGrpSpPr/>
          <p:nvPr/>
        </p:nvGrpSpPr>
        <p:grpSpPr>
          <a:xfrm>
            <a:off x="6541496" y="5138723"/>
            <a:ext cx="2238248" cy="1261623"/>
            <a:chOff x="6412949" y="5237926"/>
            <a:chExt cx="2194560" cy="1236998"/>
          </a:xfrm>
        </p:grpSpPr>
        <p:sp>
          <p:nvSpPr>
            <p:cNvPr id="33" name="Rectangle 32">
              <a:extLst>
                <a:ext uri="{FF2B5EF4-FFF2-40B4-BE49-F238E27FC236}">
                  <a16:creationId xmlns:a16="http://schemas.microsoft.com/office/drawing/2014/main" id="{0EC569A5-2A3B-463B-B33C-15FB03246BBA}"/>
                </a:ext>
              </a:extLst>
            </p:cNvPr>
            <p:cNvSpPr/>
            <p:nvPr/>
          </p:nvSpPr>
          <p:spPr>
            <a:xfrm>
              <a:off x="6412949"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SQL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Server</a:t>
              </a:r>
            </a:p>
          </p:txBody>
        </p:sp>
        <p:sp>
          <p:nvSpPr>
            <p:cNvPr id="34" name="Freeform 30" descr="database">
              <a:extLst>
                <a:ext uri="{FF2B5EF4-FFF2-40B4-BE49-F238E27FC236}">
                  <a16:creationId xmlns:a16="http://schemas.microsoft.com/office/drawing/2014/main" id="{806ED52F-7C47-414A-B9E1-087AAC8E0FF1}"/>
                </a:ext>
              </a:extLst>
            </p:cNvPr>
            <p:cNvSpPr>
              <a:spLocks noEditPoints="1"/>
            </p:cNvSpPr>
            <p:nvPr/>
          </p:nvSpPr>
          <p:spPr bwMode="auto">
            <a:xfrm>
              <a:off x="7311540" y="5237926"/>
              <a:ext cx="417441" cy="508246"/>
            </a:xfrm>
            <a:custGeom>
              <a:avLst/>
              <a:gdLst>
                <a:gd name="T0" fmla="*/ 118 w 237"/>
                <a:gd name="T1" fmla="*/ 0 h 289"/>
                <a:gd name="T2" fmla="*/ 0 w 237"/>
                <a:gd name="T3" fmla="*/ 34 h 289"/>
                <a:gd name="T4" fmla="*/ 0 w 237"/>
                <a:gd name="T5" fmla="*/ 255 h 289"/>
                <a:gd name="T6" fmla="*/ 118 w 237"/>
                <a:gd name="T7" fmla="*/ 289 h 289"/>
                <a:gd name="T8" fmla="*/ 237 w 237"/>
                <a:gd name="T9" fmla="*/ 255 h 289"/>
                <a:gd name="T10" fmla="*/ 237 w 237"/>
                <a:gd name="T11" fmla="*/ 34 h 289"/>
                <a:gd name="T12" fmla="*/ 118 w 237"/>
                <a:gd name="T13" fmla="*/ 0 h 289"/>
                <a:gd name="T14" fmla="*/ 118 w 237"/>
                <a:gd name="T15" fmla="*/ 18 h 289"/>
                <a:gd name="T16" fmla="*/ 218 w 237"/>
                <a:gd name="T17" fmla="*/ 34 h 289"/>
                <a:gd name="T18" fmla="*/ 118 w 237"/>
                <a:gd name="T19" fmla="*/ 50 h 289"/>
                <a:gd name="T20" fmla="*/ 19 w 237"/>
                <a:gd name="T21" fmla="*/ 34 h 289"/>
                <a:gd name="T22" fmla="*/ 118 w 237"/>
                <a:gd name="T23" fmla="*/ 18 h 289"/>
                <a:gd name="T24" fmla="*/ 118 w 237"/>
                <a:gd name="T25" fmla="*/ 271 h 289"/>
                <a:gd name="T26" fmla="*/ 18 w 237"/>
                <a:gd name="T27" fmla="*/ 254 h 289"/>
                <a:gd name="T28" fmla="*/ 18 w 237"/>
                <a:gd name="T29" fmla="*/ 53 h 289"/>
                <a:gd name="T30" fmla="*/ 118 w 237"/>
                <a:gd name="T31" fmla="*/ 68 h 289"/>
                <a:gd name="T32" fmla="*/ 219 w 237"/>
                <a:gd name="T33" fmla="*/ 53 h 289"/>
                <a:gd name="T34" fmla="*/ 219 w 237"/>
                <a:gd name="T35" fmla="*/ 254 h 289"/>
                <a:gd name="T36" fmla="*/ 118 w 237"/>
                <a:gd name="T37" fmla="*/ 27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89">
                  <a:moveTo>
                    <a:pt x="118" y="0"/>
                  </a:moveTo>
                  <a:cubicBezTo>
                    <a:pt x="106" y="0"/>
                    <a:pt x="0" y="1"/>
                    <a:pt x="0" y="34"/>
                  </a:cubicBezTo>
                  <a:cubicBezTo>
                    <a:pt x="0" y="255"/>
                    <a:pt x="0" y="255"/>
                    <a:pt x="0" y="255"/>
                  </a:cubicBezTo>
                  <a:cubicBezTo>
                    <a:pt x="0" y="288"/>
                    <a:pt x="106" y="289"/>
                    <a:pt x="118" y="289"/>
                  </a:cubicBezTo>
                  <a:cubicBezTo>
                    <a:pt x="131" y="289"/>
                    <a:pt x="237" y="288"/>
                    <a:pt x="237" y="255"/>
                  </a:cubicBezTo>
                  <a:cubicBezTo>
                    <a:pt x="237" y="34"/>
                    <a:pt x="237" y="34"/>
                    <a:pt x="237" y="34"/>
                  </a:cubicBezTo>
                  <a:cubicBezTo>
                    <a:pt x="237" y="1"/>
                    <a:pt x="131" y="0"/>
                    <a:pt x="118" y="0"/>
                  </a:cubicBezTo>
                  <a:close/>
                  <a:moveTo>
                    <a:pt x="118" y="18"/>
                  </a:moveTo>
                  <a:cubicBezTo>
                    <a:pt x="177" y="18"/>
                    <a:pt x="211" y="28"/>
                    <a:pt x="218" y="34"/>
                  </a:cubicBezTo>
                  <a:cubicBezTo>
                    <a:pt x="211" y="40"/>
                    <a:pt x="177" y="50"/>
                    <a:pt x="118" y="50"/>
                  </a:cubicBezTo>
                  <a:cubicBezTo>
                    <a:pt x="60" y="50"/>
                    <a:pt x="26" y="40"/>
                    <a:pt x="19" y="34"/>
                  </a:cubicBezTo>
                  <a:cubicBezTo>
                    <a:pt x="26" y="28"/>
                    <a:pt x="60" y="18"/>
                    <a:pt x="118" y="18"/>
                  </a:cubicBezTo>
                  <a:close/>
                  <a:moveTo>
                    <a:pt x="118" y="271"/>
                  </a:moveTo>
                  <a:cubicBezTo>
                    <a:pt x="57" y="271"/>
                    <a:pt x="23" y="260"/>
                    <a:pt x="18" y="254"/>
                  </a:cubicBezTo>
                  <a:cubicBezTo>
                    <a:pt x="18" y="53"/>
                    <a:pt x="18" y="53"/>
                    <a:pt x="18" y="53"/>
                  </a:cubicBezTo>
                  <a:cubicBezTo>
                    <a:pt x="49" y="67"/>
                    <a:pt x="110" y="68"/>
                    <a:pt x="118" y="68"/>
                  </a:cubicBezTo>
                  <a:cubicBezTo>
                    <a:pt x="127" y="68"/>
                    <a:pt x="188" y="67"/>
                    <a:pt x="219" y="53"/>
                  </a:cubicBezTo>
                  <a:cubicBezTo>
                    <a:pt x="219" y="254"/>
                    <a:pt x="219" y="254"/>
                    <a:pt x="219" y="254"/>
                  </a:cubicBezTo>
                  <a:cubicBezTo>
                    <a:pt x="214" y="260"/>
                    <a:pt x="180" y="271"/>
                    <a:pt x="118" y="2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68C6705F-ED54-441D-96DD-65569139BAF1}"/>
              </a:ext>
            </a:extLst>
          </p:cNvPr>
          <p:cNvGrpSpPr/>
          <p:nvPr/>
        </p:nvGrpSpPr>
        <p:grpSpPr>
          <a:xfrm>
            <a:off x="9356153" y="5145418"/>
            <a:ext cx="2238248" cy="1254928"/>
            <a:chOff x="9172668" y="5244491"/>
            <a:chExt cx="2194560" cy="1230433"/>
          </a:xfrm>
        </p:grpSpPr>
        <p:sp>
          <p:nvSpPr>
            <p:cNvPr id="36" name="Rectangle 35">
              <a:extLst>
                <a:ext uri="{FF2B5EF4-FFF2-40B4-BE49-F238E27FC236}">
                  <a16:creationId xmlns:a16="http://schemas.microsoft.com/office/drawing/2014/main" id="{D892A133-7F66-4218-8116-2024F6CE4878}"/>
                </a:ext>
              </a:extLst>
            </p:cNvPr>
            <p:cNvSpPr/>
            <p:nvPr/>
          </p:nvSpPr>
          <p:spPr>
            <a:xfrm>
              <a:off x="9172668"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Stack</a:t>
              </a:r>
            </a:p>
          </p:txBody>
        </p:sp>
        <p:grpSp>
          <p:nvGrpSpPr>
            <p:cNvPr id="37" name="Group 36">
              <a:extLst>
                <a:ext uri="{FF2B5EF4-FFF2-40B4-BE49-F238E27FC236}">
                  <a16:creationId xmlns:a16="http://schemas.microsoft.com/office/drawing/2014/main" id="{AADE105C-8205-4286-8D66-8AFC0D464F97}"/>
                </a:ext>
              </a:extLst>
            </p:cNvPr>
            <p:cNvGrpSpPr/>
            <p:nvPr/>
          </p:nvGrpSpPr>
          <p:grpSpPr>
            <a:xfrm>
              <a:off x="10000421" y="5244491"/>
              <a:ext cx="539054" cy="539750"/>
              <a:chOff x="6896101" y="-1617662"/>
              <a:chExt cx="1228725" cy="1230312"/>
            </a:xfrm>
            <a:solidFill>
              <a:schemeClr val="bg1"/>
            </a:solidFill>
          </p:grpSpPr>
          <p:sp>
            <p:nvSpPr>
              <p:cNvPr id="38" name="Freeform 39" descr="cloud in a box">
                <a:extLst>
                  <a:ext uri="{FF2B5EF4-FFF2-40B4-BE49-F238E27FC236}">
                    <a16:creationId xmlns:a16="http://schemas.microsoft.com/office/drawing/2014/main" id="{185809E2-2ABC-4268-A36A-695D2513C79D}"/>
                  </a:ext>
                </a:extLst>
              </p:cNvPr>
              <p:cNvSpPr>
                <a:spLocks noEditPoints="1"/>
              </p:cNvSpPr>
              <p:nvPr/>
            </p:nvSpPr>
            <p:spPr bwMode="auto">
              <a:xfrm>
                <a:off x="7115176" y="-1274763"/>
                <a:ext cx="795338" cy="550862"/>
              </a:xfrm>
              <a:custGeom>
                <a:avLst/>
                <a:gdLst>
                  <a:gd name="T0" fmla="*/ 42 w 186"/>
                  <a:gd name="T1" fmla="*/ 129 h 129"/>
                  <a:gd name="T2" fmla="*/ 0 w 186"/>
                  <a:gd name="T3" fmla="*/ 87 h 129"/>
                  <a:gd name="T4" fmla="*/ 38 w 186"/>
                  <a:gd name="T5" fmla="*/ 45 h 129"/>
                  <a:gd name="T6" fmla="*/ 39 w 186"/>
                  <a:gd name="T7" fmla="*/ 44 h 129"/>
                  <a:gd name="T8" fmla="*/ 40 w 186"/>
                  <a:gd name="T9" fmla="*/ 43 h 129"/>
                  <a:gd name="T10" fmla="*/ 93 w 186"/>
                  <a:gd name="T11" fmla="*/ 0 h 129"/>
                  <a:gd name="T12" fmla="*/ 139 w 186"/>
                  <a:gd name="T13" fmla="*/ 27 h 129"/>
                  <a:gd name="T14" fmla="*/ 139 w 186"/>
                  <a:gd name="T15" fmla="*/ 28 h 129"/>
                  <a:gd name="T16" fmla="*/ 140 w 186"/>
                  <a:gd name="T17" fmla="*/ 28 h 129"/>
                  <a:gd name="T18" fmla="*/ 186 w 186"/>
                  <a:gd name="T19" fmla="*/ 78 h 129"/>
                  <a:gd name="T20" fmla="*/ 135 w 186"/>
                  <a:gd name="T21" fmla="*/ 129 h 129"/>
                  <a:gd name="T22" fmla="*/ 42 w 186"/>
                  <a:gd name="T23" fmla="*/ 129 h 129"/>
                  <a:gd name="T24" fmla="*/ 42 w 186"/>
                  <a:gd name="T25" fmla="*/ 61 h 129"/>
                  <a:gd name="T26" fmla="*/ 24 w 186"/>
                  <a:gd name="T27" fmla="*/ 69 h 129"/>
                  <a:gd name="T28" fmla="*/ 16 w 186"/>
                  <a:gd name="T29" fmla="*/ 87 h 129"/>
                  <a:gd name="T30" fmla="*/ 24 w 186"/>
                  <a:gd name="T31" fmla="*/ 105 h 129"/>
                  <a:gd name="T32" fmla="*/ 42 w 186"/>
                  <a:gd name="T33" fmla="*/ 112 h 129"/>
                  <a:gd name="T34" fmla="*/ 135 w 186"/>
                  <a:gd name="T35" fmla="*/ 112 h 129"/>
                  <a:gd name="T36" fmla="*/ 169 w 186"/>
                  <a:gd name="T37" fmla="*/ 78 h 129"/>
                  <a:gd name="T38" fmla="*/ 136 w 186"/>
                  <a:gd name="T39" fmla="*/ 44 h 129"/>
                  <a:gd name="T40" fmla="*/ 128 w 186"/>
                  <a:gd name="T41" fmla="*/ 44 h 129"/>
                  <a:gd name="T42" fmla="*/ 125 w 186"/>
                  <a:gd name="T43" fmla="*/ 37 h 129"/>
                  <a:gd name="T44" fmla="*/ 93 w 186"/>
                  <a:gd name="T45" fmla="*/ 17 h 129"/>
                  <a:gd name="T46" fmla="*/ 68 w 186"/>
                  <a:gd name="T47" fmla="*/ 26 h 129"/>
                  <a:gd name="T48" fmla="*/ 56 w 186"/>
                  <a:gd name="T49" fmla="*/ 49 h 129"/>
                  <a:gd name="T50" fmla="*/ 54 w 186"/>
                  <a:gd name="T51" fmla="*/ 61 h 129"/>
                  <a:gd name="T52" fmla="*/ 42 w 186"/>
                  <a:gd name="T53" fmla="*/ 6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29">
                    <a:moveTo>
                      <a:pt x="42" y="129"/>
                    </a:moveTo>
                    <a:cubicBezTo>
                      <a:pt x="18" y="129"/>
                      <a:pt x="0" y="111"/>
                      <a:pt x="0" y="87"/>
                    </a:cubicBezTo>
                    <a:cubicBezTo>
                      <a:pt x="0" y="65"/>
                      <a:pt x="16" y="47"/>
                      <a:pt x="38" y="45"/>
                    </a:cubicBezTo>
                    <a:cubicBezTo>
                      <a:pt x="39" y="44"/>
                      <a:pt x="39" y="44"/>
                      <a:pt x="39" y="44"/>
                    </a:cubicBezTo>
                    <a:cubicBezTo>
                      <a:pt x="40" y="43"/>
                      <a:pt x="40" y="43"/>
                      <a:pt x="40" y="43"/>
                    </a:cubicBezTo>
                    <a:cubicBezTo>
                      <a:pt x="44" y="18"/>
                      <a:pt x="67" y="0"/>
                      <a:pt x="93" y="0"/>
                    </a:cubicBezTo>
                    <a:cubicBezTo>
                      <a:pt x="111" y="0"/>
                      <a:pt x="129" y="10"/>
                      <a:pt x="139" y="27"/>
                    </a:cubicBezTo>
                    <a:cubicBezTo>
                      <a:pt x="139" y="28"/>
                      <a:pt x="139" y="28"/>
                      <a:pt x="139" y="28"/>
                    </a:cubicBezTo>
                    <a:cubicBezTo>
                      <a:pt x="140" y="28"/>
                      <a:pt x="140" y="28"/>
                      <a:pt x="140" y="28"/>
                    </a:cubicBezTo>
                    <a:cubicBezTo>
                      <a:pt x="167" y="32"/>
                      <a:pt x="186" y="53"/>
                      <a:pt x="186" y="78"/>
                    </a:cubicBezTo>
                    <a:cubicBezTo>
                      <a:pt x="186" y="106"/>
                      <a:pt x="162" y="129"/>
                      <a:pt x="135" y="129"/>
                    </a:cubicBezTo>
                    <a:lnTo>
                      <a:pt x="42" y="129"/>
                    </a:lnTo>
                    <a:close/>
                    <a:moveTo>
                      <a:pt x="42" y="61"/>
                    </a:moveTo>
                    <a:cubicBezTo>
                      <a:pt x="35" y="61"/>
                      <a:pt x="28" y="64"/>
                      <a:pt x="24" y="69"/>
                    </a:cubicBezTo>
                    <a:cubicBezTo>
                      <a:pt x="19" y="74"/>
                      <a:pt x="16" y="80"/>
                      <a:pt x="16" y="87"/>
                    </a:cubicBezTo>
                    <a:cubicBezTo>
                      <a:pt x="16" y="94"/>
                      <a:pt x="19" y="100"/>
                      <a:pt x="24" y="105"/>
                    </a:cubicBezTo>
                    <a:cubicBezTo>
                      <a:pt x="28" y="109"/>
                      <a:pt x="35" y="112"/>
                      <a:pt x="42" y="112"/>
                    </a:cubicBezTo>
                    <a:cubicBezTo>
                      <a:pt x="135" y="112"/>
                      <a:pt x="135" y="112"/>
                      <a:pt x="135" y="112"/>
                    </a:cubicBezTo>
                    <a:cubicBezTo>
                      <a:pt x="153" y="112"/>
                      <a:pt x="169" y="96"/>
                      <a:pt x="169" y="78"/>
                    </a:cubicBezTo>
                    <a:cubicBezTo>
                      <a:pt x="169" y="61"/>
                      <a:pt x="155" y="47"/>
                      <a:pt x="136" y="44"/>
                    </a:cubicBezTo>
                    <a:cubicBezTo>
                      <a:pt x="128" y="44"/>
                      <a:pt x="128" y="44"/>
                      <a:pt x="128" y="44"/>
                    </a:cubicBezTo>
                    <a:cubicBezTo>
                      <a:pt x="125" y="37"/>
                      <a:pt x="125" y="37"/>
                      <a:pt x="125" y="37"/>
                    </a:cubicBezTo>
                    <a:cubicBezTo>
                      <a:pt x="119" y="25"/>
                      <a:pt x="106" y="17"/>
                      <a:pt x="93" y="17"/>
                    </a:cubicBezTo>
                    <a:cubicBezTo>
                      <a:pt x="83" y="17"/>
                      <a:pt x="74" y="20"/>
                      <a:pt x="68" y="26"/>
                    </a:cubicBezTo>
                    <a:cubicBezTo>
                      <a:pt x="61" y="32"/>
                      <a:pt x="57" y="40"/>
                      <a:pt x="56" y="49"/>
                    </a:cubicBezTo>
                    <a:cubicBezTo>
                      <a:pt x="54" y="61"/>
                      <a:pt x="54" y="61"/>
                      <a:pt x="54" y="61"/>
                    </a:cubicBezTo>
                    <a:lnTo>
                      <a:pt x="4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40" descr="box around a cloud">
                <a:extLst>
                  <a:ext uri="{FF2B5EF4-FFF2-40B4-BE49-F238E27FC236}">
                    <a16:creationId xmlns:a16="http://schemas.microsoft.com/office/drawing/2014/main" id="{BBEF362A-636E-46A6-942E-7BB1BC9D7C90}"/>
                  </a:ext>
                </a:extLst>
              </p:cNvPr>
              <p:cNvSpPr>
                <a:spLocks noEditPoints="1"/>
              </p:cNvSpPr>
              <p:nvPr/>
            </p:nvSpPr>
            <p:spPr bwMode="auto">
              <a:xfrm>
                <a:off x="6896101" y="-1617662"/>
                <a:ext cx="1228725" cy="1230312"/>
              </a:xfrm>
              <a:custGeom>
                <a:avLst/>
                <a:gdLst>
                  <a:gd name="T0" fmla="*/ 774 w 774"/>
                  <a:gd name="T1" fmla="*/ 775 h 775"/>
                  <a:gd name="T2" fmla="*/ 0 w 774"/>
                  <a:gd name="T3" fmla="*/ 775 h 775"/>
                  <a:gd name="T4" fmla="*/ 0 w 774"/>
                  <a:gd name="T5" fmla="*/ 0 h 775"/>
                  <a:gd name="T6" fmla="*/ 774 w 774"/>
                  <a:gd name="T7" fmla="*/ 0 h 775"/>
                  <a:gd name="T8" fmla="*/ 774 w 774"/>
                  <a:gd name="T9" fmla="*/ 775 h 775"/>
                  <a:gd name="T10" fmla="*/ 49 w 774"/>
                  <a:gd name="T11" fmla="*/ 727 h 775"/>
                  <a:gd name="T12" fmla="*/ 725 w 774"/>
                  <a:gd name="T13" fmla="*/ 727 h 775"/>
                  <a:gd name="T14" fmla="*/ 725 w 774"/>
                  <a:gd name="T15" fmla="*/ 49 h 775"/>
                  <a:gd name="T16" fmla="*/ 49 w 774"/>
                  <a:gd name="T17" fmla="*/ 49 h 775"/>
                  <a:gd name="T18" fmla="*/ 49 w 774"/>
                  <a:gd name="T19" fmla="*/ 727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4" h="775">
                    <a:moveTo>
                      <a:pt x="774" y="775"/>
                    </a:moveTo>
                    <a:lnTo>
                      <a:pt x="0" y="775"/>
                    </a:lnTo>
                    <a:lnTo>
                      <a:pt x="0" y="0"/>
                    </a:lnTo>
                    <a:lnTo>
                      <a:pt x="774" y="0"/>
                    </a:lnTo>
                    <a:lnTo>
                      <a:pt x="774" y="775"/>
                    </a:lnTo>
                    <a:close/>
                    <a:moveTo>
                      <a:pt x="49" y="727"/>
                    </a:moveTo>
                    <a:lnTo>
                      <a:pt x="725" y="727"/>
                    </a:lnTo>
                    <a:lnTo>
                      <a:pt x="725" y="49"/>
                    </a:lnTo>
                    <a:lnTo>
                      <a:pt x="49" y="49"/>
                    </a:lnTo>
                    <a:lnTo>
                      <a:pt x="49"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D9D2E523-AB5C-4855-A6CB-47497CD8AD76}"/>
              </a:ext>
            </a:extLst>
          </p:cNvPr>
          <p:cNvGrpSpPr/>
          <p:nvPr/>
        </p:nvGrpSpPr>
        <p:grpSpPr>
          <a:xfrm>
            <a:off x="2035923" y="3151305"/>
            <a:ext cx="0" cy="1735678"/>
            <a:chOff x="1995320" y="3289300"/>
            <a:chExt cx="0" cy="1701800"/>
          </a:xfrm>
        </p:grpSpPr>
        <p:cxnSp>
          <p:nvCxnSpPr>
            <p:cNvPr id="41" name="Straight Connector 40">
              <a:extLst>
                <a:ext uri="{FF2B5EF4-FFF2-40B4-BE49-F238E27FC236}">
                  <a16:creationId xmlns:a16="http://schemas.microsoft.com/office/drawing/2014/main" id="{2F9F3DC9-C291-433D-AAF0-A92B913C61DF}"/>
                </a:ext>
              </a:extLst>
            </p:cNvPr>
            <p:cNvCxnSpPr/>
            <p:nvPr/>
          </p:nvCxnSpPr>
          <p:spPr>
            <a:xfrm>
              <a:off x="1995320" y="3289300"/>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C46A8B-3CB5-4BBB-AC17-F4349DC708FB}"/>
                </a:ext>
              </a:extLst>
            </p:cNvPr>
            <p:cNvCxnSpPr/>
            <p:nvPr/>
          </p:nvCxnSpPr>
          <p:spPr>
            <a:xfrm>
              <a:off x="1995320" y="4752975"/>
              <a:ext cx="0" cy="238125"/>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1693E28-AB5D-434A-86EC-FC533764276F}"/>
              </a:ext>
            </a:extLst>
          </p:cNvPr>
          <p:cNvGrpSpPr/>
          <p:nvPr/>
        </p:nvGrpSpPr>
        <p:grpSpPr>
          <a:xfrm>
            <a:off x="4912759" y="3219151"/>
            <a:ext cx="0" cy="1735678"/>
            <a:chOff x="4816003" y="3355822"/>
            <a:chExt cx="0" cy="1701800"/>
          </a:xfrm>
        </p:grpSpPr>
        <p:cxnSp>
          <p:nvCxnSpPr>
            <p:cNvPr id="44" name="Straight Connector 43">
              <a:extLst>
                <a:ext uri="{FF2B5EF4-FFF2-40B4-BE49-F238E27FC236}">
                  <a16:creationId xmlns:a16="http://schemas.microsoft.com/office/drawing/2014/main" id="{E25E3C58-969A-48DA-95DF-A676E5DC1BED}"/>
                </a:ext>
              </a:extLst>
            </p:cNvPr>
            <p:cNvCxnSpPr/>
            <p:nvPr/>
          </p:nvCxnSpPr>
          <p:spPr>
            <a:xfrm rot="10800000">
              <a:off x="4816003"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BC535F4-AF9B-45F2-87A7-7197DD2980CD}"/>
                </a:ext>
              </a:extLst>
            </p:cNvPr>
            <p:cNvCxnSpPr/>
            <p:nvPr/>
          </p:nvCxnSpPr>
          <p:spPr>
            <a:xfrm rot="10800000">
              <a:off x="4816003" y="3355822"/>
              <a:ext cx="0" cy="238125"/>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6A2E743-8454-4C87-8C35-8DF0A6242693}"/>
              </a:ext>
            </a:extLst>
          </p:cNvPr>
          <p:cNvGrpSpPr/>
          <p:nvPr/>
        </p:nvGrpSpPr>
        <p:grpSpPr>
          <a:xfrm>
            <a:off x="7694859" y="3157781"/>
            <a:ext cx="0" cy="1797048"/>
            <a:chOff x="7543800" y="3295650"/>
            <a:chExt cx="0" cy="1761972"/>
          </a:xfrm>
        </p:grpSpPr>
        <p:cxnSp>
          <p:nvCxnSpPr>
            <p:cNvPr id="47" name="Straight Connector 46">
              <a:extLst>
                <a:ext uri="{FF2B5EF4-FFF2-40B4-BE49-F238E27FC236}">
                  <a16:creationId xmlns:a16="http://schemas.microsoft.com/office/drawing/2014/main" id="{5950742D-7B61-43F1-B710-A5F909C1F552}"/>
                </a:ext>
              </a:extLst>
            </p:cNvPr>
            <p:cNvCxnSpPr/>
            <p:nvPr/>
          </p:nvCxnSpPr>
          <p:spPr>
            <a:xfrm rot="10800000">
              <a:off x="7543800"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4A6F02B-D1FC-4A63-9EF5-8285779C8AF8}"/>
                </a:ext>
              </a:extLst>
            </p:cNvPr>
            <p:cNvCxnSpPr/>
            <p:nvPr/>
          </p:nvCxnSpPr>
          <p:spPr>
            <a:xfrm flipV="1">
              <a:off x="7543800" y="3295650"/>
              <a:ext cx="0" cy="298298"/>
            </a:xfrm>
            <a:prstGeom prst="line">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79F75D9-240B-49A6-A61C-5899531D5A73}"/>
              </a:ext>
            </a:extLst>
          </p:cNvPr>
          <p:cNvGrpSpPr/>
          <p:nvPr/>
        </p:nvGrpSpPr>
        <p:grpSpPr>
          <a:xfrm>
            <a:off x="10492669" y="3157781"/>
            <a:ext cx="0" cy="1797048"/>
            <a:chOff x="7543800" y="3295650"/>
            <a:chExt cx="0" cy="1761972"/>
          </a:xfrm>
        </p:grpSpPr>
        <p:cxnSp>
          <p:nvCxnSpPr>
            <p:cNvPr id="50" name="Straight Connector 49">
              <a:extLst>
                <a:ext uri="{FF2B5EF4-FFF2-40B4-BE49-F238E27FC236}">
                  <a16:creationId xmlns:a16="http://schemas.microsoft.com/office/drawing/2014/main" id="{2B1571BA-3E48-4644-8355-2C0A4D19D1C5}"/>
                </a:ext>
              </a:extLst>
            </p:cNvPr>
            <p:cNvCxnSpPr/>
            <p:nvPr/>
          </p:nvCxnSpPr>
          <p:spPr>
            <a:xfrm rot="10800000">
              <a:off x="7543800"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B77F9ED-AAE6-49EB-89FF-409B7B3D8DD5}"/>
                </a:ext>
              </a:extLst>
            </p:cNvPr>
            <p:cNvCxnSpPr/>
            <p:nvPr/>
          </p:nvCxnSpPr>
          <p:spPr>
            <a:xfrm flipV="1">
              <a:off x="7543800" y="3295650"/>
              <a:ext cx="0" cy="298298"/>
            </a:xfrm>
            <a:prstGeom prst="line">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382F683A-F999-4D74-B37C-E81107D5D5F2}"/>
              </a:ext>
            </a:extLst>
          </p:cNvPr>
          <p:cNvGrpSpPr/>
          <p:nvPr/>
        </p:nvGrpSpPr>
        <p:grpSpPr>
          <a:xfrm>
            <a:off x="3726838" y="1765490"/>
            <a:ext cx="2238248" cy="1215170"/>
            <a:chOff x="3653230" y="1930535"/>
            <a:chExt cx="2194560" cy="1191451"/>
          </a:xfrm>
        </p:grpSpPr>
        <p:sp>
          <p:nvSpPr>
            <p:cNvPr id="53" name="Rectangle 52">
              <a:extLst>
                <a:ext uri="{FF2B5EF4-FFF2-40B4-BE49-F238E27FC236}">
                  <a16:creationId xmlns:a16="http://schemas.microsoft.com/office/drawing/2014/main" id="{16A38899-E4FD-40EC-872E-63C6A003B6F5}"/>
                </a:ext>
              </a:extLst>
            </p:cNvPr>
            <p:cNvSpPr/>
            <p:nvPr/>
          </p:nvSpPr>
          <p:spPr>
            <a:xfrm>
              <a:off x="3653230"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Management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and Security</a:t>
              </a:r>
            </a:p>
          </p:txBody>
        </p:sp>
        <p:grpSp>
          <p:nvGrpSpPr>
            <p:cNvPr id="54" name="Group 53">
              <a:extLst>
                <a:ext uri="{FF2B5EF4-FFF2-40B4-BE49-F238E27FC236}">
                  <a16:creationId xmlns:a16="http://schemas.microsoft.com/office/drawing/2014/main" id="{EEE2E0A1-8BB7-4253-B1C9-96810BB6729C}"/>
                </a:ext>
              </a:extLst>
            </p:cNvPr>
            <p:cNvGrpSpPr/>
            <p:nvPr/>
          </p:nvGrpSpPr>
          <p:grpSpPr>
            <a:xfrm>
              <a:off x="3946732" y="2668904"/>
              <a:ext cx="1678250" cy="453082"/>
              <a:chOff x="3946732" y="2668904"/>
              <a:chExt cx="1678250" cy="453082"/>
            </a:xfrm>
          </p:grpSpPr>
          <p:grpSp>
            <p:nvGrpSpPr>
              <p:cNvPr id="55" name="Group 54">
                <a:extLst>
                  <a:ext uri="{FF2B5EF4-FFF2-40B4-BE49-F238E27FC236}">
                    <a16:creationId xmlns:a16="http://schemas.microsoft.com/office/drawing/2014/main" id="{10E61846-0AFF-47EC-A6C5-3136033010EF}"/>
                  </a:ext>
                </a:extLst>
              </p:cNvPr>
              <p:cNvGrpSpPr/>
              <p:nvPr/>
            </p:nvGrpSpPr>
            <p:grpSpPr>
              <a:xfrm rot="16200000">
                <a:off x="4066937" y="2548699"/>
                <a:ext cx="453082" cy="693492"/>
                <a:chOff x="9382125" y="2730501"/>
                <a:chExt cx="1011238" cy="1547812"/>
              </a:xfrm>
              <a:solidFill>
                <a:schemeClr val="bg1"/>
              </a:solidFill>
            </p:grpSpPr>
            <p:sp>
              <p:nvSpPr>
                <p:cNvPr id="58" name="Freeform 18">
                  <a:extLst>
                    <a:ext uri="{FF2B5EF4-FFF2-40B4-BE49-F238E27FC236}">
                      <a16:creationId xmlns:a16="http://schemas.microsoft.com/office/drawing/2014/main" id="{AFF9C214-94B3-4C2B-A44E-6921AB6B4A85}"/>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19" descr="screwdriver">
                  <a:extLst>
                    <a:ext uri="{FF2B5EF4-FFF2-40B4-BE49-F238E27FC236}">
                      <a16:creationId xmlns:a16="http://schemas.microsoft.com/office/drawing/2014/main" id="{5BF8A698-A95F-4810-8ACD-4ABD35E6760E}"/>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0" descr="wrench">
                  <a:extLst>
                    <a:ext uri="{FF2B5EF4-FFF2-40B4-BE49-F238E27FC236}">
                      <a16:creationId xmlns:a16="http://schemas.microsoft.com/office/drawing/2014/main" id="{0304B948-6F64-46CF-AA43-8C1861E68FFA}"/>
                    </a:ext>
                  </a:extLst>
                </p:cNvPr>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61" name="Oval 21">
                  <a:extLst>
                    <a:ext uri="{FF2B5EF4-FFF2-40B4-BE49-F238E27FC236}">
                      <a16:creationId xmlns:a16="http://schemas.microsoft.com/office/drawing/2014/main" id="{70F107C1-9A6D-4B5A-B0CD-4634C99596AD}"/>
                    </a:ext>
                  </a:extLst>
                </p:cNvPr>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56" name="Straight Connector 55" descr="arrow pointing to cloud">
                <a:extLst>
                  <a:ext uri="{FF2B5EF4-FFF2-40B4-BE49-F238E27FC236}">
                    <a16:creationId xmlns:a16="http://schemas.microsoft.com/office/drawing/2014/main" id="{80EA8F91-1645-4180-A08C-C9359D24D45C}"/>
                  </a:ext>
                </a:extLst>
              </p:cNvPr>
              <p:cNvCxnSpPr/>
              <p:nvPr/>
            </p:nvCxnSpPr>
            <p:spPr>
              <a:xfrm flipH="1">
                <a:off x="4733925" y="2883709"/>
                <a:ext cx="386685" cy="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Freeform 39" descr="cloud">
                <a:extLst>
                  <a:ext uri="{FF2B5EF4-FFF2-40B4-BE49-F238E27FC236}">
                    <a16:creationId xmlns:a16="http://schemas.microsoft.com/office/drawing/2014/main" id="{BADD2A43-4560-49CD-9A18-23888D1CE593}"/>
                  </a:ext>
                </a:extLst>
              </p:cNvPr>
              <p:cNvSpPr>
                <a:spLocks noEditPoints="1"/>
              </p:cNvSpPr>
              <p:nvPr/>
            </p:nvSpPr>
            <p:spPr bwMode="auto">
              <a:xfrm>
                <a:off x="5276059" y="2782161"/>
                <a:ext cx="348923" cy="241669"/>
              </a:xfrm>
              <a:custGeom>
                <a:avLst/>
                <a:gdLst>
                  <a:gd name="T0" fmla="*/ 42 w 186"/>
                  <a:gd name="T1" fmla="*/ 129 h 129"/>
                  <a:gd name="T2" fmla="*/ 0 w 186"/>
                  <a:gd name="T3" fmla="*/ 87 h 129"/>
                  <a:gd name="T4" fmla="*/ 38 w 186"/>
                  <a:gd name="T5" fmla="*/ 45 h 129"/>
                  <a:gd name="T6" fmla="*/ 39 w 186"/>
                  <a:gd name="T7" fmla="*/ 44 h 129"/>
                  <a:gd name="T8" fmla="*/ 40 w 186"/>
                  <a:gd name="T9" fmla="*/ 43 h 129"/>
                  <a:gd name="T10" fmla="*/ 93 w 186"/>
                  <a:gd name="T11" fmla="*/ 0 h 129"/>
                  <a:gd name="T12" fmla="*/ 139 w 186"/>
                  <a:gd name="T13" fmla="*/ 27 h 129"/>
                  <a:gd name="T14" fmla="*/ 139 w 186"/>
                  <a:gd name="T15" fmla="*/ 28 h 129"/>
                  <a:gd name="T16" fmla="*/ 140 w 186"/>
                  <a:gd name="T17" fmla="*/ 28 h 129"/>
                  <a:gd name="T18" fmla="*/ 186 w 186"/>
                  <a:gd name="T19" fmla="*/ 78 h 129"/>
                  <a:gd name="T20" fmla="*/ 135 w 186"/>
                  <a:gd name="T21" fmla="*/ 129 h 129"/>
                  <a:gd name="T22" fmla="*/ 42 w 186"/>
                  <a:gd name="T23" fmla="*/ 129 h 129"/>
                  <a:gd name="T24" fmla="*/ 42 w 186"/>
                  <a:gd name="T25" fmla="*/ 61 h 129"/>
                  <a:gd name="T26" fmla="*/ 24 w 186"/>
                  <a:gd name="T27" fmla="*/ 69 h 129"/>
                  <a:gd name="T28" fmla="*/ 16 w 186"/>
                  <a:gd name="T29" fmla="*/ 87 h 129"/>
                  <a:gd name="T30" fmla="*/ 24 w 186"/>
                  <a:gd name="T31" fmla="*/ 105 h 129"/>
                  <a:gd name="T32" fmla="*/ 42 w 186"/>
                  <a:gd name="T33" fmla="*/ 112 h 129"/>
                  <a:gd name="T34" fmla="*/ 135 w 186"/>
                  <a:gd name="T35" fmla="*/ 112 h 129"/>
                  <a:gd name="T36" fmla="*/ 169 w 186"/>
                  <a:gd name="T37" fmla="*/ 78 h 129"/>
                  <a:gd name="T38" fmla="*/ 136 w 186"/>
                  <a:gd name="T39" fmla="*/ 44 h 129"/>
                  <a:gd name="T40" fmla="*/ 128 w 186"/>
                  <a:gd name="T41" fmla="*/ 44 h 129"/>
                  <a:gd name="T42" fmla="*/ 125 w 186"/>
                  <a:gd name="T43" fmla="*/ 37 h 129"/>
                  <a:gd name="T44" fmla="*/ 93 w 186"/>
                  <a:gd name="T45" fmla="*/ 17 h 129"/>
                  <a:gd name="T46" fmla="*/ 68 w 186"/>
                  <a:gd name="T47" fmla="*/ 26 h 129"/>
                  <a:gd name="T48" fmla="*/ 56 w 186"/>
                  <a:gd name="T49" fmla="*/ 49 h 129"/>
                  <a:gd name="T50" fmla="*/ 54 w 186"/>
                  <a:gd name="T51" fmla="*/ 61 h 129"/>
                  <a:gd name="T52" fmla="*/ 42 w 186"/>
                  <a:gd name="T53" fmla="*/ 6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29">
                    <a:moveTo>
                      <a:pt x="42" y="129"/>
                    </a:moveTo>
                    <a:cubicBezTo>
                      <a:pt x="18" y="129"/>
                      <a:pt x="0" y="111"/>
                      <a:pt x="0" y="87"/>
                    </a:cubicBezTo>
                    <a:cubicBezTo>
                      <a:pt x="0" y="65"/>
                      <a:pt x="16" y="47"/>
                      <a:pt x="38" y="45"/>
                    </a:cubicBezTo>
                    <a:cubicBezTo>
                      <a:pt x="39" y="44"/>
                      <a:pt x="39" y="44"/>
                      <a:pt x="39" y="44"/>
                    </a:cubicBezTo>
                    <a:cubicBezTo>
                      <a:pt x="40" y="43"/>
                      <a:pt x="40" y="43"/>
                      <a:pt x="40" y="43"/>
                    </a:cubicBezTo>
                    <a:cubicBezTo>
                      <a:pt x="44" y="18"/>
                      <a:pt x="67" y="0"/>
                      <a:pt x="93" y="0"/>
                    </a:cubicBezTo>
                    <a:cubicBezTo>
                      <a:pt x="111" y="0"/>
                      <a:pt x="129" y="10"/>
                      <a:pt x="139" y="27"/>
                    </a:cubicBezTo>
                    <a:cubicBezTo>
                      <a:pt x="139" y="28"/>
                      <a:pt x="139" y="28"/>
                      <a:pt x="139" y="28"/>
                    </a:cubicBezTo>
                    <a:cubicBezTo>
                      <a:pt x="140" y="28"/>
                      <a:pt x="140" y="28"/>
                      <a:pt x="140" y="28"/>
                    </a:cubicBezTo>
                    <a:cubicBezTo>
                      <a:pt x="167" y="32"/>
                      <a:pt x="186" y="53"/>
                      <a:pt x="186" y="78"/>
                    </a:cubicBezTo>
                    <a:cubicBezTo>
                      <a:pt x="186" y="106"/>
                      <a:pt x="162" y="129"/>
                      <a:pt x="135" y="129"/>
                    </a:cubicBezTo>
                    <a:lnTo>
                      <a:pt x="42" y="129"/>
                    </a:lnTo>
                    <a:close/>
                    <a:moveTo>
                      <a:pt x="42" y="61"/>
                    </a:moveTo>
                    <a:cubicBezTo>
                      <a:pt x="35" y="61"/>
                      <a:pt x="28" y="64"/>
                      <a:pt x="24" y="69"/>
                    </a:cubicBezTo>
                    <a:cubicBezTo>
                      <a:pt x="19" y="74"/>
                      <a:pt x="16" y="80"/>
                      <a:pt x="16" y="87"/>
                    </a:cubicBezTo>
                    <a:cubicBezTo>
                      <a:pt x="16" y="94"/>
                      <a:pt x="19" y="100"/>
                      <a:pt x="24" y="105"/>
                    </a:cubicBezTo>
                    <a:cubicBezTo>
                      <a:pt x="28" y="109"/>
                      <a:pt x="35" y="112"/>
                      <a:pt x="42" y="112"/>
                    </a:cubicBezTo>
                    <a:cubicBezTo>
                      <a:pt x="135" y="112"/>
                      <a:pt x="135" y="112"/>
                      <a:pt x="135" y="112"/>
                    </a:cubicBezTo>
                    <a:cubicBezTo>
                      <a:pt x="153" y="112"/>
                      <a:pt x="169" y="96"/>
                      <a:pt x="169" y="78"/>
                    </a:cubicBezTo>
                    <a:cubicBezTo>
                      <a:pt x="169" y="61"/>
                      <a:pt x="155" y="47"/>
                      <a:pt x="136" y="44"/>
                    </a:cubicBezTo>
                    <a:cubicBezTo>
                      <a:pt x="128" y="44"/>
                      <a:pt x="128" y="44"/>
                      <a:pt x="128" y="44"/>
                    </a:cubicBezTo>
                    <a:cubicBezTo>
                      <a:pt x="125" y="37"/>
                      <a:pt x="125" y="37"/>
                      <a:pt x="125" y="37"/>
                    </a:cubicBezTo>
                    <a:cubicBezTo>
                      <a:pt x="119" y="25"/>
                      <a:pt x="106" y="17"/>
                      <a:pt x="93" y="17"/>
                    </a:cubicBezTo>
                    <a:cubicBezTo>
                      <a:pt x="83" y="17"/>
                      <a:pt x="74" y="20"/>
                      <a:pt x="68" y="26"/>
                    </a:cubicBezTo>
                    <a:cubicBezTo>
                      <a:pt x="61" y="32"/>
                      <a:pt x="57" y="40"/>
                      <a:pt x="56" y="49"/>
                    </a:cubicBezTo>
                    <a:cubicBezTo>
                      <a:pt x="54" y="61"/>
                      <a:pt x="54" y="61"/>
                      <a:pt x="54" y="61"/>
                    </a:cubicBezTo>
                    <a:lnTo>
                      <a:pt x="42"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15133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down)">
                                      <p:cBhvr>
                                        <p:cTn id="21" dur="500"/>
                                        <p:tgtEl>
                                          <p:spTgt spid="5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par>
                                <p:cTn id="25" presetID="22" presetClass="entr" presetSubtype="4"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par>
                                <p:cTn id="28" presetID="22" presetClass="entr" presetSubtype="4"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down)">
                                      <p:cBhvr>
                                        <p:cTn id="38" dur="500"/>
                                        <p:tgtEl>
                                          <p:spTgt spid="4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22" presetClass="entr" presetSubtype="4"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00"/>
                                        <p:tgtEl>
                                          <p:spTgt spid="6"/>
                                        </p:tgtEl>
                                      </p:cBhvr>
                                    </p:animEffect>
                                  </p:childTnLst>
                                </p:cTn>
                              </p:par>
                              <p:par>
                                <p:cTn id="56" presetID="22" presetClass="entr" presetSubtype="4"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down)">
                                      <p:cBhvr>
                                        <p:cTn id="5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7" y="1777006"/>
            <a:ext cx="7113960" cy="5334794"/>
          </a:xfrm>
        </p:spPr>
        <p:txBody>
          <a:bodyPr/>
          <a:lstStyle/>
          <a:p>
            <a:pPr marL="342900" indent="-342900">
              <a:buFont typeface="Arial" panose="020B0604020202020204" pitchFamily="34" charset="0"/>
              <a:buChar char="•"/>
            </a:pPr>
            <a:r>
              <a:rPr lang="en-US" sz="2800" dirty="0"/>
              <a:t>Enable application management within Azure</a:t>
            </a:r>
          </a:p>
          <a:p>
            <a:pPr marL="342900" indent="-342900">
              <a:buFont typeface="Arial" panose="020B0604020202020204" pitchFamily="34" charset="0"/>
              <a:buChar char="•"/>
            </a:pPr>
            <a:r>
              <a:rPr lang="en-US" sz="2800" dirty="0"/>
              <a:t>Resource groups are containers that </a:t>
            </a:r>
            <a:br>
              <a:rPr lang="en-US" sz="2800" dirty="0"/>
            </a:br>
            <a:r>
              <a:rPr lang="en-US" sz="2800" dirty="0"/>
              <a:t>can contain multiple IaaS + PaaS resources</a:t>
            </a:r>
          </a:p>
          <a:p>
            <a:pPr marL="342900" indent="-342900">
              <a:buFont typeface="Arial" panose="020B0604020202020204" pitchFamily="34" charset="0"/>
              <a:buChar char="•"/>
            </a:pPr>
            <a:r>
              <a:rPr lang="en-US" sz="2800" dirty="0"/>
              <a:t>Support lifecycle management with integrated Role Based Access Control (RBAC)</a:t>
            </a:r>
          </a:p>
          <a:p>
            <a:pPr marL="342900" indent="-342900">
              <a:buFont typeface="Arial" panose="020B0604020202020204" pitchFamily="34" charset="0"/>
              <a:buChar char="•"/>
            </a:pPr>
            <a:r>
              <a:rPr lang="en-US" sz="2800" dirty="0"/>
              <a:t>Templatize application deployment and configuration, supports DevOps</a:t>
            </a:r>
          </a:p>
          <a:p>
            <a:endParaRPr lang="en-US" sz="2800"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Azure Resource Manager</a:t>
            </a:r>
          </a:p>
        </p:txBody>
      </p:sp>
      <p:pic>
        <p:nvPicPr>
          <p:cNvPr id="106" name="Picture 105" descr="Azure Resource Manager icon">
            <a:extLst>
              <a:ext uri="{FF2B5EF4-FFF2-40B4-BE49-F238E27FC236}">
                <a16:creationId xmlns:a16="http://schemas.microsoft.com/office/drawing/2014/main" id="{E800D9B8-562A-46CF-A1AF-EA2491E0FB23}"/>
              </a:ext>
            </a:extLst>
          </p:cNvPr>
          <p:cNvPicPr>
            <a:picLocks noChangeAspect="1"/>
          </p:cNvPicPr>
          <p:nvPr/>
        </p:nvPicPr>
        <p:blipFill>
          <a:blip r:embed="rId3"/>
          <a:stretch>
            <a:fillRect/>
          </a:stretch>
        </p:blipFill>
        <p:spPr>
          <a:xfrm>
            <a:off x="8399496" y="2043862"/>
            <a:ext cx="2770275" cy="2770275"/>
          </a:xfrm>
          <a:prstGeom prst="rect">
            <a:avLst/>
          </a:prstGeom>
        </p:spPr>
      </p:pic>
    </p:spTree>
    <p:extLst>
      <p:ext uri="{BB962C8B-B14F-4D97-AF65-F5344CB8AC3E}">
        <p14:creationId xmlns:p14="http://schemas.microsoft.com/office/powerpoint/2010/main" val="3411063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6320118"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a:xfrm>
            <a:off x="407895" y="284337"/>
            <a:ext cx="10515600" cy="1325563"/>
          </a:xfrm>
        </p:spPr>
        <p:txBody>
          <a:bodyPr/>
          <a:lstStyle/>
          <a:p>
            <a:r>
              <a:rPr lang="en-US" dirty="0">
                <a:solidFill>
                  <a:schemeClr val="bg1"/>
                </a:solidFill>
              </a:rPr>
              <a:t>Organize</a:t>
            </a:r>
          </a:p>
        </p:txBody>
      </p:sp>
      <p:sp>
        <p:nvSpPr>
          <p:cNvPr id="3" name="TextBox 2">
            <a:extLst>
              <a:ext uri="{FF2B5EF4-FFF2-40B4-BE49-F238E27FC236}">
                <a16:creationId xmlns:a16="http://schemas.microsoft.com/office/drawing/2014/main" id="{064030F6-24A2-4719-B316-15FE35772FEA}"/>
              </a:ext>
            </a:extLst>
          </p:cNvPr>
          <p:cNvSpPr txBox="1"/>
          <p:nvPr/>
        </p:nvSpPr>
        <p:spPr>
          <a:xfrm>
            <a:off x="131122" y="1525411"/>
            <a:ext cx="5767654"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Resource Groups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Tag resources with meta-data, allows for detailed billing</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One Click Delete resources, including across regions</a:t>
            </a:r>
          </a:p>
        </p:txBody>
      </p:sp>
      <p:grpSp>
        <p:nvGrpSpPr>
          <p:cNvPr id="11" name="Group 10">
            <a:extLst>
              <a:ext uri="{FF2B5EF4-FFF2-40B4-BE49-F238E27FC236}">
                <a16:creationId xmlns:a16="http://schemas.microsoft.com/office/drawing/2014/main" id="{D87B130F-8B99-498F-AAC7-105A60087A6C}"/>
              </a:ext>
            </a:extLst>
          </p:cNvPr>
          <p:cNvGrpSpPr>
            <a:grpSpLocks noChangeAspect="1"/>
          </p:cNvGrpSpPr>
          <p:nvPr/>
        </p:nvGrpSpPr>
        <p:grpSpPr bwMode="auto">
          <a:xfrm>
            <a:off x="6900437" y="1256470"/>
            <a:ext cx="5045126" cy="4818451"/>
            <a:chOff x="406" y="668"/>
            <a:chExt cx="3116" cy="2976"/>
          </a:xfrm>
        </p:grpSpPr>
        <p:sp>
          <p:nvSpPr>
            <p:cNvPr id="12" name="AutoShape 3">
              <a:extLst>
                <a:ext uri="{FF2B5EF4-FFF2-40B4-BE49-F238E27FC236}">
                  <a16:creationId xmlns:a16="http://schemas.microsoft.com/office/drawing/2014/main" id="{32718344-BF24-447E-B59C-2494A38B70B2}"/>
                </a:ext>
              </a:extLst>
            </p:cNvPr>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 name="Freeform 7">
              <a:extLst>
                <a:ext uri="{FF2B5EF4-FFF2-40B4-BE49-F238E27FC236}">
                  <a16:creationId xmlns:a16="http://schemas.microsoft.com/office/drawing/2014/main" id="{D8BCC8B9-EB9B-4477-B523-D2A81F7F29C8}"/>
                </a:ext>
              </a:extLst>
            </p:cNvPr>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4" name="Freeform 8">
              <a:extLst>
                <a:ext uri="{FF2B5EF4-FFF2-40B4-BE49-F238E27FC236}">
                  <a16:creationId xmlns:a16="http://schemas.microsoft.com/office/drawing/2014/main" id="{D3958277-23C7-4DB3-B95B-745CBAE34535}"/>
                </a:ext>
              </a:extLst>
            </p:cNvPr>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5" name="Freeform 9">
              <a:extLst>
                <a:ext uri="{FF2B5EF4-FFF2-40B4-BE49-F238E27FC236}">
                  <a16:creationId xmlns:a16="http://schemas.microsoft.com/office/drawing/2014/main" id="{75645B74-4D8B-4314-8643-8DE999CD2ACA}"/>
                </a:ext>
              </a:extLst>
            </p:cNvPr>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6" name="Freeform 10">
              <a:extLst>
                <a:ext uri="{FF2B5EF4-FFF2-40B4-BE49-F238E27FC236}">
                  <a16:creationId xmlns:a16="http://schemas.microsoft.com/office/drawing/2014/main" id="{4EA31376-38E5-4827-A7DB-B37F3A28A630}"/>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7" name="Freeform 11" descr="Azure Web Apps">
              <a:extLst>
                <a:ext uri="{FF2B5EF4-FFF2-40B4-BE49-F238E27FC236}">
                  <a16:creationId xmlns:a16="http://schemas.microsoft.com/office/drawing/2014/main" id="{ECF22FA0-237F-46F4-A9A5-9D5E6CA129EC}"/>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8" name="Freeform 12">
              <a:extLst>
                <a:ext uri="{FF2B5EF4-FFF2-40B4-BE49-F238E27FC236}">
                  <a16:creationId xmlns:a16="http://schemas.microsoft.com/office/drawing/2014/main" id="{0E4E04B6-A45D-46D0-89CC-C1846CEEB1A5}"/>
                </a:ext>
              </a:extLst>
            </p:cNvPr>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9" name="Freeform 13">
              <a:extLst>
                <a:ext uri="{FF2B5EF4-FFF2-40B4-BE49-F238E27FC236}">
                  <a16:creationId xmlns:a16="http://schemas.microsoft.com/office/drawing/2014/main" id="{34E7B821-0890-42EA-AD1B-0FF4064C552B}"/>
                </a:ext>
              </a:extLst>
            </p:cNvPr>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0" name="Freeform 14">
              <a:extLst>
                <a:ext uri="{FF2B5EF4-FFF2-40B4-BE49-F238E27FC236}">
                  <a16:creationId xmlns:a16="http://schemas.microsoft.com/office/drawing/2014/main" id="{0B6979B4-5D72-4258-A4FA-A195A6878092}"/>
                </a:ext>
              </a:extLst>
            </p:cNvPr>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1" name="Freeform 15">
              <a:extLst>
                <a:ext uri="{FF2B5EF4-FFF2-40B4-BE49-F238E27FC236}">
                  <a16:creationId xmlns:a16="http://schemas.microsoft.com/office/drawing/2014/main" id="{BB7087DD-9A14-4511-9412-C1E7A880042D}"/>
                </a:ext>
              </a:extLst>
            </p:cNvPr>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2" name="Freeform 16">
              <a:extLst>
                <a:ext uri="{FF2B5EF4-FFF2-40B4-BE49-F238E27FC236}">
                  <a16:creationId xmlns:a16="http://schemas.microsoft.com/office/drawing/2014/main" id="{3F2C102F-FDFE-4102-8C7A-585FACA7230C}"/>
                </a:ext>
              </a:extLst>
            </p:cNvPr>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3" name="Freeform 17">
              <a:extLst>
                <a:ext uri="{FF2B5EF4-FFF2-40B4-BE49-F238E27FC236}">
                  <a16:creationId xmlns:a16="http://schemas.microsoft.com/office/drawing/2014/main" id="{2D82AEE3-E996-46B8-8B74-8AE2AB0A5812}"/>
                </a:ext>
              </a:extLst>
            </p:cNvPr>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4" name="Freeform 18">
              <a:extLst>
                <a:ext uri="{FF2B5EF4-FFF2-40B4-BE49-F238E27FC236}">
                  <a16:creationId xmlns:a16="http://schemas.microsoft.com/office/drawing/2014/main" id="{5275C1FB-DD55-476E-8700-82FC26B6133A}"/>
                </a:ext>
              </a:extLst>
            </p:cNvPr>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5" name="Freeform 19">
              <a:extLst>
                <a:ext uri="{FF2B5EF4-FFF2-40B4-BE49-F238E27FC236}">
                  <a16:creationId xmlns:a16="http://schemas.microsoft.com/office/drawing/2014/main" id="{3E256DB9-2604-4977-9478-25328F337FF9}"/>
                </a:ext>
              </a:extLst>
            </p:cNvPr>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6" name="Freeform 20">
              <a:extLst>
                <a:ext uri="{FF2B5EF4-FFF2-40B4-BE49-F238E27FC236}">
                  <a16:creationId xmlns:a16="http://schemas.microsoft.com/office/drawing/2014/main" id="{8AEEB59E-5080-42AB-BD24-5CA9E8DBFC88}"/>
                </a:ext>
              </a:extLst>
            </p:cNvPr>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7" name="Freeform 21">
              <a:extLst>
                <a:ext uri="{FF2B5EF4-FFF2-40B4-BE49-F238E27FC236}">
                  <a16:creationId xmlns:a16="http://schemas.microsoft.com/office/drawing/2014/main" id="{3E6E27CD-14B5-4C9C-B888-E9387DD3DC24}"/>
                </a:ext>
              </a:extLst>
            </p:cNvPr>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8" name="Freeform 22">
              <a:extLst>
                <a:ext uri="{FF2B5EF4-FFF2-40B4-BE49-F238E27FC236}">
                  <a16:creationId xmlns:a16="http://schemas.microsoft.com/office/drawing/2014/main" id="{0649485D-3629-40B2-A1A1-B1E20318C9C9}"/>
                </a:ext>
              </a:extLst>
            </p:cNvPr>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9" name="Freeform 23">
              <a:extLst>
                <a:ext uri="{FF2B5EF4-FFF2-40B4-BE49-F238E27FC236}">
                  <a16:creationId xmlns:a16="http://schemas.microsoft.com/office/drawing/2014/main" id="{16D619D6-C2DF-40B1-A39D-826929F23819}"/>
                </a:ext>
              </a:extLst>
            </p:cNvPr>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0" name="Oval 24">
              <a:extLst>
                <a:ext uri="{FF2B5EF4-FFF2-40B4-BE49-F238E27FC236}">
                  <a16:creationId xmlns:a16="http://schemas.microsoft.com/office/drawing/2014/main" id="{1C4B2C0E-BAD5-41C4-BFF0-0A70744F4962}"/>
                </a:ext>
              </a:extLst>
            </p:cNvPr>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1" name="Oval 25">
              <a:extLst>
                <a:ext uri="{FF2B5EF4-FFF2-40B4-BE49-F238E27FC236}">
                  <a16:creationId xmlns:a16="http://schemas.microsoft.com/office/drawing/2014/main" id="{32F364C8-B105-469C-A657-7B17A7826BFD}"/>
                </a:ext>
              </a:extLst>
            </p:cNvPr>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2" name="Freeform 26">
              <a:extLst>
                <a:ext uri="{FF2B5EF4-FFF2-40B4-BE49-F238E27FC236}">
                  <a16:creationId xmlns:a16="http://schemas.microsoft.com/office/drawing/2014/main" id="{FF786060-FE22-4EF8-BE3F-C3AEADC10D1B}"/>
                </a:ext>
              </a:extLst>
            </p:cNvPr>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3" name="Freeform 27">
              <a:extLst>
                <a:ext uri="{FF2B5EF4-FFF2-40B4-BE49-F238E27FC236}">
                  <a16:creationId xmlns:a16="http://schemas.microsoft.com/office/drawing/2014/main" id="{834E740A-D3E9-43E2-AC53-F13A37F669C7}"/>
                </a:ext>
              </a:extLst>
            </p:cNvPr>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4" name="Freeform 28">
              <a:extLst>
                <a:ext uri="{FF2B5EF4-FFF2-40B4-BE49-F238E27FC236}">
                  <a16:creationId xmlns:a16="http://schemas.microsoft.com/office/drawing/2014/main" id="{093780C9-6A56-430A-953D-23C8920F6B36}"/>
                </a:ext>
              </a:extLst>
            </p:cNvPr>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5" name="Freeform 29">
              <a:extLst>
                <a:ext uri="{FF2B5EF4-FFF2-40B4-BE49-F238E27FC236}">
                  <a16:creationId xmlns:a16="http://schemas.microsoft.com/office/drawing/2014/main" id="{6BB6D83E-63B7-4A34-BBE6-968494CB24E7}"/>
                </a:ext>
              </a:extLst>
            </p:cNvPr>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6" name="Freeform 30">
              <a:extLst>
                <a:ext uri="{FF2B5EF4-FFF2-40B4-BE49-F238E27FC236}">
                  <a16:creationId xmlns:a16="http://schemas.microsoft.com/office/drawing/2014/main" id="{7F162197-B401-4B94-A57A-4BD7982D4E60}"/>
                </a:ext>
              </a:extLst>
            </p:cNvPr>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7" name="Freeform 31">
              <a:extLst>
                <a:ext uri="{FF2B5EF4-FFF2-40B4-BE49-F238E27FC236}">
                  <a16:creationId xmlns:a16="http://schemas.microsoft.com/office/drawing/2014/main" id="{CBEB88E2-1782-4EA0-83FF-E99CCC0D5B4F}"/>
                </a:ext>
              </a:extLst>
            </p:cNvPr>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8" name="Freeform 32">
              <a:extLst>
                <a:ext uri="{FF2B5EF4-FFF2-40B4-BE49-F238E27FC236}">
                  <a16:creationId xmlns:a16="http://schemas.microsoft.com/office/drawing/2014/main" id="{C2CD61B5-F5BB-4987-A838-D1B76456A90F}"/>
                </a:ext>
              </a:extLst>
            </p:cNvPr>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9" name="Freeform 33">
              <a:extLst>
                <a:ext uri="{FF2B5EF4-FFF2-40B4-BE49-F238E27FC236}">
                  <a16:creationId xmlns:a16="http://schemas.microsoft.com/office/drawing/2014/main" id="{C3C7B2F9-8A83-4EEB-8339-007D4A497C77}"/>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0" name="Freeform 34">
              <a:extLst>
                <a:ext uri="{FF2B5EF4-FFF2-40B4-BE49-F238E27FC236}">
                  <a16:creationId xmlns:a16="http://schemas.microsoft.com/office/drawing/2014/main" id="{A7E7F6E5-9407-4F2C-A0CB-05E4E64813FE}"/>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1" name="Freeform 35">
              <a:extLst>
                <a:ext uri="{FF2B5EF4-FFF2-40B4-BE49-F238E27FC236}">
                  <a16:creationId xmlns:a16="http://schemas.microsoft.com/office/drawing/2014/main" id="{1D5F59EB-FF0E-41A3-9B76-8AF758890250}"/>
                </a:ext>
              </a:extLst>
            </p:cNvPr>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2" name="Freeform 36">
              <a:extLst>
                <a:ext uri="{FF2B5EF4-FFF2-40B4-BE49-F238E27FC236}">
                  <a16:creationId xmlns:a16="http://schemas.microsoft.com/office/drawing/2014/main" id="{8A8BECC8-2284-449F-B7F8-1BEEB88FCAB5}"/>
                </a:ext>
              </a:extLst>
            </p:cNvPr>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3" name="Rectangle 37">
              <a:extLst>
                <a:ext uri="{FF2B5EF4-FFF2-40B4-BE49-F238E27FC236}">
                  <a16:creationId xmlns:a16="http://schemas.microsoft.com/office/drawing/2014/main" id="{B06C2C72-2CE1-464C-B85D-E1139C787D63}"/>
                </a:ext>
              </a:extLst>
            </p:cNvPr>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4" name="Oval 38">
              <a:extLst>
                <a:ext uri="{FF2B5EF4-FFF2-40B4-BE49-F238E27FC236}">
                  <a16:creationId xmlns:a16="http://schemas.microsoft.com/office/drawing/2014/main" id="{525CED8E-3325-4D26-AF6F-6486A95D5A1F}"/>
                </a:ext>
              </a:extLst>
            </p:cNvPr>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5" name="Freeform 39">
              <a:extLst>
                <a:ext uri="{FF2B5EF4-FFF2-40B4-BE49-F238E27FC236}">
                  <a16:creationId xmlns:a16="http://schemas.microsoft.com/office/drawing/2014/main" id="{84DD72C0-D853-4C50-8F36-D65EAB0935D7}"/>
                </a:ext>
              </a:extLst>
            </p:cNvPr>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6" name="Freeform 40">
              <a:extLst>
                <a:ext uri="{FF2B5EF4-FFF2-40B4-BE49-F238E27FC236}">
                  <a16:creationId xmlns:a16="http://schemas.microsoft.com/office/drawing/2014/main" id="{EB619054-CBEF-4231-9CB1-43D880ECB93E}"/>
                </a:ext>
              </a:extLst>
            </p:cNvPr>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7" name="Freeform 41">
              <a:extLst>
                <a:ext uri="{FF2B5EF4-FFF2-40B4-BE49-F238E27FC236}">
                  <a16:creationId xmlns:a16="http://schemas.microsoft.com/office/drawing/2014/main" id="{697A425A-45F3-405A-8B5E-3FEF0897C2E7}"/>
                </a:ext>
              </a:extLst>
            </p:cNvPr>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8" name="Freeform 42">
              <a:extLst>
                <a:ext uri="{FF2B5EF4-FFF2-40B4-BE49-F238E27FC236}">
                  <a16:creationId xmlns:a16="http://schemas.microsoft.com/office/drawing/2014/main" id="{79F84A21-973E-4A6B-8DE5-301D9ED54C5B}"/>
                </a:ext>
              </a:extLst>
            </p:cNvPr>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9" name="Freeform 43">
              <a:extLst>
                <a:ext uri="{FF2B5EF4-FFF2-40B4-BE49-F238E27FC236}">
                  <a16:creationId xmlns:a16="http://schemas.microsoft.com/office/drawing/2014/main" id="{52A2B0A9-0D2A-4DC3-BABD-4B7DFCFFB548}"/>
                </a:ext>
              </a:extLst>
            </p:cNvPr>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0" name="Rectangle 44">
              <a:extLst>
                <a:ext uri="{FF2B5EF4-FFF2-40B4-BE49-F238E27FC236}">
                  <a16:creationId xmlns:a16="http://schemas.microsoft.com/office/drawing/2014/main" id="{FB4BD4CF-4A11-49C2-A29A-E496004B692C}"/>
                </a:ext>
              </a:extLst>
            </p:cNvPr>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1" name="Rectangle 45">
              <a:extLst>
                <a:ext uri="{FF2B5EF4-FFF2-40B4-BE49-F238E27FC236}">
                  <a16:creationId xmlns:a16="http://schemas.microsoft.com/office/drawing/2014/main" id="{809D9A01-F625-4F08-AC41-CF8CDD9EE886}"/>
                </a:ext>
              </a:extLst>
            </p:cNvPr>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2" name="Rectangle 46">
              <a:extLst>
                <a:ext uri="{FF2B5EF4-FFF2-40B4-BE49-F238E27FC236}">
                  <a16:creationId xmlns:a16="http://schemas.microsoft.com/office/drawing/2014/main" id="{7BB8D873-5117-472D-9905-5116D7E3CEAE}"/>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3" name="Rectangle 47">
              <a:extLst>
                <a:ext uri="{FF2B5EF4-FFF2-40B4-BE49-F238E27FC236}">
                  <a16:creationId xmlns:a16="http://schemas.microsoft.com/office/drawing/2014/main" id="{43ADBA22-A9F8-4689-8C3D-78A8662F263E}"/>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4" name="Rectangle 48">
              <a:extLst>
                <a:ext uri="{FF2B5EF4-FFF2-40B4-BE49-F238E27FC236}">
                  <a16:creationId xmlns:a16="http://schemas.microsoft.com/office/drawing/2014/main" id="{6A043482-9E5B-4B7C-A3EB-B43655F69340}"/>
                </a:ext>
              </a:extLst>
            </p:cNvPr>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5" name="Rectangle 49">
              <a:extLst>
                <a:ext uri="{FF2B5EF4-FFF2-40B4-BE49-F238E27FC236}">
                  <a16:creationId xmlns:a16="http://schemas.microsoft.com/office/drawing/2014/main" id="{30FEF8DB-8176-4752-9471-CBEF7E76C49D}"/>
                </a:ext>
              </a:extLst>
            </p:cNvPr>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6" name="Rectangle 50">
              <a:extLst>
                <a:ext uri="{FF2B5EF4-FFF2-40B4-BE49-F238E27FC236}">
                  <a16:creationId xmlns:a16="http://schemas.microsoft.com/office/drawing/2014/main" id="{786BA3A0-FF88-416B-A8A5-30C31E67652D}"/>
                </a:ext>
              </a:extLst>
            </p:cNvPr>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7" name="Rectangle 51">
              <a:extLst>
                <a:ext uri="{FF2B5EF4-FFF2-40B4-BE49-F238E27FC236}">
                  <a16:creationId xmlns:a16="http://schemas.microsoft.com/office/drawing/2014/main" id="{0A29BF84-FFF6-448E-A534-930C73379B69}"/>
                </a:ext>
              </a:extLst>
            </p:cNvPr>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8" name="Rectangle 52">
              <a:extLst>
                <a:ext uri="{FF2B5EF4-FFF2-40B4-BE49-F238E27FC236}">
                  <a16:creationId xmlns:a16="http://schemas.microsoft.com/office/drawing/2014/main" id="{B89D4666-4593-42BE-A60E-7FB7D3054818}"/>
                </a:ext>
              </a:extLst>
            </p:cNvPr>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9" name="Rectangle 53">
              <a:extLst>
                <a:ext uri="{FF2B5EF4-FFF2-40B4-BE49-F238E27FC236}">
                  <a16:creationId xmlns:a16="http://schemas.microsoft.com/office/drawing/2014/main" id="{ACA212A2-523B-4CF9-9236-CF1296997776}"/>
                </a:ext>
              </a:extLst>
            </p:cNvPr>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0" name="Rectangle 54">
              <a:extLst>
                <a:ext uri="{FF2B5EF4-FFF2-40B4-BE49-F238E27FC236}">
                  <a16:creationId xmlns:a16="http://schemas.microsoft.com/office/drawing/2014/main" id="{041AAD69-A792-494B-A1A6-24CA0EA5EF4B}"/>
                </a:ext>
              </a:extLst>
            </p:cNvPr>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1" name="Rectangle 55">
              <a:extLst>
                <a:ext uri="{FF2B5EF4-FFF2-40B4-BE49-F238E27FC236}">
                  <a16:creationId xmlns:a16="http://schemas.microsoft.com/office/drawing/2014/main" id="{96AF3672-95B3-47D9-8340-7820EF57B039}"/>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2" name="Rectangle 56">
              <a:extLst>
                <a:ext uri="{FF2B5EF4-FFF2-40B4-BE49-F238E27FC236}">
                  <a16:creationId xmlns:a16="http://schemas.microsoft.com/office/drawing/2014/main" id="{6CFE2970-4BB7-4150-A8FB-B10A767A38A0}"/>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3" name="Rectangle 57">
              <a:extLst>
                <a:ext uri="{FF2B5EF4-FFF2-40B4-BE49-F238E27FC236}">
                  <a16:creationId xmlns:a16="http://schemas.microsoft.com/office/drawing/2014/main" id="{040F9229-A1C0-4906-8CAE-75A6C14B1E83}"/>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4" name="Rectangle 58">
              <a:extLst>
                <a:ext uri="{FF2B5EF4-FFF2-40B4-BE49-F238E27FC236}">
                  <a16:creationId xmlns:a16="http://schemas.microsoft.com/office/drawing/2014/main" id="{2A3AD363-DC8B-4910-BEAD-DCBFE2224EF5}"/>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5" name="Rectangle 59">
              <a:extLst>
                <a:ext uri="{FF2B5EF4-FFF2-40B4-BE49-F238E27FC236}">
                  <a16:creationId xmlns:a16="http://schemas.microsoft.com/office/drawing/2014/main" id="{2012A0AD-AB37-4CC3-B8E6-CE8516F4EC51}"/>
                </a:ext>
              </a:extLst>
            </p:cNvPr>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6" name="Rectangle 60">
              <a:extLst>
                <a:ext uri="{FF2B5EF4-FFF2-40B4-BE49-F238E27FC236}">
                  <a16:creationId xmlns:a16="http://schemas.microsoft.com/office/drawing/2014/main" id="{34B82D4B-3A83-44CF-AF1E-0B7A6D6B1AE3}"/>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7" name="Rectangle 61">
              <a:extLst>
                <a:ext uri="{FF2B5EF4-FFF2-40B4-BE49-F238E27FC236}">
                  <a16:creationId xmlns:a16="http://schemas.microsoft.com/office/drawing/2014/main" id="{509046D6-F686-48AE-B3FC-A1A8F790977A}"/>
                </a:ext>
              </a:extLst>
            </p:cNvPr>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8" name="Rectangle 62">
              <a:extLst>
                <a:ext uri="{FF2B5EF4-FFF2-40B4-BE49-F238E27FC236}">
                  <a16:creationId xmlns:a16="http://schemas.microsoft.com/office/drawing/2014/main" id="{ADB1FAF4-69FD-4B9C-B0F7-4B277D0FF754}"/>
                </a:ext>
              </a:extLst>
            </p:cNvPr>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9" name="Rectangle 63">
              <a:extLst>
                <a:ext uri="{FF2B5EF4-FFF2-40B4-BE49-F238E27FC236}">
                  <a16:creationId xmlns:a16="http://schemas.microsoft.com/office/drawing/2014/main" id="{494251B0-1BAE-4E66-8F8E-994F053745AC}"/>
                </a:ext>
              </a:extLst>
            </p:cNvPr>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0" name="Rectangle 64">
              <a:extLst>
                <a:ext uri="{FF2B5EF4-FFF2-40B4-BE49-F238E27FC236}">
                  <a16:creationId xmlns:a16="http://schemas.microsoft.com/office/drawing/2014/main" id="{43713AC1-9618-4FF9-8E30-DE7169EA3CE7}"/>
                </a:ext>
              </a:extLst>
            </p:cNvPr>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1" name="Rectangle 65">
              <a:extLst>
                <a:ext uri="{FF2B5EF4-FFF2-40B4-BE49-F238E27FC236}">
                  <a16:creationId xmlns:a16="http://schemas.microsoft.com/office/drawing/2014/main" id="{910E3A07-87C6-4ADF-89D0-E6486EC6F269}"/>
                </a:ext>
              </a:extLst>
            </p:cNvPr>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2" name="Rectangle 66">
              <a:extLst>
                <a:ext uri="{FF2B5EF4-FFF2-40B4-BE49-F238E27FC236}">
                  <a16:creationId xmlns:a16="http://schemas.microsoft.com/office/drawing/2014/main" id="{C3EEE8BF-4348-41A9-BCCC-EA8D56896C32}"/>
                </a:ext>
              </a:extLst>
            </p:cNvPr>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3" name="Rectangle 67">
              <a:extLst>
                <a:ext uri="{FF2B5EF4-FFF2-40B4-BE49-F238E27FC236}">
                  <a16:creationId xmlns:a16="http://schemas.microsoft.com/office/drawing/2014/main" id="{9DCB0027-E18E-44EA-80F3-5BE73FE47127}"/>
                </a:ext>
              </a:extLst>
            </p:cNvPr>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4" name="Rectangle 68">
              <a:extLst>
                <a:ext uri="{FF2B5EF4-FFF2-40B4-BE49-F238E27FC236}">
                  <a16:creationId xmlns:a16="http://schemas.microsoft.com/office/drawing/2014/main" id="{ACEAEA6A-78EC-4868-9690-DA4BD85C137F}"/>
                </a:ext>
              </a:extLst>
            </p:cNvPr>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5" name="Freeform 69">
              <a:extLst>
                <a:ext uri="{FF2B5EF4-FFF2-40B4-BE49-F238E27FC236}">
                  <a16:creationId xmlns:a16="http://schemas.microsoft.com/office/drawing/2014/main" id="{6878D8F3-3E02-4D22-A873-5F4F7F7ABF66}"/>
                </a:ext>
              </a:extLst>
            </p:cNvPr>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6" name="Freeform 70">
              <a:extLst>
                <a:ext uri="{FF2B5EF4-FFF2-40B4-BE49-F238E27FC236}">
                  <a16:creationId xmlns:a16="http://schemas.microsoft.com/office/drawing/2014/main" id="{DF8E5F85-F9B0-48F2-8AA2-72595A939830}"/>
                </a:ext>
              </a:extLst>
            </p:cNvPr>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7" name="Freeform 71">
              <a:extLst>
                <a:ext uri="{FF2B5EF4-FFF2-40B4-BE49-F238E27FC236}">
                  <a16:creationId xmlns:a16="http://schemas.microsoft.com/office/drawing/2014/main" id="{6F8BF2EA-A5B0-4A78-8D8E-71F1DB60EE0D}"/>
                </a:ext>
              </a:extLst>
            </p:cNvPr>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8" name="Freeform 72">
              <a:extLst>
                <a:ext uri="{FF2B5EF4-FFF2-40B4-BE49-F238E27FC236}">
                  <a16:creationId xmlns:a16="http://schemas.microsoft.com/office/drawing/2014/main" id="{588F6386-98F4-4721-85D5-6F41F6EB359F}"/>
                </a:ext>
              </a:extLst>
            </p:cNvPr>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9" name="Freeform 73">
              <a:extLst>
                <a:ext uri="{FF2B5EF4-FFF2-40B4-BE49-F238E27FC236}">
                  <a16:creationId xmlns:a16="http://schemas.microsoft.com/office/drawing/2014/main" id="{4DADD856-8B18-48D3-9D58-3FE9786C9F9E}"/>
                </a:ext>
              </a:extLst>
            </p:cNvPr>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0" name="Freeform 74">
              <a:extLst>
                <a:ext uri="{FF2B5EF4-FFF2-40B4-BE49-F238E27FC236}">
                  <a16:creationId xmlns:a16="http://schemas.microsoft.com/office/drawing/2014/main" id="{0CFBFC78-0D3E-4068-A43E-20D2B4885462}"/>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1" name="Freeform 75">
              <a:extLst>
                <a:ext uri="{FF2B5EF4-FFF2-40B4-BE49-F238E27FC236}">
                  <a16:creationId xmlns:a16="http://schemas.microsoft.com/office/drawing/2014/main" id="{3BEF35BD-2D45-401E-800E-DF7AAD4AC3CC}"/>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2" name="Rectangle 76">
              <a:extLst>
                <a:ext uri="{FF2B5EF4-FFF2-40B4-BE49-F238E27FC236}">
                  <a16:creationId xmlns:a16="http://schemas.microsoft.com/office/drawing/2014/main" id="{4034BEAB-0302-44AE-8A7B-3759D509F8B3}"/>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3" name="Rectangle 77">
              <a:extLst>
                <a:ext uri="{FF2B5EF4-FFF2-40B4-BE49-F238E27FC236}">
                  <a16:creationId xmlns:a16="http://schemas.microsoft.com/office/drawing/2014/main" id="{9B0EA532-63D4-4679-BCE4-94593C7B2572}"/>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4" name="Freeform 78">
              <a:extLst>
                <a:ext uri="{FF2B5EF4-FFF2-40B4-BE49-F238E27FC236}">
                  <a16:creationId xmlns:a16="http://schemas.microsoft.com/office/drawing/2014/main" id="{CB678EA7-640A-4FDD-A319-B5FF5B93416C}"/>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5" name="Freeform 79">
              <a:extLst>
                <a:ext uri="{FF2B5EF4-FFF2-40B4-BE49-F238E27FC236}">
                  <a16:creationId xmlns:a16="http://schemas.microsoft.com/office/drawing/2014/main" id="{8EBF437E-0B8F-4B3C-812B-36D64EB3CD68}"/>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6" name="Freeform 80">
              <a:extLst>
                <a:ext uri="{FF2B5EF4-FFF2-40B4-BE49-F238E27FC236}">
                  <a16:creationId xmlns:a16="http://schemas.microsoft.com/office/drawing/2014/main" id="{04860965-606A-40B1-85FD-5EA7D2A7F740}"/>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7" name="Freeform 81">
              <a:extLst>
                <a:ext uri="{FF2B5EF4-FFF2-40B4-BE49-F238E27FC236}">
                  <a16:creationId xmlns:a16="http://schemas.microsoft.com/office/drawing/2014/main" id="{071C5C20-34F9-458F-B768-50A475BDFCA7}"/>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8" name="Freeform 82">
              <a:extLst>
                <a:ext uri="{FF2B5EF4-FFF2-40B4-BE49-F238E27FC236}">
                  <a16:creationId xmlns:a16="http://schemas.microsoft.com/office/drawing/2014/main" id="{32FEEE01-0CD6-40CD-A9D2-C23C9BC4DF80}"/>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9" name="Freeform 83">
              <a:extLst>
                <a:ext uri="{FF2B5EF4-FFF2-40B4-BE49-F238E27FC236}">
                  <a16:creationId xmlns:a16="http://schemas.microsoft.com/office/drawing/2014/main" id="{9CD90FB6-67F2-421B-96E6-BBF5FA2F3A30}"/>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0" name="Rectangle 84">
              <a:extLst>
                <a:ext uri="{FF2B5EF4-FFF2-40B4-BE49-F238E27FC236}">
                  <a16:creationId xmlns:a16="http://schemas.microsoft.com/office/drawing/2014/main" id="{5922842B-6B15-46E4-8441-018694E87231}"/>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1" name="Rectangle 85">
              <a:extLst>
                <a:ext uri="{FF2B5EF4-FFF2-40B4-BE49-F238E27FC236}">
                  <a16:creationId xmlns:a16="http://schemas.microsoft.com/office/drawing/2014/main" id="{93C1A0AF-3F7C-4B43-BB1B-4AE0E06A190B}"/>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2" name="Rectangle 86">
              <a:extLst>
                <a:ext uri="{FF2B5EF4-FFF2-40B4-BE49-F238E27FC236}">
                  <a16:creationId xmlns:a16="http://schemas.microsoft.com/office/drawing/2014/main" id="{A76F3D38-2DC4-4AAA-9C4A-BE675B97C6E4}"/>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3" name="Rectangle 87">
              <a:extLst>
                <a:ext uri="{FF2B5EF4-FFF2-40B4-BE49-F238E27FC236}">
                  <a16:creationId xmlns:a16="http://schemas.microsoft.com/office/drawing/2014/main" id="{7056922F-6308-4D5C-BB52-258476BBB4C0}"/>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4" name="Rectangle 88">
              <a:extLst>
                <a:ext uri="{FF2B5EF4-FFF2-40B4-BE49-F238E27FC236}">
                  <a16:creationId xmlns:a16="http://schemas.microsoft.com/office/drawing/2014/main" id="{1F8EE324-E7F5-411A-9377-F06936B2097B}"/>
                </a:ext>
              </a:extLst>
            </p:cNvPr>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5" name="Rectangle 89">
              <a:extLst>
                <a:ext uri="{FF2B5EF4-FFF2-40B4-BE49-F238E27FC236}">
                  <a16:creationId xmlns:a16="http://schemas.microsoft.com/office/drawing/2014/main" id="{6E8AB9F4-D56F-4A71-B88E-70E5E19D98E5}"/>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6" name="Freeform 90">
              <a:extLst>
                <a:ext uri="{FF2B5EF4-FFF2-40B4-BE49-F238E27FC236}">
                  <a16:creationId xmlns:a16="http://schemas.microsoft.com/office/drawing/2014/main" id="{C6E13E19-0F2F-4A4D-AA16-4124EB7D0FAC}"/>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7" name="Freeform 91">
              <a:extLst>
                <a:ext uri="{FF2B5EF4-FFF2-40B4-BE49-F238E27FC236}">
                  <a16:creationId xmlns:a16="http://schemas.microsoft.com/office/drawing/2014/main" id="{42E50370-1C9B-4A4E-9FD9-83130EBD1D00}"/>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8" name="Rectangle 92">
              <a:extLst>
                <a:ext uri="{FF2B5EF4-FFF2-40B4-BE49-F238E27FC236}">
                  <a16:creationId xmlns:a16="http://schemas.microsoft.com/office/drawing/2014/main" id="{64D835A2-140D-4C24-8C4C-2885487CD698}"/>
                </a:ext>
              </a:extLst>
            </p:cNvPr>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RESOU</a:t>
              </a:r>
              <a:endParaRPr lang="en-US" altLang="en-US" sz="1836" kern="0" dirty="0">
                <a:gradFill>
                  <a:gsLst>
                    <a:gs pos="62264">
                      <a:schemeClr val="tx1"/>
                    </a:gs>
                    <a:gs pos="39000">
                      <a:schemeClr val="tx1"/>
                    </a:gs>
                  </a:gsLst>
                  <a:lin ang="5400000" scaled="0"/>
                </a:gradFill>
              </a:endParaRPr>
            </a:p>
          </p:txBody>
        </p:sp>
        <p:sp>
          <p:nvSpPr>
            <p:cNvPr id="99" name="Rectangle 93">
              <a:extLst>
                <a:ext uri="{FF2B5EF4-FFF2-40B4-BE49-F238E27FC236}">
                  <a16:creationId xmlns:a16="http://schemas.microsoft.com/office/drawing/2014/main" id="{1794A7D2-8F29-452E-8357-D50B75CF3C48}"/>
                </a:ext>
              </a:extLst>
            </p:cNvPr>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100" name="Rectangle 94">
              <a:extLst>
                <a:ext uri="{FF2B5EF4-FFF2-40B4-BE49-F238E27FC236}">
                  <a16:creationId xmlns:a16="http://schemas.microsoft.com/office/drawing/2014/main" id="{1C75F88E-FDAA-4671-A58E-B9803BBD1D60}"/>
                </a:ext>
              </a:extLst>
            </p:cNvPr>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CE G</a:t>
              </a:r>
              <a:endParaRPr lang="en-US" altLang="en-US" sz="1836" kern="0" dirty="0">
                <a:gradFill>
                  <a:gsLst>
                    <a:gs pos="62264">
                      <a:schemeClr val="tx1"/>
                    </a:gs>
                    <a:gs pos="39000">
                      <a:schemeClr val="tx1"/>
                    </a:gs>
                  </a:gsLst>
                  <a:lin ang="5400000" scaled="0"/>
                </a:gradFill>
              </a:endParaRPr>
            </a:p>
          </p:txBody>
        </p:sp>
        <p:sp>
          <p:nvSpPr>
            <p:cNvPr id="101" name="Rectangle 95">
              <a:extLst>
                <a:ext uri="{FF2B5EF4-FFF2-40B4-BE49-F238E27FC236}">
                  <a16:creationId xmlns:a16="http://schemas.microsoft.com/office/drawing/2014/main" id="{1AFA0682-BFD3-4D5E-A8C0-91B7CBA476A7}"/>
                </a:ext>
              </a:extLst>
            </p:cNvPr>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102" name="Rectangle 96">
              <a:extLst>
                <a:ext uri="{FF2B5EF4-FFF2-40B4-BE49-F238E27FC236}">
                  <a16:creationId xmlns:a16="http://schemas.microsoft.com/office/drawing/2014/main" id="{C3BEEFC3-386B-4F8C-BC69-488B899C8751}"/>
                </a:ext>
              </a:extLst>
            </p:cNvPr>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OUP</a:t>
              </a:r>
              <a:endParaRPr lang="en-US" altLang="en-US" sz="1836" kern="0" dirty="0">
                <a:gradFill>
                  <a:gsLst>
                    <a:gs pos="62264">
                      <a:schemeClr val="tx1"/>
                    </a:gs>
                    <a:gs pos="39000">
                      <a:schemeClr val="tx1"/>
                    </a:gs>
                  </a:gsLst>
                  <a:lin ang="5400000" scaled="0"/>
                </a:gradFill>
              </a:endParaRPr>
            </a:p>
          </p:txBody>
        </p:sp>
        <p:sp>
          <p:nvSpPr>
            <p:cNvPr id="103" name="Freeform 97">
              <a:extLst>
                <a:ext uri="{FF2B5EF4-FFF2-40B4-BE49-F238E27FC236}">
                  <a16:creationId xmlns:a16="http://schemas.microsoft.com/office/drawing/2014/main" id="{1F485FD8-A241-48A0-9762-369848C7672E}"/>
                </a:ext>
              </a:extLst>
            </p:cNvPr>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4" name="Freeform 98">
              <a:extLst>
                <a:ext uri="{FF2B5EF4-FFF2-40B4-BE49-F238E27FC236}">
                  <a16:creationId xmlns:a16="http://schemas.microsoft.com/office/drawing/2014/main" id="{9599D57A-D266-4C42-B182-B610D6593BAB}"/>
                </a:ext>
              </a:extLst>
            </p:cNvPr>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5" name="Freeform 99">
              <a:extLst>
                <a:ext uri="{FF2B5EF4-FFF2-40B4-BE49-F238E27FC236}">
                  <a16:creationId xmlns:a16="http://schemas.microsoft.com/office/drawing/2014/main" id="{A37CAB44-4397-467B-BD5F-1539913555D4}"/>
                </a:ext>
              </a:extLst>
            </p:cNvPr>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6" name="Freeform 100">
              <a:extLst>
                <a:ext uri="{FF2B5EF4-FFF2-40B4-BE49-F238E27FC236}">
                  <a16:creationId xmlns:a16="http://schemas.microsoft.com/office/drawing/2014/main" id="{C4780FB1-D93B-4D49-B98C-4E0A115BDDD4}"/>
                </a:ext>
              </a:extLst>
            </p:cNvPr>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7" name="Freeform 101">
              <a:extLst>
                <a:ext uri="{FF2B5EF4-FFF2-40B4-BE49-F238E27FC236}">
                  <a16:creationId xmlns:a16="http://schemas.microsoft.com/office/drawing/2014/main" id="{F1091968-ED0E-4294-A920-21FA492F05BE}"/>
                </a:ext>
              </a:extLst>
            </p:cNvPr>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8" name="Freeform 102">
              <a:extLst>
                <a:ext uri="{FF2B5EF4-FFF2-40B4-BE49-F238E27FC236}">
                  <a16:creationId xmlns:a16="http://schemas.microsoft.com/office/drawing/2014/main" id="{D0E586BC-13E2-40BC-ABA3-7F8332B24FB8}"/>
                </a:ext>
              </a:extLst>
            </p:cNvPr>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9" name="Freeform 103">
              <a:extLst>
                <a:ext uri="{FF2B5EF4-FFF2-40B4-BE49-F238E27FC236}">
                  <a16:creationId xmlns:a16="http://schemas.microsoft.com/office/drawing/2014/main" id="{B2E1CD4D-B9D5-4ED2-BA32-CBE167C024EE}"/>
                </a:ext>
              </a:extLst>
            </p:cNvPr>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0" name="Freeform 104">
              <a:extLst>
                <a:ext uri="{FF2B5EF4-FFF2-40B4-BE49-F238E27FC236}">
                  <a16:creationId xmlns:a16="http://schemas.microsoft.com/office/drawing/2014/main" id="{FA82198A-7167-4AE8-9AC0-3D91AD01252A}"/>
                </a:ext>
              </a:extLst>
            </p:cNvPr>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1" name="Freeform 105">
              <a:extLst>
                <a:ext uri="{FF2B5EF4-FFF2-40B4-BE49-F238E27FC236}">
                  <a16:creationId xmlns:a16="http://schemas.microsoft.com/office/drawing/2014/main" id="{AB28E24D-C70E-4F2A-8687-504A79CA3671}"/>
                </a:ext>
              </a:extLst>
            </p:cNvPr>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Tree>
    <p:extLst>
      <p:ext uri="{BB962C8B-B14F-4D97-AF65-F5344CB8AC3E}">
        <p14:creationId xmlns:p14="http://schemas.microsoft.com/office/powerpoint/2010/main" val="255112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632011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a:xfrm>
            <a:off x="407895" y="284337"/>
            <a:ext cx="10515600" cy="1325563"/>
          </a:xfrm>
        </p:spPr>
        <p:txBody>
          <a:bodyPr/>
          <a:lstStyle/>
          <a:p>
            <a:r>
              <a:rPr lang="en-US" dirty="0">
                <a:solidFill>
                  <a:schemeClr val="bg1"/>
                </a:solidFill>
              </a:rPr>
              <a:t>Control</a:t>
            </a:r>
          </a:p>
        </p:txBody>
      </p:sp>
      <p:sp>
        <p:nvSpPr>
          <p:cNvPr id="3" name="TextBox 2">
            <a:extLst>
              <a:ext uri="{FF2B5EF4-FFF2-40B4-BE49-F238E27FC236}">
                <a16:creationId xmlns:a16="http://schemas.microsoft.com/office/drawing/2014/main" id="{064030F6-24A2-4719-B316-15FE35772FEA}"/>
              </a:ext>
            </a:extLst>
          </p:cNvPr>
          <p:cNvSpPr txBox="1"/>
          <p:nvPr/>
        </p:nvSpPr>
        <p:spPr>
          <a:xfrm>
            <a:off x="76149" y="1414739"/>
            <a:ext cx="6542641"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Manage Permissions by defining Roles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Apply locks to critical resources, preventing accidental changes or deletions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Log &amp; audit all user actions </a:t>
            </a:r>
          </a:p>
        </p:txBody>
      </p:sp>
      <p:pic>
        <p:nvPicPr>
          <p:cNvPr id="5" name="Picture 4" descr="person">
            <a:extLst>
              <a:ext uri="{FF2B5EF4-FFF2-40B4-BE49-F238E27FC236}">
                <a16:creationId xmlns:a16="http://schemas.microsoft.com/office/drawing/2014/main" id="{0CDA9233-D67D-4FC3-97F5-D424A3293E86}"/>
              </a:ext>
            </a:extLst>
          </p:cNvPr>
          <p:cNvPicPr>
            <a:picLocks noChangeAspect="1"/>
          </p:cNvPicPr>
          <p:nvPr/>
        </p:nvPicPr>
        <p:blipFill>
          <a:blip r:embed="rId2">
            <a:duotone>
              <a:prstClr val="black"/>
              <a:srgbClr val="D9C3A5">
                <a:tint val="50000"/>
                <a:satMod val="180000"/>
              </a:srgbClr>
            </a:duotone>
          </a:blip>
          <a:stretch>
            <a:fillRect/>
          </a:stretch>
        </p:blipFill>
        <p:spPr>
          <a:xfrm>
            <a:off x="7350377" y="821613"/>
            <a:ext cx="1944230" cy="1944230"/>
          </a:xfrm>
          <a:prstGeom prst="rect">
            <a:avLst/>
          </a:prstGeom>
        </p:spPr>
      </p:pic>
      <p:pic>
        <p:nvPicPr>
          <p:cNvPr id="7" name="Picture 6" descr="lock">
            <a:extLst>
              <a:ext uri="{FF2B5EF4-FFF2-40B4-BE49-F238E27FC236}">
                <a16:creationId xmlns:a16="http://schemas.microsoft.com/office/drawing/2014/main" id="{1AA37A30-BC71-4A9F-A5DE-EEE59AFD560A}"/>
              </a:ext>
            </a:extLst>
          </p:cNvPr>
          <p:cNvPicPr>
            <a:picLocks noChangeAspect="1"/>
          </p:cNvPicPr>
          <p:nvPr/>
        </p:nvPicPr>
        <p:blipFill>
          <a:blip r:embed="rId3" cstate="hq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617336" y="2913529"/>
            <a:ext cx="1376997" cy="1376997"/>
          </a:xfrm>
          <a:prstGeom prst="rect">
            <a:avLst/>
          </a:prstGeom>
        </p:spPr>
      </p:pic>
      <p:pic>
        <p:nvPicPr>
          <p:cNvPr id="10" name="Picture 9" descr="document or resource">
            <a:extLst>
              <a:ext uri="{FF2B5EF4-FFF2-40B4-BE49-F238E27FC236}">
                <a16:creationId xmlns:a16="http://schemas.microsoft.com/office/drawing/2014/main" id="{E3CE17FD-C622-4E85-A743-E607DCA32182}"/>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493560" y="4395497"/>
            <a:ext cx="1693471" cy="1693471"/>
          </a:xfrm>
          <a:prstGeom prst="rect">
            <a:avLst/>
          </a:prstGeom>
        </p:spPr>
      </p:pic>
    </p:spTree>
    <p:extLst>
      <p:ext uri="{BB962C8B-B14F-4D97-AF65-F5344CB8AC3E}">
        <p14:creationId xmlns:p14="http://schemas.microsoft.com/office/powerpoint/2010/main" val="212612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399670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7A9B7-791E-4BA7-8CB0-D818A39CA088}"/>
              </a:ext>
            </a:extLst>
          </p:cNvPr>
          <p:cNvSpPr>
            <a:spLocks noGrp="1"/>
          </p:cNvSpPr>
          <p:nvPr>
            <p:ph type="title"/>
          </p:nvPr>
        </p:nvSpPr>
        <p:spPr/>
        <p:txBody>
          <a:bodyPr/>
          <a:lstStyle/>
          <a:p>
            <a:r>
              <a:rPr lang="en-US" dirty="0"/>
              <a:t>Virtual Machines &amp; Scale Sets</a:t>
            </a:r>
          </a:p>
        </p:txBody>
      </p:sp>
      <p:sp>
        <p:nvSpPr>
          <p:cNvPr id="4" name="Rectangle 3">
            <a:extLst>
              <a:ext uri="{FF2B5EF4-FFF2-40B4-BE49-F238E27FC236}">
                <a16:creationId xmlns:a16="http://schemas.microsoft.com/office/drawing/2014/main" id="{316C1475-DBF3-46E6-8A70-BE0D3B29A7A1}"/>
              </a:ext>
            </a:extLst>
          </p:cNvPr>
          <p:cNvSpPr/>
          <p:nvPr/>
        </p:nvSpPr>
        <p:spPr bwMode="auto">
          <a:xfrm>
            <a:off x="283606" y="4259262"/>
            <a:ext cx="11983740" cy="246836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EDBA2DD7-1428-4A9E-9B3C-2391DA3EF64F}"/>
              </a:ext>
            </a:extLst>
          </p:cNvPr>
          <p:cNvSpPr/>
          <p:nvPr/>
        </p:nvSpPr>
        <p:spPr bwMode="auto">
          <a:xfrm>
            <a:off x="254297" y="1653478"/>
            <a:ext cx="11983740" cy="24683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EE2518D-46C6-409E-9CF5-0D1C2C6277F8}"/>
              </a:ext>
            </a:extLst>
          </p:cNvPr>
          <p:cNvSpPr/>
          <p:nvPr/>
        </p:nvSpPr>
        <p:spPr bwMode="auto">
          <a:xfrm>
            <a:off x="3551237" y="4259262"/>
            <a:ext cx="8707142" cy="24683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All of the power and flexibility of a Virtual Machine</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Designed for high-end workloads</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Automatically scale up (or down) to 1000 instances </a:t>
            </a:r>
          </a:p>
        </p:txBody>
      </p:sp>
      <p:sp>
        <p:nvSpPr>
          <p:cNvPr id="7" name="Rectangle 6">
            <a:extLst>
              <a:ext uri="{FF2B5EF4-FFF2-40B4-BE49-F238E27FC236}">
                <a16:creationId xmlns:a16="http://schemas.microsoft.com/office/drawing/2014/main" id="{20046CD2-1F30-47B3-8E16-F0786CCFC0E0}"/>
              </a:ext>
            </a:extLst>
          </p:cNvPr>
          <p:cNvSpPr/>
          <p:nvPr/>
        </p:nvSpPr>
        <p:spPr bwMode="auto">
          <a:xfrm>
            <a:off x="3551237" y="1516062"/>
            <a:ext cx="8686800" cy="24683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Minimal learning curve for existing virtualization pros </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Run most Windows or Linux-based workloads</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Easiest target for migrating to the cloud</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Flexible instance sizes – use the best fit for your workload </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Advanced networking and storage capabilities</a:t>
            </a:r>
          </a:p>
        </p:txBody>
      </p:sp>
      <p:grpSp>
        <p:nvGrpSpPr>
          <p:cNvPr id="8" name="Group 7">
            <a:extLst>
              <a:ext uri="{FF2B5EF4-FFF2-40B4-BE49-F238E27FC236}">
                <a16:creationId xmlns:a16="http://schemas.microsoft.com/office/drawing/2014/main" id="{04A3CCDF-EE0E-4604-91CB-F5326A54F3D8}"/>
              </a:ext>
            </a:extLst>
          </p:cNvPr>
          <p:cNvGrpSpPr/>
          <p:nvPr/>
        </p:nvGrpSpPr>
        <p:grpSpPr>
          <a:xfrm>
            <a:off x="465136" y="1913845"/>
            <a:ext cx="2743200" cy="2075077"/>
            <a:chOff x="46038" y="1744662"/>
            <a:chExt cx="2743200" cy="2075077"/>
          </a:xfrm>
        </p:grpSpPr>
        <p:sp>
          <p:nvSpPr>
            <p:cNvPr id="9" name="Rectangle 8">
              <a:extLst>
                <a:ext uri="{FF2B5EF4-FFF2-40B4-BE49-F238E27FC236}">
                  <a16:creationId xmlns:a16="http://schemas.microsoft.com/office/drawing/2014/main" id="{024A4C6F-AE87-4F66-A2A0-B82B3250DFF3}"/>
                </a:ext>
              </a:extLst>
            </p:cNvPr>
            <p:cNvSpPr/>
            <p:nvPr/>
          </p:nvSpPr>
          <p:spPr bwMode="auto">
            <a:xfrm>
              <a:off x="46038" y="3323498"/>
              <a:ext cx="2743200"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Virtual Machines</a:t>
              </a:r>
            </a:p>
          </p:txBody>
        </p:sp>
        <p:sp>
          <p:nvSpPr>
            <p:cNvPr id="10" name="Freeform 23">
              <a:extLst>
                <a:ext uri="{FF2B5EF4-FFF2-40B4-BE49-F238E27FC236}">
                  <a16:creationId xmlns:a16="http://schemas.microsoft.com/office/drawing/2014/main" id="{4ED3E3C7-6CD7-42D0-9DD6-4F2DE273BB94}"/>
                </a:ext>
              </a:extLst>
            </p:cNvPr>
            <p:cNvSpPr>
              <a:spLocks/>
            </p:cNvSpPr>
            <p:nvPr/>
          </p:nvSpPr>
          <p:spPr bwMode="auto">
            <a:xfrm flipH="1">
              <a:off x="198437" y="1744662"/>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16AC86F2-9824-4349-B635-1CF085ACC467}"/>
              </a:ext>
            </a:extLst>
          </p:cNvPr>
          <p:cNvGrpSpPr/>
          <p:nvPr/>
        </p:nvGrpSpPr>
        <p:grpSpPr>
          <a:xfrm>
            <a:off x="655637" y="4433035"/>
            <a:ext cx="2362200" cy="2075077"/>
            <a:chOff x="198437" y="4324881"/>
            <a:chExt cx="2362200" cy="2075077"/>
          </a:xfrm>
        </p:grpSpPr>
        <p:sp>
          <p:nvSpPr>
            <p:cNvPr id="23" name="Rectangle 22">
              <a:extLst>
                <a:ext uri="{FF2B5EF4-FFF2-40B4-BE49-F238E27FC236}">
                  <a16:creationId xmlns:a16="http://schemas.microsoft.com/office/drawing/2014/main" id="{376CAAE6-95B9-4B0E-B3CB-BC50E326D009}"/>
                </a:ext>
              </a:extLst>
            </p:cNvPr>
            <p:cNvSpPr/>
            <p:nvPr/>
          </p:nvSpPr>
          <p:spPr bwMode="auto">
            <a:xfrm>
              <a:off x="198437" y="5903717"/>
              <a:ext cx="236219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Virtual Machine Scale Sets</a:t>
              </a:r>
            </a:p>
          </p:txBody>
        </p:sp>
        <p:sp>
          <p:nvSpPr>
            <p:cNvPr id="24" name="Freeform 23">
              <a:extLst>
                <a:ext uri="{FF2B5EF4-FFF2-40B4-BE49-F238E27FC236}">
                  <a16:creationId xmlns:a16="http://schemas.microsoft.com/office/drawing/2014/main" id="{D965A270-163B-444D-B2C1-55D8B0E253E7}"/>
                </a:ext>
              </a:extLst>
            </p:cNvPr>
            <p:cNvSpPr>
              <a:spLocks/>
            </p:cNvSpPr>
            <p:nvPr/>
          </p:nvSpPr>
          <p:spPr bwMode="auto">
            <a:xfrm flipH="1">
              <a:off x="198437" y="4324881"/>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37" name="Picture 36" descr="virtual machine scale set">
            <a:extLst>
              <a:ext uri="{FF2B5EF4-FFF2-40B4-BE49-F238E27FC236}">
                <a16:creationId xmlns:a16="http://schemas.microsoft.com/office/drawing/2014/main" id="{A5B5B653-F3D8-495B-8E8E-BF6C2634992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446591" y="4896359"/>
            <a:ext cx="780290" cy="780290"/>
          </a:xfrm>
          <a:prstGeom prst="rect">
            <a:avLst/>
          </a:prstGeom>
        </p:spPr>
      </p:pic>
      <p:pic>
        <p:nvPicPr>
          <p:cNvPr id="39" name="Picture 38" descr="single virtual machine">
            <a:extLst>
              <a:ext uri="{FF2B5EF4-FFF2-40B4-BE49-F238E27FC236}">
                <a16:creationId xmlns:a16="http://schemas.microsoft.com/office/drawing/2014/main" id="{2EABCD9B-7BA9-4E0A-AD8B-F9268AFB721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46591" y="2432005"/>
            <a:ext cx="780290" cy="780290"/>
          </a:xfrm>
          <a:prstGeom prst="rect">
            <a:avLst/>
          </a:prstGeom>
        </p:spPr>
      </p:pic>
    </p:spTree>
    <p:extLst>
      <p:ext uri="{BB962C8B-B14F-4D97-AF65-F5344CB8AC3E}">
        <p14:creationId xmlns:p14="http://schemas.microsoft.com/office/powerpoint/2010/main" val="403555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4E4E1D6C-E2A0-457C-826C-BCF0A2152CAC}"/>
              </a:ext>
            </a:extLst>
          </p:cNvPr>
          <p:cNvGrpSpPr/>
          <p:nvPr/>
        </p:nvGrpSpPr>
        <p:grpSpPr>
          <a:xfrm>
            <a:off x="6889526" y="252665"/>
            <a:ext cx="4796990" cy="2905151"/>
            <a:chOff x="2305765" y="523849"/>
            <a:chExt cx="4796990" cy="2905151"/>
          </a:xfrm>
        </p:grpSpPr>
        <p:grpSp>
          <p:nvGrpSpPr>
            <p:cNvPr id="14" name="Group 13">
              <a:extLst>
                <a:ext uri="{FF2B5EF4-FFF2-40B4-BE49-F238E27FC236}">
                  <a16:creationId xmlns:a16="http://schemas.microsoft.com/office/drawing/2014/main" id="{000C1501-F3F6-4DCC-971B-B78CB30BC5D1}"/>
                </a:ext>
              </a:extLst>
            </p:cNvPr>
            <p:cNvGrpSpPr/>
            <p:nvPr/>
          </p:nvGrpSpPr>
          <p:grpSpPr>
            <a:xfrm>
              <a:off x="2305765" y="523849"/>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892348" cy="830997"/>
              </a:xfrm>
              <a:prstGeom prst="rect">
                <a:avLst/>
              </a:prstGeom>
              <a:noFill/>
            </p:spPr>
            <p:txBody>
              <a:bodyPr wrap="none" rtlCol="0">
                <a:spAutoFit/>
              </a:bodyPr>
              <a:lstStyle/>
              <a:p>
                <a:r>
                  <a:rPr lang="en-US" sz="2400" b="1" dirty="0">
                    <a:solidFill>
                      <a:schemeClr val="tx1"/>
                    </a:solidFill>
                    <a:latin typeface="Calibri"/>
                    <a:cs typeface="Calibri"/>
                  </a:rPr>
                  <a:t>Dan Patrick</a:t>
                </a:r>
              </a:p>
              <a:p>
                <a:r>
                  <a:rPr lang="en-US" sz="2400" b="1" dirty="0">
                    <a:solidFill>
                      <a:schemeClr val="tx1"/>
                    </a:solidFill>
                    <a:latin typeface="Calibri"/>
                    <a:cs typeface="Calibri"/>
                  </a:rPr>
                  <a:t>Chief Infrastructure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dan@solliance.net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8536" y="2111494"/>
                <a:ext cx="366907" cy="366907"/>
              </a:xfrm>
              <a:prstGeom prst="rect">
                <a:avLst/>
              </a:prstGeom>
            </p:spPr>
          </p:pic>
          <p:pic>
            <p:nvPicPr>
              <p:cNvPr id="20" name="Picture 19" descr="Twitter">
                <a:extLst>
                  <a:ext uri="{FF2B5EF4-FFF2-40B4-BE49-F238E27FC236}">
                    <a16:creationId xmlns:a16="http://schemas.microsoft.com/office/drawing/2014/main" id="{0389B361-CE53-4447-85EB-FDF1E97611AD}"/>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55021" y="2502256"/>
                <a:ext cx="404052" cy="404052"/>
              </a:xfrm>
              <a:prstGeom prst="rect">
                <a:avLst/>
              </a:prstGeom>
            </p:spPr>
          </p:pic>
          <p:sp>
            <p:nvSpPr>
              <p:cNvPr id="21" name="TextBox 20">
                <a:extLst>
                  <a:ext uri="{FF2B5EF4-FFF2-40B4-BE49-F238E27FC236}">
                    <a16:creationId xmlns:a16="http://schemas.microsoft.com/office/drawing/2014/main" id="{507B8A83-1C20-47FA-ACE5-A117A432D1C1}"/>
                  </a:ext>
                </a:extLst>
              </p:cNvPr>
              <p:cNvSpPr txBox="1"/>
              <p:nvPr userDrawn="1"/>
            </p:nvSpPr>
            <p:spPr>
              <a:xfrm>
                <a:off x="1195522" y="2482350"/>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@deltadan</a:t>
                </a:r>
                <a:endParaRPr kumimoji="0" lang="en-US" sz="1800" b="0" i="0" u="none" strike="noStrike" kern="0" cap="none" spc="0" normalizeH="0" noProof="0" dirty="0">
                  <a:ln>
                    <a:noFill/>
                  </a:ln>
                  <a:solidFill>
                    <a:schemeClr val="tx1"/>
                  </a:solidFill>
                  <a:effectLst/>
                  <a:uLnTx/>
                  <a:uFillTx/>
                  <a:latin typeface="Calibri"/>
                  <a:cs typeface="Calibri"/>
                </a:endParaRPr>
              </a:p>
            </p:txBody>
          </p:sp>
        </p:grpSp>
        <p:pic>
          <p:nvPicPr>
            <p:cNvPr id="23" name="Graphic 22" descr="Receiver">
              <a:extLst>
                <a:ext uri="{FF2B5EF4-FFF2-40B4-BE49-F238E27FC236}">
                  <a16:creationId xmlns:a16="http://schemas.microsoft.com/office/drawing/2014/main" id="{BFED2768-CE8E-4F03-ADFC-D97E0C3DEFE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47854" y="3008332"/>
              <a:ext cx="297012" cy="297012"/>
            </a:xfrm>
            <a:prstGeom prst="rect">
              <a:avLst/>
            </a:prstGeom>
          </p:spPr>
        </p:pic>
        <p:pic>
          <p:nvPicPr>
            <p:cNvPr id="1028" name="Picture 4" descr="GitHub">
              <a:extLst>
                <a:ext uri="{FF2B5EF4-FFF2-40B4-BE49-F238E27FC236}">
                  <a16:creationId xmlns:a16="http://schemas.microsoft.com/office/drawing/2014/main" id="{9D0A60FD-DBEA-4122-8EC9-3D012316D2A8}"/>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4138307" y="2499591"/>
              <a:ext cx="565952" cy="56595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descr="A photo of Dan Patrick">
            <a:extLst>
              <a:ext uri="{FF2B5EF4-FFF2-40B4-BE49-F238E27FC236}">
                <a16:creationId xmlns:a16="http://schemas.microsoft.com/office/drawing/2014/main" id="{0F00C6CA-B4F2-48F5-9ADE-35DCAED6F568}"/>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590767" y="3439166"/>
            <a:ext cx="3419952" cy="3419952"/>
          </a:xfrm>
          <a:prstGeom prst="rect">
            <a:avLst/>
          </a:prstGeom>
        </p:spPr>
      </p:pic>
      <p:pic>
        <p:nvPicPr>
          <p:cNvPr id="7" name="Picture 6" descr="Implementing Microsoft Azure Infrastructure Solutions Exam Ref 70-533 book cover">
            <a:extLst>
              <a:ext uri="{FF2B5EF4-FFF2-40B4-BE49-F238E27FC236}">
                <a16:creationId xmlns:a16="http://schemas.microsoft.com/office/drawing/2014/main" id="{F77324BE-733D-4745-8853-3D2394BCA55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889525" y="4180573"/>
            <a:ext cx="1560472" cy="1937137"/>
          </a:xfrm>
          <a:prstGeom prst="rect">
            <a:avLst/>
          </a:prstGeom>
        </p:spPr>
      </p:pic>
      <p:pic>
        <p:nvPicPr>
          <p:cNvPr id="10" name="Picture 9" descr="Microsoft MVP">
            <a:extLst>
              <a:ext uri="{FF2B5EF4-FFF2-40B4-BE49-F238E27FC236}">
                <a16:creationId xmlns:a16="http://schemas.microsoft.com/office/drawing/2014/main" id="{EADC95EC-9609-41D9-957E-9729FDC081B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002900" y="2403686"/>
            <a:ext cx="1562661" cy="630474"/>
          </a:xfrm>
          <a:prstGeom prst="rect">
            <a:avLst/>
          </a:prstGeom>
        </p:spPr>
      </p:pic>
      <p:sp>
        <p:nvSpPr>
          <p:cNvPr id="22" name="TextBox 21">
            <a:extLst>
              <a:ext uri="{FF2B5EF4-FFF2-40B4-BE49-F238E27FC236}">
                <a16:creationId xmlns:a16="http://schemas.microsoft.com/office/drawing/2014/main" id="{5DB21A3F-C080-4F1F-8187-43DAB890C690}"/>
              </a:ext>
            </a:extLst>
          </p:cNvPr>
          <p:cNvSpPr txBox="1"/>
          <p:nvPr/>
        </p:nvSpPr>
        <p:spPr>
          <a:xfrm>
            <a:off x="7459379" y="2687029"/>
            <a:ext cx="1525548"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314.537.1796</a:t>
            </a:r>
            <a:endParaRPr kumimoji="0" lang="en-US" sz="1800" b="0" i="0" u="none" strike="noStrike" kern="0" cap="none" spc="0" normalizeH="0" noProof="0" dirty="0">
              <a:ln>
                <a:noFill/>
              </a:ln>
              <a:solidFill>
                <a:schemeClr val="tx1"/>
              </a:solidFill>
              <a:effectLst/>
              <a:uLnTx/>
              <a:uFillTx/>
              <a:latin typeface="Calibri"/>
              <a:cs typeface="Calibri"/>
            </a:endParaRPr>
          </a:p>
        </p:txBody>
      </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186309"/>
          </a:xfrm>
          <a:prstGeom prst="rect">
            <a:avLst/>
          </a:prstGeom>
        </p:spPr>
        <p:txBody>
          <a:bodyPr wrap="square">
            <a:spAutoFit/>
          </a:bodyPr>
          <a:lstStyle/>
          <a:p>
            <a:r>
              <a:rPr lang="en-US" dirty="0">
                <a:solidFill>
                  <a:schemeClr val="bg1"/>
                </a:solidFill>
              </a:rPr>
              <a:t>Dan Patrick is the Chief Infrastructure Architect for Solliance and General Manager of the DevOps practice.</a:t>
            </a:r>
          </a:p>
          <a:p>
            <a:endParaRPr lang="en-US" dirty="0">
              <a:solidFill>
                <a:schemeClr val="bg1"/>
              </a:solidFill>
            </a:endParaRPr>
          </a:p>
          <a:p>
            <a:r>
              <a:rPr lang="en-US" dirty="0">
                <a:solidFill>
                  <a:schemeClr val="bg1"/>
                </a:solidFill>
              </a:rPr>
              <a:t>A 15 year veteran at Microsoft. He has an extensive background in IT Infrastructure and Operations. </a:t>
            </a:r>
          </a:p>
          <a:p>
            <a:endParaRPr lang="en-US" dirty="0">
              <a:solidFill>
                <a:schemeClr val="bg1"/>
              </a:solidFill>
            </a:endParaRPr>
          </a:p>
          <a:p>
            <a:r>
              <a:rPr lang="en-US" dirty="0">
                <a:solidFill>
                  <a:schemeClr val="bg1"/>
                </a:solidFill>
              </a:rPr>
              <a:t>Dan has both architected and lead teams building and supporting some of the largest service providers in North America with as many 15,000 Windows Servers and 120 million endpoints. </a:t>
            </a:r>
          </a:p>
          <a:p>
            <a:endParaRPr lang="en-US" dirty="0">
              <a:solidFill>
                <a:schemeClr val="bg1"/>
              </a:solidFill>
            </a:endParaRPr>
          </a:p>
          <a:p>
            <a:r>
              <a:rPr lang="en-US" dirty="0">
                <a:solidFill>
                  <a:schemeClr val="bg1"/>
                </a:solidFill>
              </a:rPr>
              <a:t>Dan has worked with Azure IaaS solutions extensively since 2012. He has a passion for Virtualization with deep experience leveraging Hyper-V, VMware, and Citrix. He is also a Clustering specialist focusing on large host clusters and SQL Always On Availability Groups. </a:t>
            </a:r>
          </a:p>
          <a:p>
            <a:endParaRPr lang="en-US" dirty="0">
              <a:solidFill>
                <a:schemeClr val="bg1"/>
              </a:solidFill>
            </a:endParaRPr>
          </a:p>
          <a:p>
            <a:r>
              <a:rPr lang="en-US" dirty="0">
                <a:solidFill>
                  <a:schemeClr val="bg1"/>
                </a:solidFill>
              </a:rPr>
              <a:t>Recently Dan, authored the Networking, Azure Active Directory and Containers portion of the 70-533 Exam Reference for Microsoft Press. </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descr="The logo for Solliance">
            <a:extLst>
              <a:ext uri="{FF2B5EF4-FFF2-40B4-BE49-F238E27FC236}">
                <a16:creationId xmlns:a16="http://schemas.microsoft.com/office/drawing/2014/main" id="{045EA5D4-A374-4936-ABB3-7044EBE3491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958340" y="412115"/>
            <a:ext cx="2607221" cy="49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1581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BDC8-F559-4B82-892B-000EA8CC5FFA}"/>
              </a:ext>
            </a:extLst>
          </p:cNvPr>
          <p:cNvSpPr>
            <a:spLocks noGrp="1"/>
          </p:cNvSpPr>
          <p:nvPr>
            <p:ph type="title"/>
          </p:nvPr>
        </p:nvSpPr>
        <p:spPr/>
        <p:txBody>
          <a:bodyPr/>
          <a:lstStyle/>
          <a:p>
            <a:r>
              <a:rPr lang="en-US" dirty="0">
                <a:solidFill>
                  <a:schemeClr val="bg1"/>
                </a:solidFill>
              </a:rPr>
              <a:t>Compute Options for all types of apps</a:t>
            </a:r>
          </a:p>
        </p:txBody>
      </p:sp>
      <p:sp>
        <p:nvSpPr>
          <p:cNvPr id="3" name="Rectangle 2">
            <a:extLst>
              <a:ext uri="{FF2B5EF4-FFF2-40B4-BE49-F238E27FC236}">
                <a16:creationId xmlns:a16="http://schemas.microsoft.com/office/drawing/2014/main" id="{8AF5373B-FF0C-41C1-ACAB-611FF56EC38B}"/>
              </a:ext>
            </a:extLst>
          </p:cNvPr>
          <p:cNvSpPr/>
          <p:nvPr/>
        </p:nvSpPr>
        <p:spPr bwMode="auto">
          <a:xfrm>
            <a:off x="3989707" y="4723771"/>
            <a:ext cx="1462555"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STORAGE </a:t>
            </a:r>
            <a:b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OPTIMIZED</a:t>
            </a:r>
          </a:p>
        </p:txBody>
      </p:sp>
      <p:sp>
        <p:nvSpPr>
          <p:cNvPr id="4" name="Freeform: Shape 3">
            <a:extLst>
              <a:ext uri="{FF2B5EF4-FFF2-40B4-BE49-F238E27FC236}">
                <a16:creationId xmlns:a16="http://schemas.microsoft.com/office/drawing/2014/main" id="{E37E7BBA-15D1-41D4-B960-1D05EFC515D5}"/>
              </a:ext>
            </a:extLst>
          </p:cNvPr>
          <p:cNvSpPr/>
          <p:nvPr/>
        </p:nvSpPr>
        <p:spPr bwMode="auto">
          <a:xfrm>
            <a:off x="4139107" y="4570564"/>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8D07191C-702E-41BD-9768-7E5FCAB63244}"/>
              </a:ext>
            </a:extLst>
          </p:cNvPr>
          <p:cNvGrpSpPr/>
          <p:nvPr/>
        </p:nvGrpSpPr>
        <p:grpSpPr>
          <a:xfrm>
            <a:off x="4168925" y="3901438"/>
            <a:ext cx="974717" cy="650344"/>
            <a:chOff x="4177314" y="3767214"/>
            <a:chExt cx="974717" cy="650344"/>
          </a:xfrm>
        </p:grpSpPr>
        <p:sp>
          <p:nvSpPr>
            <p:cNvPr id="6" name="monitor">
              <a:extLst>
                <a:ext uri="{FF2B5EF4-FFF2-40B4-BE49-F238E27FC236}">
                  <a16:creationId xmlns:a16="http://schemas.microsoft.com/office/drawing/2014/main" id="{315ED39D-B7D1-4A5D-AD5B-6DDC5771F3C0}"/>
                </a:ext>
              </a:extLst>
            </p:cNvPr>
            <p:cNvSpPr>
              <a:spLocks noChangeAspect="1" noEditPoints="1"/>
            </p:cNvSpPr>
            <p:nvPr/>
          </p:nvSpPr>
          <p:spPr bwMode="auto">
            <a:xfrm>
              <a:off x="4177314"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57EC8A86-5F36-4F1A-8A54-23E49EAEFBDD}"/>
                </a:ext>
              </a:extLst>
            </p:cNvPr>
            <p:cNvSpPr txBox="1"/>
            <p:nvPr/>
          </p:nvSpPr>
          <p:spPr>
            <a:xfrm>
              <a:off x="4527861" y="3898657"/>
              <a:ext cx="147476" cy="325858"/>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a:t>
              </a:r>
            </a:p>
          </p:txBody>
        </p:sp>
        <p:sp>
          <p:nvSpPr>
            <p:cNvPr id="8" name="Freeform: Shape 7">
              <a:extLst>
                <a:ext uri="{FF2B5EF4-FFF2-40B4-BE49-F238E27FC236}">
                  <a16:creationId xmlns:a16="http://schemas.microsoft.com/office/drawing/2014/main" id="{45698287-B945-4E9B-851E-D42377AACC73}"/>
                </a:ext>
              </a:extLst>
            </p:cNvPr>
            <p:cNvSpPr/>
            <p:nvPr/>
          </p:nvSpPr>
          <p:spPr bwMode="auto">
            <a:xfrm>
              <a:off x="466764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sp>
        <p:nvSpPr>
          <p:cNvPr id="9" name="Rectangle 8">
            <a:extLst>
              <a:ext uri="{FF2B5EF4-FFF2-40B4-BE49-F238E27FC236}">
                <a16:creationId xmlns:a16="http://schemas.microsoft.com/office/drawing/2014/main" id="{68863181-4C62-4805-AB8C-13679CD27B3B}"/>
              </a:ext>
            </a:extLst>
          </p:cNvPr>
          <p:cNvSpPr/>
          <p:nvPr/>
        </p:nvSpPr>
        <p:spPr bwMode="auto">
          <a:xfrm>
            <a:off x="9864089" y="4590628"/>
            <a:ext cx="2206850" cy="59189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 PERFORMANCE COMPUTING </a:t>
            </a:r>
          </a:p>
        </p:txBody>
      </p:sp>
      <p:grpSp>
        <p:nvGrpSpPr>
          <p:cNvPr id="10" name="Group 9">
            <a:extLst>
              <a:ext uri="{FF2B5EF4-FFF2-40B4-BE49-F238E27FC236}">
                <a16:creationId xmlns:a16="http://schemas.microsoft.com/office/drawing/2014/main" id="{90556114-14B0-44B1-A674-7926912AF0E9}"/>
              </a:ext>
            </a:extLst>
          </p:cNvPr>
          <p:cNvGrpSpPr/>
          <p:nvPr/>
        </p:nvGrpSpPr>
        <p:grpSpPr>
          <a:xfrm>
            <a:off x="10374990" y="3901438"/>
            <a:ext cx="1165582" cy="669126"/>
            <a:chOff x="10383379" y="3767214"/>
            <a:chExt cx="1165582" cy="669126"/>
          </a:xfrm>
        </p:grpSpPr>
        <p:sp>
          <p:nvSpPr>
            <p:cNvPr id="11" name="Freeform: Shape 10">
              <a:extLst>
                <a:ext uri="{FF2B5EF4-FFF2-40B4-BE49-F238E27FC236}">
                  <a16:creationId xmlns:a16="http://schemas.microsoft.com/office/drawing/2014/main" id="{6357BB7C-9461-4083-A8BE-97BE3AE58A04}"/>
                </a:ext>
              </a:extLst>
            </p:cNvPr>
            <p:cNvSpPr/>
            <p:nvPr/>
          </p:nvSpPr>
          <p:spPr bwMode="auto">
            <a:xfrm>
              <a:off x="10383379" y="4436340"/>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8BC79821-E186-4CD1-8ED6-436BBB5A2097}"/>
                </a:ext>
              </a:extLst>
            </p:cNvPr>
            <p:cNvGrpSpPr/>
            <p:nvPr/>
          </p:nvGrpSpPr>
          <p:grpSpPr>
            <a:xfrm>
              <a:off x="10383379" y="3767214"/>
              <a:ext cx="974716" cy="650344"/>
              <a:chOff x="10383379" y="3767214"/>
              <a:chExt cx="974716" cy="650344"/>
            </a:xfrm>
          </p:grpSpPr>
          <p:sp>
            <p:nvSpPr>
              <p:cNvPr id="13" name="monitor">
                <a:extLst>
                  <a:ext uri="{FF2B5EF4-FFF2-40B4-BE49-F238E27FC236}">
                    <a16:creationId xmlns:a16="http://schemas.microsoft.com/office/drawing/2014/main" id="{195A4BC0-5596-4EE0-A115-4AE493B6A0F6}"/>
                  </a:ext>
                </a:extLst>
              </p:cNvPr>
              <p:cNvSpPr>
                <a:spLocks noChangeAspect="1" noEditPoints="1"/>
              </p:cNvSpPr>
              <p:nvPr/>
            </p:nvSpPr>
            <p:spPr bwMode="auto">
              <a:xfrm>
                <a:off x="10383379"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6B03B65A-FF12-43E4-A00A-72FA25CCC769}"/>
                  </a:ext>
                </a:extLst>
              </p:cNvPr>
              <p:cNvSpPr txBox="1"/>
              <p:nvPr/>
            </p:nvSpPr>
            <p:spPr>
              <a:xfrm>
                <a:off x="10697055" y="3898657"/>
                <a:ext cx="221215"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sp>
            <p:nvSpPr>
              <p:cNvPr id="15" name="Freeform: Shape 14">
                <a:extLst>
                  <a:ext uri="{FF2B5EF4-FFF2-40B4-BE49-F238E27FC236}">
                    <a16:creationId xmlns:a16="http://schemas.microsoft.com/office/drawing/2014/main" id="{AB2A8B16-B390-485F-89FA-2DD2A45BFB5F}"/>
                  </a:ext>
                </a:extLst>
              </p:cNvPr>
              <p:cNvSpPr/>
              <p:nvPr/>
            </p:nvSpPr>
            <p:spPr bwMode="auto">
              <a:xfrm>
                <a:off x="10873704"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16" name="Rectangle 15">
            <a:extLst>
              <a:ext uri="{FF2B5EF4-FFF2-40B4-BE49-F238E27FC236}">
                <a16:creationId xmlns:a16="http://schemas.microsoft.com/office/drawing/2014/main" id="{A2D6AC43-11D5-4196-8F21-619E109D1A69}"/>
              </a:ext>
            </a:extLst>
          </p:cNvPr>
          <p:cNvSpPr/>
          <p:nvPr/>
        </p:nvSpPr>
        <p:spPr bwMode="auto">
          <a:xfrm>
            <a:off x="823508" y="4632674"/>
            <a:ext cx="2649821"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MEMORY OPTIMIZED</a:t>
            </a:r>
          </a:p>
        </p:txBody>
      </p:sp>
      <p:sp>
        <p:nvSpPr>
          <p:cNvPr id="17" name="Freeform: Shape 16">
            <a:extLst>
              <a:ext uri="{FF2B5EF4-FFF2-40B4-BE49-F238E27FC236}">
                <a16:creationId xmlns:a16="http://schemas.microsoft.com/office/drawing/2014/main" id="{54DFAB9E-5114-4C4C-B6A6-88AE34F3F18C}"/>
              </a:ext>
            </a:extLst>
          </p:cNvPr>
          <p:cNvSpPr/>
          <p:nvPr/>
        </p:nvSpPr>
        <p:spPr bwMode="auto">
          <a:xfrm>
            <a:off x="400046" y="4570563"/>
            <a:ext cx="349674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04332976-F6E0-40B2-A610-DA7399DD5524}"/>
              </a:ext>
            </a:extLst>
          </p:cNvPr>
          <p:cNvGrpSpPr/>
          <p:nvPr/>
        </p:nvGrpSpPr>
        <p:grpSpPr>
          <a:xfrm>
            <a:off x="408456" y="3901438"/>
            <a:ext cx="974716" cy="650344"/>
            <a:chOff x="416845" y="3767214"/>
            <a:chExt cx="974716" cy="650344"/>
          </a:xfrm>
        </p:grpSpPr>
        <p:sp>
          <p:nvSpPr>
            <p:cNvPr id="19" name="monitor">
              <a:extLst>
                <a:ext uri="{FF2B5EF4-FFF2-40B4-BE49-F238E27FC236}">
                  <a16:creationId xmlns:a16="http://schemas.microsoft.com/office/drawing/2014/main" id="{7A38CE23-40F7-4E4E-8F4F-8D5885B055FB}"/>
                </a:ext>
              </a:extLst>
            </p:cNvPr>
            <p:cNvSpPr>
              <a:spLocks noChangeAspect="1" noEditPoints="1"/>
            </p:cNvSpPr>
            <p:nvPr/>
          </p:nvSpPr>
          <p:spPr bwMode="auto">
            <a:xfrm>
              <a:off x="416845"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E53858A4-80C9-4597-A2C3-5EE6DD3C7FB6}"/>
                </a:ext>
              </a:extLst>
            </p:cNvPr>
            <p:cNvSpPr txBox="1"/>
            <p:nvPr/>
          </p:nvSpPr>
          <p:spPr>
            <a:xfrm>
              <a:off x="736133" y="3898657"/>
              <a:ext cx="209994"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sp>
          <p:nvSpPr>
            <p:cNvPr id="21" name="Freeform: Shape 20">
              <a:extLst>
                <a:ext uri="{FF2B5EF4-FFF2-40B4-BE49-F238E27FC236}">
                  <a16:creationId xmlns:a16="http://schemas.microsoft.com/office/drawing/2014/main" id="{D574D153-6353-4BE0-BDC4-AA17F8E6011B}"/>
                </a:ext>
              </a:extLst>
            </p:cNvPr>
            <p:cNvSpPr/>
            <p:nvPr/>
          </p:nvSpPr>
          <p:spPr bwMode="auto">
            <a:xfrm>
              <a:off x="90717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 name="Group 21">
            <a:extLst>
              <a:ext uri="{FF2B5EF4-FFF2-40B4-BE49-F238E27FC236}">
                <a16:creationId xmlns:a16="http://schemas.microsoft.com/office/drawing/2014/main" id="{15BFEB39-508B-4A24-B5AF-39283CA310D9}"/>
              </a:ext>
            </a:extLst>
          </p:cNvPr>
          <p:cNvGrpSpPr/>
          <p:nvPr/>
        </p:nvGrpSpPr>
        <p:grpSpPr>
          <a:xfrm>
            <a:off x="1583551" y="3901438"/>
            <a:ext cx="974739" cy="650351"/>
            <a:chOff x="1591940" y="3767214"/>
            <a:chExt cx="974739" cy="650351"/>
          </a:xfrm>
        </p:grpSpPr>
        <p:sp>
          <p:nvSpPr>
            <p:cNvPr id="23" name="monitor">
              <a:extLst>
                <a:ext uri="{FF2B5EF4-FFF2-40B4-BE49-F238E27FC236}">
                  <a16:creationId xmlns:a16="http://schemas.microsoft.com/office/drawing/2014/main" id="{A7103F8C-275B-4B29-84FF-E0DC90ABF8F8}"/>
                </a:ext>
              </a:extLst>
            </p:cNvPr>
            <p:cNvSpPr>
              <a:spLocks noChangeAspect="1" noEditPoints="1"/>
            </p:cNvSpPr>
            <p:nvPr/>
          </p:nvSpPr>
          <p:spPr bwMode="auto">
            <a:xfrm>
              <a:off x="1591940"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4" name="TextBox 23">
              <a:extLst>
                <a:ext uri="{FF2B5EF4-FFF2-40B4-BE49-F238E27FC236}">
                  <a16:creationId xmlns:a16="http://schemas.microsoft.com/office/drawing/2014/main" id="{8A1FC2E5-85E8-4078-A60A-636412BE5E30}"/>
                </a:ext>
              </a:extLst>
            </p:cNvPr>
            <p:cNvSpPr txBox="1"/>
            <p:nvPr/>
          </p:nvSpPr>
          <p:spPr>
            <a:xfrm>
              <a:off x="1795115" y="3898657"/>
              <a:ext cx="476092"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sp>
          <p:nvSpPr>
            <p:cNvPr id="25" name="Freeform: Shape 24">
              <a:extLst>
                <a:ext uri="{FF2B5EF4-FFF2-40B4-BE49-F238E27FC236}">
                  <a16:creationId xmlns:a16="http://schemas.microsoft.com/office/drawing/2014/main" id="{0CF65414-9E08-47A0-B084-A546829F5312}"/>
                </a:ext>
              </a:extLst>
            </p:cNvPr>
            <p:cNvSpPr/>
            <p:nvPr/>
          </p:nvSpPr>
          <p:spPr bwMode="auto">
            <a:xfrm>
              <a:off x="2082277"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E09401AF-0C0E-4662-B027-2BFA4B4BA10A}"/>
              </a:ext>
            </a:extLst>
          </p:cNvPr>
          <p:cNvGrpSpPr/>
          <p:nvPr/>
        </p:nvGrpSpPr>
        <p:grpSpPr>
          <a:xfrm>
            <a:off x="2779547" y="3901438"/>
            <a:ext cx="974740" cy="650351"/>
            <a:chOff x="2787936" y="3767214"/>
            <a:chExt cx="974740" cy="650351"/>
          </a:xfrm>
        </p:grpSpPr>
        <p:sp>
          <p:nvSpPr>
            <p:cNvPr id="27" name="monitor">
              <a:extLst>
                <a:ext uri="{FF2B5EF4-FFF2-40B4-BE49-F238E27FC236}">
                  <a16:creationId xmlns:a16="http://schemas.microsoft.com/office/drawing/2014/main" id="{9F0AB1FF-DDDB-42BF-83A2-8F4BDBA5D908}"/>
                </a:ext>
              </a:extLst>
            </p:cNvPr>
            <p:cNvSpPr>
              <a:spLocks noChangeAspect="1" noEditPoints="1"/>
            </p:cNvSpPr>
            <p:nvPr/>
          </p:nvSpPr>
          <p:spPr bwMode="auto">
            <a:xfrm>
              <a:off x="2787936"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8" name="TextBox 27">
              <a:extLst>
                <a:ext uri="{FF2B5EF4-FFF2-40B4-BE49-F238E27FC236}">
                  <a16:creationId xmlns:a16="http://schemas.microsoft.com/office/drawing/2014/main" id="{CDA27713-ED5E-455A-B0A9-01C2180FA378}"/>
                </a:ext>
              </a:extLst>
            </p:cNvPr>
            <p:cNvSpPr txBox="1"/>
            <p:nvPr/>
          </p:nvSpPr>
          <p:spPr>
            <a:xfrm>
              <a:off x="3083062" y="3898657"/>
              <a:ext cx="278923"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sp>
          <p:nvSpPr>
            <p:cNvPr id="29" name="Freeform: Shape 28">
              <a:extLst>
                <a:ext uri="{FF2B5EF4-FFF2-40B4-BE49-F238E27FC236}">
                  <a16:creationId xmlns:a16="http://schemas.microsoft.com/office/drawing/2014/main" id="{EF72E07F-264C-4717-A5D3-E0CE5D991429}"/>
                </a:ext>
              </a:extLst>
            </p:cNvPr>
            <p:cNvSpPr/>
            <p:nvPr/>
          </p:nvSpPr>
          <p:spPr bwMode="auto">
            <a:xfrm>
              <a:off x="3278274"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30" name="Picture 29">
            <a:extLst>
              <a:ext uri="{FF2B5EF4-FFF2-40B4-BE49-F238E27FC236}">
                <a16:creationId xmlns:a16="http://schemas.microsoft.com/office/drawing/2014/main" id="{EDDA256A-A814-40C4-BD06-030A43AABF9F}"/>
              </a:ext>
            </a:extLst>
          </p:cNvPr>
          <p:cNvPicPr>
            <a:picLocks noChangeAspect="1"/>
          </p:cNvPicPr>
          <p:nvPr/>
        </p:nvPicPr>
        <p:blipFill>
          <a:blip r:embed="rId2"/>
          <a:stretch>
            <a:fillRect/>
          </a:stretch>
        </p:blipFill>
        <p:spPr>
          <a:xfrm>
            <a:off x="1307188" y="3633150"/>
            <a:ext cx="551054" cy="551054"/>
          </a:xfrm>
          <a:prstGeom prst="rect">
            <a:avLst/>
          </a:prstGeom>
        </p:spPr>
      </p:pic>
      <p:pic>
        <p:nvPicPr>
          <p:cNvPr id="31" name="Picture 30">
            <a:extLst>
              <a:ext uri="{FF2B5EF4-FFF2-40B4-BE49-F238E27FC236}">
                <a16:creationId xmlns:a16="http://schemas.microsoft.com/office/drawing/2014/main" id="{CC83AFC2-C4A4-4DF0-AACA-A1FC1555FB91}"/>
              </a:ext>
            </a:extLst>
          </p:cNvPr>
          <p:cNvPicPr>
            <a:picLocks noChangeAspect="1"/>
          </p:cNvPicPr>
          <p:nvPr/>
        </p:nvPicPr>
        <p:blipFill>
          <a:blip r:embed="rId2"/>
          <a:stretch>
            <a:fillRect/>
          </a:stretch>
        </p:blipFill>
        <p:spPr>
          <a:xfrm>
            <a:off x="2503792" y="3633150"/>
            <a:ext cx="551054" cy="551054"/>
          </a:xfrm>
          <a:prstGeom prst="rect">
            <a:avLst/>
          </a:prstGeom>
        </p:spPr>
      </p:pic>
      <p:sp>
        <p:nvSpPr>
          <p:cNvPr id="32" name="Rectangle 31">
            <a:extLst>
              <a:ext uri="{FF2B5EF4-FFF2-40B4-BE49-F238E27FC236}">
                <a16:creationId xmlns:a16="http://schemas.microsoft.com/office/drawing/2014/main" id="{67D7C46C-813A-4980-BEDD-9EA1B61ADAEC}"/>
              </a:ext>
            </a:extLst>
          </p:cNvPr>
          <p:cNvSpPr/>
          <p:nvPr/>
        </p:nvSpPr>
        <p:spPr bwMode="auto">
          <a:xfrm>
            <a:off x="649173" y="2742694"/>
            <a:ext cx="1840000"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ENTRY LEVEL</a:t>
            </a:r>
          </a:p>
        </p:txBody>
      </p:sp>
      <p:sp>
        <p:nvSpPr>
          <p:cNvPr id="33" name="Freeform: Shape 32">
            <a:extLst>
              <a:ext uri="{FF2B5EF4-FFF2-40B4-BE49-F238E27FC236}">
                <a16:creationId xmlns:a16="http://schemas.microsoft.com/office/drawing/2014/main" id="{D2D1C071-88CB-4DCF-9FF0-ACD431BFC684}"/>
              </a:ext>
            </a:extLst>
          </p:cNvPr>
          <p:cNvSpPr/>
          <p:nvPr/>
        </p:nvSpPr>
        <p:spPr bwMode="auto">
          <a:xfrm>
            <a:off x="411795" y="2677091"/>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4" name="Group 33">
            <a:extLst>
              <a:ext uri="{FF2B5EF4-FFF2-40B4-BE49-F238E27FC236}">
                <a16:creationId xmlns:a16="http://schemas.microsoft.com/office/drawing/2014/main" id="{9DFDD29F-5336-4A17-887D-A48C0C687BA7}"/>
              </a:ext>
            </a:extLst>
          </p:cNvPr>
          <p:cNvGrpSpPr/>
          <p:nvPr/>
        </p:nvGrpSpPr>
        <p:grpSpPr>
          <a:xfrm>
            <a:off x="428631" y="2007285"/>
            <a:ext cx="974716" cy="650337"/>
            <a:chOff x="1029942" y="1892597"/>
            <a:chExt cx="974716" cy="650337"/>
          </a:xfrm>
        </p:grpSpPr>
        <p:sp>
          <p:nvSpPr>
            <p:cNvPr id="35" name="monitor">
              <a:extLst>
                <a:ext uri="{FF2B5EF4-FFF2-40B4-BE49-F238E27FC236}">
                  <a16:creationId xmlns:a16="http://schemas.microsoft.com/office/drawing/2014/main" id="{988D85C2-0105-4532-B009-EAF5F4F0EB85}"/>
                </a:ext>
              </a:extLst>
            </p:cNvPr>
            <p:cNvSpPr>
              <a:spLocks noChangeAspect="1" noEditPoints="1"/>
            </p:cNvSpPr>
            <p:nvPr/>
          </p:nvSpPr>
          <p:spPr bwMode="auto">
            <a:xfrm>
              <a:off x="1029942"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Freeform: Shape 35">
              <a:extLst>
                <a:ext uri="{FF2B5EF4-FFF2-40B4-BE49-F238E27FC236}">
                  <a16:creationId xmlns:a16="http://schemas.microsoft.com/office/drawing/2014/main" id="{F0D38C27-09E3-4860-8F9C-51E717C8AC75}"/>
                </a:ext>
              </a:extLst>
            </p:cNvPr>
            <p:cNvSpPr/>
            <p:nvPr/>
          </p:nvSpPr>
          <p:spPr bwMode="auto">
            <a:xfrm>
              <a:off x="1520267"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37" name="TextBox 36">
              <a:extLst>
                <a:ext uri="{FF2B5EF4-FFF2-40B4-BE49-F238E27FC236}">
                  <a16:creationId xmlns:a16="http://schemas.microsoft.com/office/drawing/2014/main" id="{7DDEA68A-AEF6-4E0B-A1AC-C0756CE1710E}"/>
                </a:ext>
              </a:extLst>
            </p:cNvPr>
            <p:cNvSpPr txBox="1"/>
            <p:nvPr/>
          </p:nvSpPr>
          <p:spPr>
            <a:xfrm>
              <a:off x="1336873" y="2024039"/>
              <a:ext cx="201979"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a:t>
              </a:r>
            </a:p>
          </p:txBody>
        </p:sp>
      </p:grpSp>
      <p:grpSp>
        <p:nvGrpSpPr>
          <p:cNvPr id="38" name="Group 37">
            <a:extLst>
              <a:ext uri="{FF2B5EF4-FFF2-40B4-BE49-F238E27FC236}">
                <a16:creationId xmlns:a16="http://schemas.microsoft.com/office/drawing/2014/main" id="{DA98033A-F1E5-4BD3-8B86-79F30C132BE8}"/>
              </a:ext>
            </a:extLst>
          </p:cNvPr>
          <p:cNvGrpSpPr/>
          <p:nvPr/>
        </p:nvGrpSpPr>
        <p:grpSpPr>
          <a:xfrm>
            <a:off x="1591445" y="2007285"/>
            <a:ext cx="974716" cy="650337"/>
            <a:chOff x="2192756" y="1892597"/>
            <a:chExt cx="974716" cy="650337"/>
          </a:xfrm>
        </p:grpSpPr>
        <p:sp>
          <p:nvSpPr>
            <p:cNvPr id="39" name="monitor">
              <a:extLst>
                <a:ext uri="{FF2B5EF4-FFF2-40B4-BE49-F238E27FC236}">
                  <a16:creationId xmlns:a16="http://schemas.microsoft.com/office/drawing/2014/main" id="{3769AA38-43BC-4352-86BF-1CF426336AA9}"/>
                </a:ext>
              </a:extLst>
            </p:cNvPr>
            <p:cNvSpPr>
              <a:spLocks noChangeAspect="1" noEditPoints="1"/>
            </p:cNvSpPr>
            <p:nvPr/>
          </p:nvSpPr>
          <p:spPr bwMode="auto">
            <a:xfrm>
              <a:off x="21927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0" name="TextBox 39">
              <a:extLst>
                <a:ext uri="{FF2B5EF4-FFF2-40B4-BE49-F238E27FC236}">
                  <a16:creationId xmlns:a16="http://schemas.microsoft.com/office/drawing/2014/main" id="{031312EF-D319-40D2-84BE-5DCAB71C528D}"/>
                </a:ext>
              </a:extLst>
            </p:cNvPr>
            <p:cNvSpPr txBox="1"/>
            <p:nvPr/>
          </p:nvSpPr>
          <p:spPr>
            <a:xfrm>
              <a:off x="2342829" y="2024039"/>
              <a:ext cx="516103"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sp>
          <p:nvSpPr>
            <p:cNvPr id="41" name="Freeform: Shape 40">
              <a:extLst>
                <a:ext uri="{FF2B5EF4-FFF2-40B4-BE49-F238E27FC236}">
                  <a16:creationId xmlns:a16="http://schemas.microsoft.com/office/drawing/2014/main" id="{828449B8-3F05-45F7-93C5-F368A2D73044}"/>
                </a:ext>
              </a:extLst>
            </p:cNvPr>
            <p:cNvSpPr/>
            <p:nvPr/>
          </p:nvSpPr>
          <p:spPr bwMode="auto">
            <a:xfrm>
              <a:off x="2683081"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42" name="Rectangle 41">
            <a:extLst>
              <a:ext uri="{FF2B5EF4-FFF2-40B4-BE49-F238E27FC236}">
                <a16:creationId xmlns:a16="http://schemas.microsoft.com/office/drawing/2014/main" id="{FA2A0081-D103-4C30-ADB9-D2925B84744F}"/>
              </a:ext>
            </a:extLst>
          </p:cNvPr>
          <p:cNvSpPr/>
          <p:nvPr/>
        </p:nvSpPr>
        <p:spPr bwMode="auto">
          <a:xfrm>
            <a:off x="4943401" y="2742694"/>
            <a:ext cx="2375596"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GENERAL PURPOSE</a:t>
            </a:r>
          </a:p>
        </p:txBody>
      </p:sp>
      <p:sp>
        <p:nvSpPr>
          <p:cNvPr id="43" name="Freeform: Shape 42">
            <a:extLst>
              <a:ext uri="{FF2B5EF4-FFF2-40B4-BE49-F238E27FC236}">
                <a16:creationId xmlns:a16="http://schemas.microsoft.com/office/drawing/2014/main" id="{3404AC16-5BCD-453A-9CDB-6EB33527649B}"/>
              </a:ext>
            </a:extLst>
          </p:cNvPr>
          <p:cNvSpPr/>
          <p:nvPr/>
        </p:nvSpPr>
        <p:spPr bwMode="auto">
          <a:xfrm>
            <a:off x="4382826" y="2677090"/>
            <a:ext cx="4601476"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7BBB2397-ADEE-49AA-89DC-CC216423C2D5}"/>
              </a:ext>
            </a:extLst>
          </p:cNvPr>
          <p:cNvGrpSpPr/>
          <p:nvPr/>
        </p:nvGrpSpPr>
        <p:grpSpPr>
          <a:xfrm>
            <a:off x="4417933" y="2007285"/>
            <a:ext cx="974716" cy="650594"/>
            <a:chOff x="5019244" y="1892597"/>
            <a:chExt cx="974716" cy="650594"/>
          </a:xfrm>
        </p:grpSpPr>
        <p:sp>
          <p:nvSpPr>
            <p:cNvPr id="45" name="monitor">
              <a:extLst>
                <a:ext uri="{FF2B5EF4-FFF2-40B4-BE49-F238E27FC236}">
                  <a16:creationId xmlns:a16="http://schemas.microsoft.com/office/drawing/2014/main" id="{5836180D-D815-43A9-89FD-F5886136DE25}"/>
                </a:ext>
              </a:extLst>
            </p:cNvPr>
            <p:cNvSpPr>
              <a:spLocks noChangeAspect="1" noEditPoints="1"/>
            </p:cNvSpPr>
            <p:nvPr/>
          </p:nvSpPr>
          <p:spPr bwMode="auto">
            <a:xfrm>
              <a:off x="5019244"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6" name="TextBox 45">
              <a:extLst>
                <a:ext uri="{FF2B5EF4-FFF2-40B4-BE49-F238E27FC236}">
                  <a16:creationId xmlns:a16="http://schemas.microsoft.com/office/drawing/2014/main" id="{EC2875EC-37C3-4CED-930B-2C519F2A51AE}"/>
                </a:ext>
              </a:extLst>
            </p:cNvPr>
            <p:cNvSpPr txBox="1"/>
            <p:nvPr/>
          </p:nvSpPr>
          <p:spPr>
            <a:xfrm>
              <a:off x="5335323" y="2024296"/>
              <a:ext cx="2164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a:t>
              </a:r>
            </a:p>
          </p:txBody>
        </p:sp>
        <p:sp>
          <p:nvSpPr>
            <p:cNvPr id="47" name="Freeform: Shape 46">
              <a:extLst>
                <a:ext uri="{FF2B5EF4-FFF2-40B4-BE49-F238E27FC236}">
                  <a16:creationId xmlns:a16="http://schemas.microsoft.com/office/drawing/2014/main" id="{8C80C112-3BAC-4AAD-BB57-F8EAC9F1A73E}"/>
                </a:ext>
              </a:extLst>
            </p:cNvPr>
            <p:cNvSpPr/>
            <p:nvPr/>
          </p:nvSpPr>
          <p:spPr bwMode="auto">
            <a:xfrm>
              <a:off x="5509569"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8" name="Group 47">
            <a:extLst>
              <a:ext uri="{FF2B5EF4-FFF2-40B4-BE49-F238E27FC236}">
                <a16:creationId xmlns:a16="http://schemas.microsoft.com/office/drawing/2014/main" id="{B8C8869D-E1F1-4834-BC94-BD3EEFD700AA}"/>
              </a:ext>
            </a:extLst>
          </p:cNvPr>
          <p:cNvGrpSpPr/>
          <p:nvPr/>
        </p:nvGrpSpPr>
        <p:grpSpPr>
          <a:xfrm>
            <a:off x="5592809" y="2007285"/>
            <a:ext cx="974716" cy="650594"/>
            <a:chOff x="6194120" y="1892597"/>
            <a:chExt cx="974716" cy="650594"/>
          </a:xfrm>
        </p:grpSpPr>
        <p:sp>
          <p:nvSpPr>
            <p:cNvPr id="49" name="monitor">
              <a:extLst>
                <a:ext uri="{FF2B5EF4-FFF2-40B4-BE49-F238E27FC236}">
                  <a16:creationId xmlns:a16="http://schemas.microsoft.com/office/drawing/2014/main" id="{C211B521-6D68-4561-80F9-39EBBD14C986}"/>
                </a:ext>
              </a:extLst>
            </p:cNvPr>
            <p:cNvSpPr>
              <a:spLocks noChangeAspect="1" noEditPoints="1"/>
            </p:cNvSpPr>
            <p:nvPr/>
          </p:nvSpPr>
          <p:spPr bwMode="auto">
            <a:xfrm>
              <a:off x="6194120"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50" name="TextBox 49">
              <a:extLst>
                <a:ext uri="{FF2B5EF4-FFF2-40B4-BE49-F238E27FC236}">
                  <a16:creationId xmlns:a16="http://schemas.microsoft.com/office/drawing/2014/main" id="{EB63850F-6B5E-481E-B53A-1B49C82C18EB}"/>
                </a:ext>
              </a:extLst>
            </p:cNvPr>
            <p:cNvSpPr txBox="1"/>
            <p:nvPr/>
          </p:nvSpPr>
          <p:spPr>
            <a:xfrm>
              <a:off x="6349901" y="2024296"/>
              <a:ext cx="5370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Dv2</a:t>
              </a:r>
            </a:p>
          </p:txBody>
        </p:sp>
        <p:sp>
          <p:nvSpPr>
            <p:cNvPr id="51" name="Freeform: Shape 50">
              <a:extLst>
                <a:ext uri="{FF2B5EF4-FFF2-40B4-BE49-F238E27FC236}">
                  <a16:creationId xmlns:a16="http://schemas.microsoft.com/office/drawing/2014/main" id="{BEBC0290-3EBA-4E24-82B6-8FC84550A9B9}"/>
                </a:ext>
              </a:extLst>
            </p:cNvPr>
            <p:cNvSpPr/>
            <p:nvPr/>
          </p:nvSpPr>
          <p:spPr bwMode="auto">
            <a:xfrm>
              <a:off x="6684445"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 name="Group 51">
            <a:extLst>
              <a:ext uri="{FF2B5EF4-FFF2-40B4-BE49-F238E27FC236}">
                <a16:creationId xmlns:a16="http://schemas.microsoft.com/office/drawing/2014/main" id="{B0F25403-DF3B-474E-B511-64E03BACCEDE}"/>
              </a:ext>
            </a:extLst>
          </p:cNvPr>
          <p:cNvGrpSpPr/>
          <p:nvPr/>
        </p:nvGrpSpPr>
        <p:grpSpPr>
          <a:xfrm>
            <a:off x="6767686" y="2007285"/>
            <a:ext cx="974740" cy="650601"/>
            <a:chOff x="7368997" y="1892597"/>
            <a:chExt cx="974740" cy="650601"/>
          </a:xfrm>
        </p:grpSpPr>
        <p:sp>
          <p:nvSpPr>
            <p:cNvPr id="53" name="monitor">
              <a:extLst>
                <a:ext uri="{FF2B5EF4-FFF2-40B4-BE49-F238E27FC236}">
                  <a16:creationId xmlns:a16="http://schemas.microsoft.com/office/drawing/2014/main" id="{7331C89C-4221-4AAE-BBB9-7965CDE80EC6}"/>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4" name="TextBox 53">
              <a:extLst>
                <a:ext uri="{FF2B5EF4-FFF2-40B4-BE49-F238E27FC236}">
                  <a16:creationId xmlns:a16="http://schemas.microsoft.com/office/drawing/2014/main" id="{93C686C4-7C40-4F93-924C-2B9B48D60672}"/>
                </a:ext>
              </a:extLst>
            </p:cNvPr>
            <p:cNvSpPr txBox="1"/>
            <p:nvPr/>
          </p:nvSpPr>
          <p:spPr>
            <a:xfrm>
              <a:off x="7524787" y="2024296"/>
              <a:ext cx="5370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Dv3</a:t>
              </a:r>
            </a:p>
          </p:txBody>
        </p:sp>
        <p:sp>
          <p:nvSpPr>
            <p:cNvPr id="55" name="Freeform: Shape 54">
              <a:extLst>
                <a:ext uri="{FF2B5EF4-FFF2-40B4-BE49-F238E27FC236}">
                  <a16:creationId xmlns:a16="http://schemas.microsoft.com/office/drawing/2014/main" id="{6273F742-E55D-47B1-B62A-65A86FC1EABE}"/>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56" name="Picture 55">
            <a:extLst>
              <a:ext uri="{FF2B5EF4-FFF2-40B4-BE49-F238E27FC236}">
                <a16:creationId xmlns:a16="http://schemas.microsoft.com/office/drawing/2014/main" id="{606D56A0-7677-4B23-8217-41B95D96FEE9}"/>
              </a:ext>
            </a:extLst>
          </p:cNvPr>
          <p:cNvPicPr>
            <a:picLocks noChangeAspect="1"/>
          </p:cNvPicPr>
          <p:nvPr/>
        </p:nvPicPr>
        <p:blipFill>
          <a:blip r:embed="rId2"/>
          <a:stretch>
            <a:fillRect/>
          </a:stretch>
        </p:blipFill>
        <p:spPr>
          <a:xfrm>
            <a:off x="6500624" y="1742399"/>
            <a:ext cx="551054" cy="551054"/>
          </a:xfrm>
          <a:prstGeom prst="rect">
            <a:avLst/>
          </a:prstGeom>
        </p:spPr>
      </p:pic>
      <p:sp>
        <p:nvSpPr>
          <p:cNvPr id="57" name="Rectangle 56">
            <a:extLst>
              <a:ext uri="{FF2B5EF4-FFF2-40B4-BE49-F238E27FC236}">
                <a16:creationId xmlns:a16="http://schemas.microsoft.com/office/drawing/2014/main" id="{0F482006-955B-4B1A-B9F2-BC67496B6062}"/>
              </a:ext>
            </a:extLst>
          </p:cNvPr>
          <p:cNvSpPr/>
          <p:nvPr/>
        </p:nvSpPr>
        <p:spPr bwMode="auto">
          <a:xfrm>
            <a:off x="2862073" y="2742694"/>
            <a:ext cx="1365046"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BURSTABLE</a:t>
            </a:r>
          </a:p>
        </p:txBody>
      </p:sp>
      <p:sp>
        <p:nvSpPr>
          <p:cNvPr id="58" name="Freeform: Shape 57">
            <a:extLst>
              <a:ext uri="{FF2B5EF4-FFF2-40B4-BE49-F238E27FC236}">
                <a16:creationId xmlns:a16="http://schemas.microsoft.com/office/drawing/2014/main" id="{BADA40F4-5D21-4B90-B1D4-4FCCFBB2391A}"/>
              </a:ext>
            </a:extLst>
          </p:cNvPr>
          <p:cNvSpPr/>
          <p:nvPr/>
        </p:nvSpPr>
        <p:spPr bwMode="auto">
          <a:xfrm>
            <a:off x="2973945" y="2677091"/>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9" name="Group 58">
            <a:extLst>
              <a:ext uri="{FF2B5EF4-FFF2-40B4-BE49-F238E27FC236}">
                <a16:creationId xmlns:a16="http://schemas.microsoft.com/office/drawing/2014/main" id="{6ED2F27D-BF8F-473C-947C-7C4BDAF06272}"/>
              </a:ext>
            </a:extLst>
          </p:cNvPr>
          <p:cNvGrpSpPr/>
          <p:nvPr/>
        </p:nvGrpSpPr>
        <p:grpSpPr>
          <a:xfrm>
            <a:off x="3003629" y="2011530"/>
            <a:ext cx="974738" cy="650351"/>
            <a:chOff x="3489019" y="2410376"/>
            <a:chExt cx="1070557" cy="714281"/>
          </a:xfrm>
        </p:grpSpPr>
        <p:sp>
          <p:nvSpPr>
            <p:cNvPr id="60" name="monitor">
              <a:extLst>
                <a:ext uri="{FF2B5EF4-FFF2-40B4-BE49-F238E27FC236}">
                  <a16:creationId xmlns:a16="http://schemas.microsoft.com/office/drawing/2014/main" id="{39AA9894-E24A-4D66-B7D4-9DE79EA65ADB}"/>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1" name="TextBox 60">
              <a:extLst>
                <a:ext uri="{FF2B5EF4-FFF2-40B4-BE49-F238E27FC236}">
                  <a16:creationId xmlns:a16="http://schemas.microsoft.com/office/drawing/2014/main" id="{0709E178-C5F8-4DFF-81E8-72529FD97FE9}"/>
                </a:ext>
              </a:extLst>
            </p:cNvPr>
            <p:cNvSpPr txBox="1"/>
            <p:nvPr/>
          </p:nvSpPr>
          <p:spPr>
            <a:xfrm>
              <a:off x="3842541" y="2554740"/>
              <a:ext cx="200706" cy="35789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sp>
          <p:nvSpPr>
            <p:cNvPr id="62" name="Freeform: Shape 61">
              <a:extLst>
                <a:ext uri="{FF2B5EF4-FFF2-40B4-BE49-F238E27FC236}">
                  <a16:creationId xmlns:a16="http://schemas.microsoft.com/office/drawing/2014/main" id="{A4457D1F-0218-493C-9CC0-5C1787FCC227}"/>
                </a:ext>
              </a:extLst>
            </p:cNvPr>
            <p:cNvSpPr/>
            <p:nvPr/>
          </p:nvSpPr>
          <p:spPr bwMode="auto">
            <a:xfrm>
              <a:off x="4027557" y="2831021"/>
              <a:ext cx="532019" cy="29363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64" name="Rectangle 63">
            <a:extLst>
              <a:ext uri="{FF2B5EF4-FFF2-40B4-BE49-F238E27FC236}">
                <a16:creationId xmlns:a16="http://schemas.microsoft.com/office/drawing/2014/main" id="{B921EE60-B1AB-40FA-B378-D94E18497B45}"/>
              </a:ext>
            </a:extLst>
          </p:cNvPr>
          <p:cNvSpPr/>
          <p:nvPr/>
        </p:nvSpPr>
        <p:spPr bwMode="auto">
          <a:xfrm>
            <a:off x="9348384" y="2736162"/>
            <a:ext cx="2244430"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COMPUTE OPTIMIZED</a:t>
            </a:r>
            <a:endPar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Freeform: Shape 64">
            <a:extLst>
              <a:ext uri="{FF2B5EF4-FFF2-40B4-BE49-F238E27FC236}">
                <a16:creationId xmlns:a16="http://schemas.microsoft.com/office/drawing/2014/main" id="{00CAB980-BAB1-4ADC-B10D-71DB84F58464}"/>
              </a:ext>
            </a:extLst>
          </p:cNvPr>
          <p:cNvSpPr/>
          <p:nvPr/>
        </p:nvSpPr>
        <p:spPr bwMode="auto">
          <a:xfrm>
            <a:off x="9313220" y="2670559"/>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D283CF38-A345-43EA-AA68-F93631AE252D}"/>
              </a:ext>
            </a:extLst>
          </p:cNvPr>
          <p:cNvGrpSpPr/>
          <p:nvPr/>
        </p:nvGrpSpPr>
        <p:grpSpPr>
          <a:xfrm>
            <a:off x="9348384" y="2000753"/>
            <a:ext cx="974717" cy="650594"/>
            <a:chOff x="8761256" y="1892597"/>
            <a:chExt cx="974717" cy="650594"/>
          </a:xfrm>
        </p:grpSpPr>
        <p:sp>
          <p:nvSpPr>
            <p:cNvPr id="67" name="monitor">
              <a:extLst>
                <a:ext uri="{FF2B5EF4-FFF2-40B4-BE49-F238E27FC236}">
                  <a16:creationId xmlns:a16="http://schemas.microsoft.com/office/drawing/2014/main" id="{68B350B6-E674-458F-B5DB-3C274FD4103B}"/>
                </a:ext>
              </a:extLst>
            </p:cNvPr>
            <p:cNvSpPr>
              <a:spLocks noChangeAspect="1" noEditPoints="1"/>
            </p:cNvSpPr>
            <p:nvPr/>
          </p:nvSpPr>
          <p:spPr bwMode="auto">
            <a:xfrm>
              <a:off x="87612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68" name="TextBox 67">
              <a:extLst>
                <a:ext uri="{FF2B5EF4-FFF2-40B4-BE49-F238E27FC236}">
                  <a16:creationId xmlns:a16="http://schemas.microsoft.com/office/drawing/2014/main" id="{AC342C7E-C162-48FB-AFFE-BD9F34BE70CC}"/>
                </a:ext>
              </a:extLst>
            </p:cNvPr>
            <p:cNvSpPr txBox="1"/>
            <p:nvPr/>
          </p:nvSpPr>
          <p:spPr>
            <a:xfrm>
              <a:off x="9109398" y="2024296"/>
              <a:ext cx="15228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F</a:t>
              </a:r>
            </a:p>
          </p:txBody>
        </p:sp>
        <p:sp>
          <p:nvSpPr>
            <p:cNvPr id="69" name="Freeform: Shape 68">
              <a:extLst>
                <a:ext uri="{FF2B5EF4-FFF2-40B4-BE49-F238E27FC236}">
                  <a16:creationId xmlns:a16="http://schemas.microsoft.com/office/drawing/2014/main" id="{9F7E7352-9ACE-4DF2-B0F3-DCFF8B029175}"/>
                </a:ext>
              </a:extLst>
            </p:cNvPr>
            <p:cNvSpPr/>
            <p:nvPr/>
          </p:nvSpPr>
          <p:spPr bwMode="auto">
            <a:xfrm>
              <a:off x="9251582"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0" name="Group 69">
            <a:extLst>
              <a:ext uri="{FF2B5EF4-FFF2-40B4-BE49-F238E27FC236}">
                <a16:creationId xmlns:a16="http://schemas.microsoft.com/office/drawing/2014/main" id="{48D17D49-6193-4DD3-B8AB-F6F5EDB6D4DE}"/>
              </a:ext>
            </a:extLst>
          </p:cNvPr>
          <p:cNvGrpSpPr/>
          <p:nvPr/>
        </p:nvGrpSpPr>
        <p:grpSpPr>
          <a:xfrm>
            <a:off x="10531728" y="2000753"/>
            <a:ext cx="974717" cy="650594"/>
            <a:chOff x="9944600" y="1892597"/>
            <a:chExt cx="974717" cy="650594"/>
          </a:xfrm>
        </p:grpSpPr>
        <p:sp>
          <p:nvSpPr>
            <p:cNvPr id="71" name="monitor">
              <a:extLst>
                <a:ext uri="{FF2B5EF4-FFF2-40B4-BE49-F238E27FC236}">
                  <a16:creationId xmlns:a16="http://schemas.microsoft.com/office/drawing/2014/main" id="{2D353FED-EF85-4598-B0BA-06BBC77BAC17}"/>
                </a:ext>
              </a:extLst>
            </p:cNvPr>
            <p:cNvSpPr>
              <a:spLocks noChangeAspect="1" noEditPoints="1"/>
            </p:cNvSpPr>
            <p:nvPr/>
          </p:nvSpPr>
          <p:spPr bwMode="auto">
            <a:xfrm>
              <a:off x="9944600"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E56FA62B-2982-4C23-8D8E-2532F573D98C}"/>
                </a:ext>
              </a:extLst>
            </p:cNvPr>
            <p:cNvSpPr txBox="1"/>
            <p:nvPr/>
          </p:nvSpPr>
          <p:spPr>
            <a:xfrm>
              <a:off x="10132439" y="2024296"/>
              <a:ext cx="47288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Fv2</a:t>
              </a:r>
            </a:p>
          </p:txBody>
        </p:sp>
        <p:sp>
          <p:nvSpPr>
            <p:cNvPr id="73" name="Freeform: Shape 72">
              <a:extLst>
                <a:ext uri="{FF2B5EF4-FFF2-40B4-BE49-F238E27FC236}">
                  <a16:creationId xmlns:a16="http://schemas.microsoft.com/office/drawing/2014/main" id="{A9B6B6AD-BAA4-449B-A08B-6A9AABDF1AAA}"/>
                </a:ext>
              </a:extLst>
            </p:cNvPr>
            <p:cNvSpPr/>
            <p:nvPr/>
          </p:nvSpPr>
          <p:spPr bwMode="auto">
            <a:xfrm>
              <a:off x="10434926"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75" name="Rectangle 74">
            <a:extLst>
              <a:ext uri="{FF2B5EF4-FFF2-40B4-BE49-F238E27FC236}">
                <a16:creationId xmlns:a16="http://schemas.microsoft.com/office/drawing/2014/main" id="{DFC772D7-1EA2-4AD8-B21E-B172AFCC8B02}"/>
              </a:ext>
            </a:extLst>
          </p:cNvPr>
          <p:cNvSpPr/>
          <p:nvPr/>
        </p:nvSpPr>
        <p:spPr bwMode="auto">
          <a:xfrm>
            <a:off x="6606520" y="4632675"/>
            <a:ext cx="2466454" cy="33067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GRAPHICS INTENSIVE</a:t>
            </a:r>
          </a:p>
        </p:txBody>
      </p:sp>
      <p:sp>
        <p:nvSpPr>
          <p:cNvPr id="76" name="Freeform: Shape 75">
            <a:extLst>
              <a:ext uri="{FF2B5EF4-FFF2-40B4-BE49-F238E27FC236}">
                <a16:creationId xmlns:a16="http://schemas.microsoft.com/office/drawing/2014/main" id="{58E0D286-7C08-45EA-A2B5-6D9B9BF2B361}"/>
              </a:ext>
            </a:extLst>
          </p:cNvPr>
          <p:cNvSpPr/>
          <p:nvPr/>
        </p:nvSpPr>
        <p:spPr bwMode="auto">
          <a:xfrm>
            <a:off x="5550211" y="4570564"/>
            <a:ext cx="457907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EFD81B98-32FF-410A-871F-7A49A12EE4DA}"/>
              </a:ext>
            </a:extLst>
          </p:cNvPr>
          <p:cNvGrpSpPr/>
          <p:nvPr/>
        </p:nvGrpSpPr>
        <p:grpSpPr>
          <a:xfrm>
            <a:off x="5582115" y="3901430"/>
            <a:ext cx="974716" cy="650344"/>
            <a:chOff x="6142928" y="4501551"/>
            <a:chExt cx="1070532" cy="714274"/>
          </a:xfrm>
        </p:grpSpPr>
        <p:sp>
          <p:nvSpPr>
            <p:cNvPr id="78" name="monitor">
              <a:extLst>
                <a:ext uri="{FF2B5EF4-FFF2-40B4-BE49-F238E27FC236}">
                  <a16:creationId xmlns:a16="http://schemas.microsoft.com/office/drawing/2014/main" id="{1AA48AF2-0B49-4DD2-82E5-D6D95DE7E44A}"/>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79" name="TextBox 78">
              <a:extLst>
                <a:ext uri="{FF2B5EF4-FFF2-40B4-BE49-F238E27FC236}">
                  <a16:creationId xmlns:a16="http://schemas.microsoft.com/office/drawing/2014/main" id="{C2D665B7-C803-4786-AF35-89D1A78502C7}"/>
                </a:ext>
              </a:extLst>
            </p:cNvPr>
            <p:cNvSpPr txBox="1"/>
            <p:nvPr/>
          </p:nvSpPr>
          <p:spPr>
            <a:xfrm>
              <a:off x="6379164" y="4645915"/>
              <a:ext cx="459512"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sp>
          <p:nvSpPr>
            <p:cNvPr id="80" name="Freeform: Shape 79">
              <a:extLst>
                <a:ext uri="{FF2B5EF4-FFF2-40B4-BE49-F238E27FC236}">
                  <a16:creationId xmlns:a16="http://schemas.microsoft.com/office/drawing/2014/main" id="{3E502727-A941-4110-873F-AC55A6BD3B05}"/>
                </a:ext>
              </a:extLst>
            </p:cNvPr>
            <p:cNvSpPr/>
            <p:nvPr/>
          </p:nvSpPr>
          <p:spPr bwMode="auto">
            <a:xfrm>
              <a:off x="6681453"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1" name="Group 80">
            <a:extLst>
              <a:ext uri="{FF2B5EF4-FFF2-40B4-BE49-F238E27FC236}">
                <a16:creationId xmlns:a16="http://schemas.microsoft.com/office/drawing/2014/main" id="{7DA79D25-224A-4EA2-A1B7-EDB9909A580E}"/>
              </a:ext>
            </a:extLst>
          </p:cNvPr>
          <p:cNvGrpSpPr/>
          <p:nvPr/>
        </p:nvGrpSpPr>
        <p:grpSpPr>
          <a:xfrm>
            <a:off x="6742633" y="3901430"/>
            <a:ext cx="974716" cy="650344"/>
            <a:chOff x="7745277" y="4501551"/>
            <a:chExt cx="1070532" cy="714274"/>
          </a:xfrm>
        </p:grpSpPr>
        <p:sp>
          <p:nvSpPr>
            <p:cNvPr id="82" name="monitor">
              <a:extLst>
                <a:ext uri="{FF2B5EF4-FFF2-40B4-BE49-F238E27FC236}">
                  <a16:creationId xmlns:a16="http://schemas.microsoft.com/office/drawing/2014/main" id="{B4DDB626-7C2C-4753-A9D9-F6088CF04769}"/>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83" name="TextBox 82">
              <a:extLst>
                <a:ext uri="{FF2B5EF4-FFF2-40B4-BE49-F238E27FC236}">
                  <a16:creationId xmlns:a16="http://schemas.microsoft.com/office/drawing/2014/main" id="{17559CFB-067A-4B0A-9582-BA591D565888}"/>
                </a:ext>
              </a:extLst>
            </p:cNvPr>
            <p:cNvSpPr txBox="1"/>
            <p:nvPr/>
          </p:nvSpPr>
          <p:spPr>
            <a:xfrm>
              <a:off x="7977992" y="4645915"/>
              <a:ext cx="466554"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sp>
          <p:nvSpPr>
            <p:cNvPr id="84" name="Freeform: Shape 83">
              <a:extLst>
                <a:ext uri="{FF2B5EF4-FFF2-40B4-BE49-F238E27FC236}">
                  <a16:creationId xmlns:a16="http://schemas.microsoft.com/office/drawing/2014/main" id="{6E5A0BBE-FD8A-4A45-A9A0-D8B31FFA6FFF}"/>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5" name="Group 84">
            <a:extLst>
              <a:ext uri="{FF2B5EF4-FFF2-40B4-BE49-F238E27FC236}">
                <a16:creationId xmlns:a16="http://schemas.microsoft.com/office/drawing/2014/main" id="{633BF5F9-943C-4303-985B-4AF71F7351FF}"/>
              </a:ext>
            </a:extLst>
          </p:cNvPr>
          <p:cNvGrpSpPr/>
          <p:nvPr/>
        </p:nvGrpSpPr>
        <p:grpSpPr>
          <a:xfrm>
            <a:off x="7903152" y="3901430"/>
            <a:ext cx="974716" cy="650344"/>
            <a:chOff x="7745277" y="4501551"/>
            <a:chExt cx="1070532" cy="714274"/>
          </a:xfrm>
        </p:grpSpPr>
        <p:sp>
          <p:nvSpPr>
            <p:cNvPr id="86" name="monitor">
              <a:extLst>
                <a:ext uri="{FF2B5EF4-FFF2-40B4-BE49-F238E27FC236}">
                  <a16:creationId xmlns:a16="http://schemas.microsoft.com/office/drawing/2014/main" id="{97A1F3C2-EAF0-4482-8459-D31B75A452F9}"/>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87" name="TextBox 86">
              <a:extLst>
                <a:ext uri="{FF2B5EF4-FFF2-40B4-BE49-F238E27FC236}">
                  <a16:creationId xmlns:a16="http://schemas.microsoft.com/office/drawing/2014/main" id="{1894D783-A9BC-44BE-951F-D2CF1964B439}"/>
                </a:ext>
              </a:extLst>
            </p:cNvPr>
            <p:cNvSpPr txBox="1"/>
            <p:nvPr/>
          </p:nvSpPr>
          <p:spPr>
            <a:xfrm>
              <a:off x="7805456" y="4645915"/>
              <a:ext cx="811628"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sp>
          <p:nvSpPr>
            <p:cNvPr id="88" name="Freeform: Shape 87">
              <a:extLst>
                <a:ext uri="{FF2B5EF4-FFF2-40B4-BE49-F238E27FC236}">
                  <a16:creationId xmlns:a16="http://schemas.microsoft.com/office/drawing/2014/main" id="{9DCA9F86-7212-479C-BEA7-90FD18C037B8}"/>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9" name="Group 88">
            <a:extLst>
              <a:ext uri="{FF2B5EF4-FFF2-40B4-BE49-F238E27FC236}">
                <a16:creationId xmlns:a16="http://schemas.microsoft.com/office/drawing/2014/main" id="{200258FC-6008-40A6-9B0C-13138A319AEA}"/>
              </a:ext>
            </a:extLst>
          </p:cNvPr>
          <p:cNvGrpSpPr/>
          <p:nvPr/>
        </p:nvGrpSpPr>
        <p:grpSpPr>
          <a:xfrm>
            <a:off x="9063669" y="3901430"/>
            <a:ext cx="974716" cy="650344"/>
            <a:chOff x="7745277" y="4501551"/>
            <a:chExt cx="1070532" cy="714274"/>
          </a:xfrm>
        </p:grpSpPr>
        <p:sp>
          <p:nvSpPr>
            <p:cNvPr id="90" name="monitor">
              <a:extLst>
                <a:ext uri="{FF2B5EF4-FFF2-40B4-BE49-F238E27FC236}">
                  <a16:creationId xmlns:a16="http://schemas.microsoft.com/office/drawing/2014/main" id="{B2400C11-EC0B-4952-BD7D-62D3C05A54AC}"/>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1" name="TextBox 90">
              <a:extLst>
                <a:ext uri="{FF2B5EF4-FFF2-40B4-BE49-F238E27FC236}">
                  <a16:creationId xmlns:a16="http://schemas.microsoft.com/office/drawing/2014/main" id="{A7A0C2A1-83DC-4197-B58C-1A052DBEA6D4}"/>
                </a:ext>
              </a:extLst>
            </p:cNvPr>
            <p:cNvSpPr txBox="1"/>
            <p:nvPr/>
          </p:nvSpPr>
          <p:spPr>
            <a:xfrm>
              <a:off x="7965667" y="4645915"/>
              <a:ext cx="491202"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sp>
          <p:nvSpPr>
            <p:cNvPr id="92" name="Freeform: Shape 91">
              <a:extLst>
                <a:ext uri="{FF2B5EF4-FFF2-40B4-BE49-F238E27FC236}">
                  <a16:creationId xmlns:a16="http://schemas.microsoft.com/office/drawing/2014/main" id="{CC04CCF4-0ADB-427D-BD5F-09CAFA836114}"/>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4" name="Group 73">
            <a:extLst>
              <a:ext uri="{FF2B5EF4-FFF2-40B4-BE49-F238E27FC236}">
                <a16:creationId xmlns:a16="http://schemas.microsoft.com/office/drawing/2014/main" id="{BB4F3F06-3B10-41FD-A9A3-531E34148257}"/>
              </a:ext>
            </a:extLst>
          </p:cNvPr>
          <p:cNvGrpSpPr/>
          <p:nvPr/>
        </p:nvGrpSpPr>
        <p:grpSpPr>
          <a:xfrm>
            <a:off x="4445137" y="5374471"/>
            <a:ext cx="2633172" cy="1224939"/>
            <a:chOff x="4445137" y="5374471"/>
            <a:chExt cx="2633172" cy="1224939"/>
          </a:xfrm>
        </p:grpSpPr>
        <p:grpSp>
          <p:nvGrpSpPr>
            <p:cNvPr id="63" name="Group 62">
              <a:extLst>
                <a:ext uri="{FF2B5EF4-FFF2-40B4-BE49-F238E27FC236}">
                  <a16:creationId xmlns:a16="http://schemas.microsoft.com/office/drawing/2014/main" id="{C296FCA2-72C9-475E-A68B-6DDDFDF36CC2}"/>
                </a:ext>
              </a:extLst>
            </p:cNvPr>
            <p:cNvGrpSpPr/>
            <p:nvPr/>
          </p:nvGrpSpPr>
          <p:grpSpPr>
            <a:xfrm>
              <a:off x="5050722" y="5374471"/>
              <a:ext cx="1162331" cy="675120"/>
              <a:chOff x="5050722" y="5374471"/>
              <a:chExt cx="1162331" cy="675120"/>
            </a:xfrm>
          </p:grpSpPr>
          <p:grpSp>
            <p:nvGrpSpPr>
              <p:cNvPr id="96" name="Group 95">
                <a:extLst>
                  <a:ext uri="{FF2B5EF4-FFF2-40B4-BE49-F238E27FC236}">
                    <a16:creationId xmlns:a16="http://schemas.microsoft.com/office/drawing/2014/main" id="{C5F362E3-7A03-4F46-958F-C0F0F5997A71}"/>
                  </a:ext>
                </a:extLst>
              </p:cNvPr>
              <p:cNvGrpSpPr/>
              <p:nvPr/>
            </p:nvGrpSpPr>
            <p:grpSpPr>
              <a:xfrm>
                <a:off x="5050722" y="5379084"/>
                <a:ext cx="1162331" cy="670507"/>
                <a:chOff x="5059111" y="5244860"/>
                <a:chExt cx="1162331" cy="670507"/>
              </a:xfrm>
            </p:grpSpPr>
            <p:sp>
              <p:nvSpPr>
                <p:cNvPr id="97" name="monitor">
                  <a:extLst>
                    <a:ext uri="{FF2B5EF4-FFF2-40B4-BE49-F238E27FC236}">
                      <a16:creationId xmlns:a16="http://schemas.microsoft.com/office/drawing/2014/main" id="{78F3D92D-6FEA-4D1D-8377-6A6CEE4AE8C8}"/>
                    </a:ext>
                  </a:extLst>
                </p:cNvPr>
                <p:cNvSpPr>
                  <a:spLocks noChangeAspect="1" noEditPoints="1"/>
                </p:cNvSpPr>
                <p:nvPr/>
              </p:nvSpPr>
              <p:spPr bwMode="auto">
                <a:xfrm>
                  <a:off x="5246726" y="5244860"/>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8" name="Freeform: Shape 97">
                  <a:extLst>
                    <a:ext uri="{FF2B5EF4-FFF2-40B4-BE49-F238E27FC236}">
                      <a16:creationId xmlns:a16="http://schemas.microsoft.com/office/drawing/2014/main" id="{C7FDA7D8-1EDA-408D-AE3E-73F38D7A6096}"/>
                    </a:ext>
                  </a:extLst>
                </p:cNvPr>
                <p:cNvSpPr/>
                <p:nvPr/>
              </p:nvSpPr>
              <p:spPr bwMode="auto">
                <a:xfrm>
                  <a:off x="5737051" y="562785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62FE008-80FE-496E-A865-65879B8FF284}"/>
                    </a:ext>
                  </a:extLst>
                </p:cNvPr>
                <p:cNvSpPr txBox="1"/>
                <p:nvPr/>
              </p:nvSpPr>
              <p:spPr>
                <a:xfrm>
                  <a:off x="5059111" y="5370602"/>
                  <a:ext cx="1036181"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Pro Display" panose="020B0502040504020203" pitchFamily="34" charset="0"/>
                      <a:ea typeface="+mn-ea"/>
                      <a:cs typeface="+mn-cs"/>
                    </a:rPr>
                    <a:t>HANA</a:t>
                  </a:r>
                </a:p>
              </p:txBody>
            </p:sp>
          </p:grpSp>
          <p:pic>
            <p:nvPicPr>
              <p:cNvPr id="106" name="Picture 105">
                <a:extLst>
                  <a:ext uri="{FF2B5EF4-FFF2-40B4-BE49-F238E27FC236}">
                    <a16:creationId xmlns:a16="http://schemas.microsoft.com/office/drawing/2014/main" id="{AEA8D7BA-4D27-4B00-B5A5-660EDF3C0010}"/>
                  </a:ext>
                </a:extLst>
              </p:cNvPr>
              <p:cNvPicPr>
                <a:picLocks noChangeAspect="1"/>
              </p:cNvPicPr>
              <p:nvPr/>
            </p:nvPicPr>
            <p:blipFill>
              <a:blip r:embed="rId3"/>
              <a:stretch>
                <a:fillRect/>
              </a:stretch>
            </p:blipFill>
            <p:spPr>
              <a:xfrm>
                <a:off x="5236915" y="5374471"/>
                <a:ext cx="608709" cy="298308"/>
              </a:xfrm>
              <a:prstGeom prst="rect">
                <a:avLst/>
              </a:prstGeom>
            </p:spPr>
          </p:pic>
        </p:grpSp>
        <p:sp>
          <p:nvSpPr>
            <p:cNvPr id="95" name="Rectangle 94">
              <a:extLst>
                <a:ext uri="{FF2B5EF4-FFF2-40B4-BE49-F238E27FC236}">
                  <a16:creationId xmlns:a16="http://schemas.microsoft.com/office/drawing/2014/main" id="{9013D407-8B3B-480A-82F2-FB5B7815FAE0}"/>
                </a:ext>
              </a:extLst>
            </p:cNvPr>
            <p:cNvSpPr/>
            <p:nvPr/>
          </p:nvSpPr>
          <p:spPr bwMode="auto">
            <a:xfrm>
              <a:off x="4445137" y="6007511"/>
              <a:ext cx="2633172" cy="59189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PURPOSE-BUILT FOR </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SAP HANA</a:t>
              </a:r>
            </a:p>
          </p:txBody>
        </p:sp>
      </p:grpSp>
      <p:pic>
        <p:nvPicPr>
          <p:cNvPr id="101" name="Picture 100">
            <a:extLst>
              <a:ext uri="{FF2B5EF4-FFF2-40B4-BE49-F238E27FC236}">
                <a16:creationId xmlns:a16="http://schemas.microsoft.com/office/drawing/2014/main" id="{B643415A-FBDE-4024-905C-A6C01C08DA9B}"/>
              </a:ext>
            </a:extLst>
          </p:cNvPr>
          <p:cNvPicPr>
            <a:picLocks noChangeAspect="1"/>
          </p:cNvPicPr>
          <p:nvPr/>
        </p:nvPicPr>
        <p:blipFill>
          <a:blip r:embed="rId2"/>
          <a:stretch>
            <a:fillRect/>
          </a:stretch>
        </p:blipFill>
        <p:spPr>
          <a:xfrm>
            <a:off x="10252968" y="1740708"/>
            <a:ext cx="551054" cy="551054"/>
          </a:xfrm>
          <a:prstGeom prst="rect">
            <a:avLst/>
          </a:prstGeom>
        </p:spPr>
      </p:pic>
      <p:pic>
        <p:nvPicPr>
          <p:cNvPr id="102" name="Picture 101">
            <a:extLst>
              <a:ext uri="{FF2B5EF4-FFF2-40B4-BE49-F238E27FC236}">
                <a16:creationId xmlns:a16="http://schemas.microsoft.com/office/drawing/2014/main" id="{D18EB9E7-FBCE-4BA4-BF36-414BBFDF2C30}"/>
              </a:ext>
            </a:extLst>
          </p:cNvPr>
          <p:cNvPicPr>
            <a:picLocks noChangeAspect="1"/>
          </p:cNvPicPr>
          <p:nvPr/>
        </p:nvPicPr>
        <p:blipFill>
          <a:blip r:embed="rId2"/>
          <a:stretch>
            <a:fillRect/>
          </a:stretch>
        </p:blipFill>
        <p:spPr>
          <a:xfrm>
            <a:off x="2733417" y="1742399"/>
            <a:ext cx="551054" cy="551054"/>
          </a:xfrm>
          <a:prstGeom prst="rect">
            <a:avLst/>
          </a:prstGeom>
        </p:spPr>
      </p:pic>
      <p:pic>
        <p:nvPicPr>
          <p:cNvPr id="103" name="Picture 102">
            <a:extLst>
              <a:ext uri="{FF2B5EF4-FFF2-40B4-BE49-F238E27FC236}">
                <a16:creationId xmlns:a16="http://schemas.microsoft.com/office/drawing/2014/main" id="{42EA9FB3-BDE5-42A0-8996-310F648C440D}"/>
              </a:ext>
            </a:extLst>
          </p:cNvPr>
          <p:cNvPicPr>
            <a:picLocks noChangeAspect="1"/>
          </p:cNvPicPr>
          <p:nvPr/>
        </p:nvPicPr>
        <p:blipFill>
          <a:blip r:embed="rId2"/>
          <a:stretch>
            <a:fillRect/>
          </a:stretch>
        </p:blipFill>
        <p:spPr>
          <a:xfrm>
            <a:off x="7601183" y="3616504"/>
            <a:ext cx="551054" cy="551054"/>
          </a:xfrm>
          <a:prstGeom prst="rect">
            <a:avLst/>
          </a:prstGeom>
        </p:spPr>
      </p:pic>
      <p:pic>
        <p:nvPicPr>
          <p:cNvPr id="104" name="Picture 103">
            <a:extLst>
              <a:ext uri="{FF2B5EF4-FFF2-40B4-BE49-F238E27FC236}">
                <a16:creationId xmlns:a16="http://schemas.microsoft.com/office/drawing/2014/main" id="{E3ABFB35-F1CC-43CC-AA1E-0E4F8CAFEA78}"/>
              </a:ext>
            </a:extLst>
          </p:cNvPr>
          <p:cNvPicPr>
            <a:picLocks noChangeAspect="1"/>
          </p:cNvPicPr>
          <p:nvPr/>
        </p:nvPicPr>
        <p:blipFill>
          <a:blip r:embed="rId2"/>
          <a:stretch>
            <a:fillRect/>
          </a:stretch>
        </p:blipFill>
        <p:spPr>
          <a:xfrm>
            <a:off x="8803246" y="3642308"/>
            <a:ext cx="551054" cy="551054"/>
          </a:xfrm>
          <a:prstGeom prst="rect">
            <a:avLst/>
          </a:prstGeom>
        </p:spPr>
      </p:pic>
      <p:grpSp>
        <p:nvGrpSpPr>
          <p:cNvPr id="111" name="Group 110">
            <a:extLst>
              <a:ext uri="{FF2B5EF4-FFF2-40B4-BE49-F238E27FC236}">
                <a16:creationId xmlns:a16="http://schemas.microsoft.com/office/drawing/2014/main" id="{B0F25403-DF3B-474E-B511-64E03BACCEDE}"/>
              </a:ext>
            </a:extLst>
          </p:cNvPr>
          <p:cNvGrpSpPr/>
          <p:nvPr/>
        </p:nvGrpSpPr>
        <p:grpSpPr>
          <a:xfrm>
            <a:off x="7994672" y="2015861"/>
            <a:ext cx="974740" cy="650601"/>
            <a:chOff x="7368997" y="1892597"/>
            <a:chExt cx="974740" cy="650601"/>
          </a:xfrm>
        </p:grpSpPr>
        <p:sp>
          <p:nvSpPr>
            <p:cNvPr id="112" name="monitor">
              <a:extLst>
                <a:ext uri="{FF2B5EF4-FFF2-40B4-BE49-F238E27FC236}">
                  <a16:creationId xmlns:a16="http://schemas.microsoft.com/office/drawing/2014/main" id="{7331C89C-4221-4AAE-BBB9-7965CDE80EC6}"/>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3" name="TextBox 112">
              <a:extLst>
                <a:ext uri="{FF2B5EF4-FFF2-40B4-BE49-F238E27FC236}">
                  <a16:creationId xmlns:a16="http://schemas.microsoft.com/office/drawing/2014/main" id="{93C686C4-7C40-4F93-924C-2B9B48D60672}"/>
                </a:ext>
              </a:extLst>
            </p:cNvPr>
            <p:cNvSpPr txBox="1"/>
            <p:nvPr/>
          </p:nvSpPr>
          <p:spPr>
            <a:xfrm>
              <a:off x="7575281" y="2024296"/>
              <a:ext cx="436017"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DC</a:t>
              </a:r>
            </a:p>
          </p:txBody>
        </p:sp>
        <p:sp>
          <p:nvSpPr>
            <p:cNvPr id="114" name="Freeform: Shape 54">
              <a:extLst>
                <a:ext uri="{FF2B5EF4-FFF2-40B4-BE49-F238E27FC236}">
                  <a16:creationId xmlns:a16="http://schemas.microsoft.com/office/drawing/2014/main" id="{6273F742-E55D-47B1-B62A-65A86FC1EABE}"/>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115" name="Picture 114">
            <a:extLst>
              <a:ext uri="{FF2B5EF4-FFF2-40B4-BE49-F238E27FC236}">
                <a16:creationId xmlns:a16="http://schemas.microsoft.com/office/drawing/2014/main" id="{606D56A0-7677-4B23-8217-41B95D96FEE9}"/>
              </a:ext>
            </a:extLst>
          </p:cNvPr>
          <p:cNvPicPr>
            <a:picLocks noChangeAspect="1"/>
          </p:cNvPicPr>
          <p:nvPr/>
        </p:nvPicPr>
        <p:blipFill>
          <a:blip r:embed="rId2"/>
          <a:stretch>
            <a:fillRect/>
          </a:stretch>
        </p:blipFill>
        <p:spPr>
          <a:xfrm>
            <a:off x="7727610" y="1750975"/>
            <a:ext cx="551054" cy="551054"/>
          </a:xfrm>
          <a:prstGeom prst="rect">
            <a:avLst/>
          </a:prstGeom>
        </p:spPr>
      </p:pic>
    </p:spTree>
    <p:extLst>
      <p:ext uri="{BB962C8B-B14F-4D97-AF65-F5344CB8AC3E}">
        <p14:creationId xmlns:p14="http://schemas.microsoft.com/office/powerpoint/2010/main" val="5438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1000"/>
                                        <p:tgtEl>
                                          <p:spTgt spid="34"/>
                                        </p:tgtEl>
                                      </p:cBhvr>
                                    </p:animEffect>
                                    <p:anim calcmode="lin" valueType="num">
                                      <p:cBhvr>
                                        <p:cTn id="78" dur="1000" fill="hold"/>
                                        <p:tgtEl>
                                          <p:spTgt spid="34"/>
                                        </p:tgtEl>
                                        <p:attrNameLst>
                                          <p:attrName>ppt_x</p:attrName>
                                        </p:attrNameLst>
                                      </p:cBhvr>
                                      <p:tavLst>
                                        <p:tav tm="0">
                                          <p:val>
                                            <p:strVal val="#ppt_x"/>
                                          </p:val>
                                        </p:tav>
                                        <p:tav tm="100000">
                                          <p:val>
                                            <p:strVal val="#ppt_x"/>
                                          </p:val>
                                        </p:tav>
                                      </p:tavLst>
                                    </p:anim>
                                    <p:anim calcmode="lin" valueType="num">
                                      <p:cBhvr>
                                        <p:cTn id="79" dur="1000" fill="hold"/>
                                        <p:tgtEl>
                                          <p:spTgt spid="34"/>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anim calcmode="lin" valueType="num">
                                      <p:cBhvr>
                                        <p:cTn id="83" dur="1000" fill="hold"/>
                                        <p:tgtEl>
                                          <p:spTgt spid="38"/>
                                        </p:tgtEl>
                                        <p:attrNameLst>
                                          <p:attrName>ppt_x</p:attrName>
                                        </p:attrNameLst>
                                      </p:cBhvr>
                                      <p:tavLst>
                                        <p:tav tm="0">
                                          <p:val>
                                            <p:strVal val="#ppt_x"/>
                                          </p:val>
                                        </p:tav>
                                        <p:tav tm="100000">
                                          <p:val>
                                            <p:strVal val="#ppt_x"/>
                                          </p:val>
                                        </p:tav>
                                      </p:tavLst>
                                    </p:anim>
                                    <p:anim calcmode="lin" valueType="num">
                                      <p:cBhvr>
                                        <p:cTn id="84" dur="1000" fill="hold"/>
                                        <p:tgtEl>
                                          <p:spTgt spid="3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0"/>
                                        <p:tgtEl>
                                          <p:spTgt spid="42"/>
                                        </p:tgtEl>
                                      </p:cBhvr>
                                    </p:animEffect>
                                    <p:anim calcmode="lin" valueType="num">
                                      <p:cBhvr>
                                        <p:cTn id="88" dur="1000" fill="hold"/>
                                        <p:tgtEl>
                                          <p:spTgt spid="42"/>
                                        </p:tgtEl>
                                        <p:attrNameLst>
                                          <p:attrName>ppt_x</p:attrName>
                                        </p:attrNameLst>
                                      </p:cBhvr>
                                      <p:tavLst>
                                        <p:tav tm="0">
                                          <p:val>
                                            <p:strVal val="#ppt_x"/>
                                          </p:val>
                                        </p:tav>
                                        <p:tav tm="100000">
                                          <p:val>
                                            <p:strVal val="#ppt_x"/>
                                          </p:val>
                                        </p:tav>
                                      </p:tavLst>
                                    </p:anim>
                                    <p:anim calcmode="lin" valueType="num">
                                      <p:cBhvr>
                                        <p:cTn id="89" dur="1000" fill="hold"/>
                                        <p:tgtEl>
                                          <p:spTgt spid="4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1000"/>
                                        <p:tgtEl>
                                          <p:spTgt spid="43"/>
                                        </p:tgtEl>
                                      </p:cBhvr>
                                    </p:animEffect>
                                    <p:anim calcmode="lin" valueType="num">
                                      <p:cBhvr>
                                        <p:cTn id="93" dur="1000" fill="hold"/>
                                        <p:tgtEl>
                                          <p:spTgt spid="43"/>
                                        </p:tgtEl>
                                        <p:attrNameLst>
                                          <p:attrName>ppt_x</p:attrName>
                                        </p:attrNameLst>
                                      </p:cBhvr>
                                      <p:tavLst>
                                        <p:tav tm="0">
                                          <p:val>
                                            <p:strVal val="#ppt_x"/>
                                          </p:val>
                                        </p:tav>
                                        <p:tav tm="100000">
                                          <p:val>
                                            <p:strVal val="#ppt_x"/>
                                          </p:val>
                                        </p:tav>
                                      </p:tavLst>
                                    </p:anim>
                                    <p:anim calcmode="lin" valueType="num">
                                      <p:cBhvr>
                                        <p:cTn id="94" dur="1000" fill="hold"/>
                                        <p:tgtEl>
                                          <p:spTgt spid="4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1000"/>
                                        <p:tgtEl>
                                          <p:spTgt spid="44"/>
                                        </p:tgtEl>
                                      </p:cBhvr>
                                    </p:animEffect>
                                    <p:anim calcmode="lin" valueType="num">
                                      <p:cBhvr>
                                        <p:cTn id="98" dur="1000" fill="hold"/>
                                        <p:tgtEl>
                                          <p:spTgt spid="44"/>
                                        </p:tgtEl>
                                        <p:attrNameLst>
                                          <p:attrName>ppt_x</p:attrName>
                                        </p:attrNameLst>
                                      </p:cBhvr>
                                      <p:tavLst>
                                        <p:tav tm="0">
                                          <p:val>
                                            <p:strVal val="#ppt_x"/>
                                          </p:val>
                                        </p:tav>
                                        <p:tav tm="100000">
                                          <p:val>
                                            <p:strVal val="#ppt_x"/>
                                          </p:val>
                                        </p:tav>
                                      </p:tavLst>
                                    </p:anim>
                                    <p:anim calcmode="lin" valueType="num">
                                      <p:cBhvr>
                                        <p:cTn id="99" dur="1000" fill="hold"/>
                                        <p:tgtEl>
                                          <p:spTgt spid="44"/>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1000"/>
                                        <p:tgtEl>
                                          <p:spTgt spid="52"/>
                                        </p:tgtEl>
                                      </p:cBhvr>
                                    </p:animEffect>
                                    <p:anim calcmode="lin" valueType="num">
                                      <p:cBhvr>
                                        <p:cTn id="108" dur="1000" fill="hold"/>
                                        <p:tgtEl>
                                          <p:spTgt spid="52"/>
                                        </p:tgtEl>
                                        <p:attrNameLst>
                                          <p:attrName>ppt_x</p:attrName>
                                        </p:attrNameLst>
                                      </p:cBhvr>
                                      <p:tavLst>
                                        <p:tav tm="0">
                                          <p:val>
                                            <p:strVal val="#ppt_x"/>
                                          </p:val>
                                        </p:tav>
                                        <p:tav tm="100000">
                                          <p:val>
                                            <p:strVal val="#ppt_x"/>
                                          </p:val>
                                        </p:tav>
                                      </p:tavLst>
                                    </p:anim>
                                    <p:anim calcmode="lin" valueType="num">
                                      <p:cBhvr>
                                        <p:cTn id="109" dur="1000" fill="hold"/>
                                        <p:tgtEl>
                                          <p:spTgt spid="52"/>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1000"/>
                                        <p:tgtEl>
                                          <p:spTgt spid="56"/>
                                        </p:tgtEl>
                                      </p:cBhvr>
                                    </p:animEffect>
                                    <p:anim calcmode="lin" valueType="num">
                                      <p:cBhvr>
                                        <p:cTn id="113" dur="1000" fill="hold"/>
                                        <p:tgtEl>
                                          <p:spTgt spid="56"/>
                                        </p:tgtEl>
                                        <p:attrNameLst>
                                          <p:attrName>ppt_x</p:attrName>
                                        </p:attrNameLst>
                                      </p:cBhvr>
                                      <p:tavLst>
                                        <p:tav tm="0">
                                          <p:val>
                                            <p:strVal val="#ppt_x"/>
                                          </p:val>
                                        </p:tav>
                                        <p:tav tm="100000">
                                          <p:val>
                                            <p:strVal val="#ppt_x"/>
                                          </p:val>
                                        </p:tav>
                                      </p:tavLst>
                                    </p:anim>
                                    <p:anim calcmode="lin" valueType="num">
                                      <p:cBhvr>
                                        <p:cTn id="114" dur="1000" fill="hold"/>
                                        <p:tgtEl>
                                          <p:spTgt spid="5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1000"/>
                                        <p:tgtEl>
                                          <p:spTgt spid="57"/>
                                        </p:tgtEl>
                                      </p:cBhvr>
                                    </p:animEffect>
                                    <p:anim calcmode="lin" valueType="num">
                                      <p:cBhvr>
                                        <p:cTn id="118" dur="1000" fill="hold"/>
                                        <p:tgtEl>
                                          <p:spTgt spid="57"/>
                                        </p:tgtEl>
                                        <p:attrNameLst>
                                          <p:attrName>ppt_x</p:attrName>
                                        </p:attrNameLst>
                                      </p:cBhvr>
                                      <p:tavLst>
                                        <p:tav tm="0">
                                          <p:val>
                                            <p:strVal val="#ppt_x"/>
                                          </p:val>
                                        </p:tav>
                                        <p:tav tm="100000">
                                          <p:val>
                                            <p:strVal val="#ppt_x"/>
                                          </p:val>
                                        </p:tav>
                                      </p:tavLst>
                                    </p:anim>
                                    <p:anim calcmode="lin" valueType="num">
                                      <p:cBhvr>
                                        <p:cTn id="119" dur="1000" fill="hold"/>
                                        <p:tgtEl>
                                          <p:spTgt spid="5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1000"/>
                                        <p:tgtEl>
                                          <p:spTgt spid="58"/>
                                        </p:tgtEl>
                                      </p:cBhvr>
                                    </p:animEffect>
                                    <p:anim calcmode="lin" valueType="num">
                                      <p:cBhvr>
                                        <p:cTn id="123" dur="1000" fill="hold"/>
                                        <p:tgtEl>
                                          <p:spTgt spid="58"/>
                                        </p:tgtEl>
                                        <p:attrNameLst>
                                          <p:attrName>ppt_x</p:attrName>
                                        </p:attrNameLst>
                                      </p:cBhvr>
                                      <p:tavLst>
                                        <p:tav tm="0">
                                          <p:val>
                                            <p:strVal val="#ppt_x"/>
                                          </p:val>
                                        </p:tav>
                                        <p:tav tm="100000">
                                          <p:val>
                                            <p:strVal val="#ppt_x"/>
                                          </p:val>
                                        </p:tav>
                                      </p:tavLst>
                                    </p:anim>
                                    <p:anim calcmode="lin" valueType="num">
                                      <p:cBhvr>
                                        <p:cTn id="124" dur="1000" fill="hold"/>
                                        <p:tgtEl>
                                          <p:spTgt spid="5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1000"/>
                                        <p:tgtEl>
                                          <p:spTgt spid="59"/>
                                        </p:tgtEl>
                                      </p:cBhvr>
                                    </p:animEffect>
                                    <p:anim calcmode="lin" valueType="num">
                                      <p:cBhvr>
                                        <p:cTn id="128" dur="1000" fill="hold"/>
                                        <p:tgtEl>
                                          <p:spTgt spid="59"/>
                                        </p:tgtEl>
                                        <p:attrNameLst>
                                          <p:attrName>ppt_x</p:attrName>
                                        </p:attrNameLst>
                                      </p:cBhvr>
                                      <p:tavLst>
                                        <p:tav tm="0">
                                          <p:val>
                                            <p:strVal val="#ppt_x"/>
                                          </p:val>
                                        </p:tav>
                                        <p:tav tm="100000">
                                          <p:val>
                                            <p:strVal val="#ppt_x"/>
                                          </p:val>
                                        </p:tav>
                                      </p:tavLst>
                                    </p:anim>
                                    <p:anim calcmode="lin" valueType="num">
                                      <p:cBhvr>
                                        <p:cTn id="129" dur="1000" fill="hold"/>
                                        <p:tgtEl>
                                          <p:spTgt spid="59"/>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fade">
                                      <p:cBhvr>
                                        <p:cTn id="132" dur="1000"/>
                                        <p:tgtEl>
                                          <p:spTgt spid="64"/>
                                        </p:tgtEl>
                                      </p:cBhvr>
                                    </p:animEffect>
                                    <p:anim calcmode="lin" valueType="num">
                                      <p:cBhvr>
                                        <p:cTn id="133" dur="1000" fill="hold"/>
                                        <p:tgtEl>
                                          <p:spTgt spid="64"/>
                                        </p:tgtEl>
                                        <p:attrNameLst>
                                          <p:attrName>ppt_x</p:attrName>
                                        </p:attrNameLst>
                                      </p:cBhvr>
                                      <p:tavLst>
                                        <p:tav tm="0">
                                          <p:val>
                                            <p:strVal val="#ppt_x"/>
                                          </p:val>
                                        </p:tav>
                                        <p:tav tm="100000">
                                          <p:val>
                                            <p:strVal val="#ppt_x"/>
                                          </p:val>
                                        </p:tav>
                                      </p:tavLst>
                                    </p:anim>
                                    <p:anim calcmode="lin" valueType="num">
                                      <p:cBhvr>
                                        <p:cTn id="134" dur="1000" fill="hold"/>
                                        <p:tgtEl>
                                          <p:spTgt spid="64"/>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1000"/>
                                        <p:tgtEl>
                                          <p:spTgt spid="65"/>
                                        </p:tgtEl>
                                      </p:cBhvr>
                                    </p:animEffect>
                                    <p:anim calcmode="lin" valueType="num">
                                      <p:cBhvr>
                                        <p:cTn id="138" dur="1000" fill="hold"/>
                                        <p:tgtEl>
                                          <p:spTgt spid="65"/>
                                        </p:tgtEl>
                                        <p:attrNameLst>
                                          <p:attrName>ppt_x</p:attrName>
                                        </p:attrNameLst>
                                      </p:cBhvr>
                                      <p:tavLst>
                                        <p:tav tm="0">
                                          <p:val>
                                            <p:strVal val="#ppt_x"/>
                                          </p:val>
                                        </p:tav>
                                        <p:tav tm="100000">
                                          <p:val>
                                            <p:strVal val="#ppt_x"/>
                                          </p:val>
                                        </p:tav>
                                      </p:tavLst>
                                    </p:anim>
                                    <p:anim calcmode="lin" valueType="num">
                                      <p:cBhvr>
                                        <p:cTn id="139" dur="1000" fill="hold"/>
                                        <p:tgtEl>
                                          <p:spTgt spid="65"/>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fade">
                                      <p:cBhvr>
                                        <p:cTn id="142" dur="1000"/>
                                        <p:tgtEl>
                                          <p:spTgt spid="66"/>
                                        </p:tgtEl>
                                      </p:cBhvr>
                                    </p:animEffect>
                                    <p:anim calcmode="lin" valueType="num">
                                      <p:cBhvr>
                                        <p:cTn id="143" dur="1000" fill="hold"/>
                                        <p:tgtEl>
                                          <p:spTgt spid="66"/>
                                        </p:tgtEl>
                                        <p:attrNameLst>
                                          <p:attrName>ppt_x</p:attrName>
                                        </p:attrNameLst>
                                      </p:cBhvr>
                                      <p:tavLst>
                                        <p:tav tm="0">
                                          <p:val>
                                            <p:strVal val="#ppt_x"/>
                                          </p:val>
                                        </p:tav>
                                        <p:tav tm="100000">
                                          <p:val>
                                            <p:strVal val="#ppt_x"/>
                                          </p:val>
                                        </p:tav>
                                      </p:tavLst>
                                    </p:anim>
                                    <p:anim calcmode="lin" valueType="num">
                                      <p:cBhvr>
                                        <p:cTn id="144" dur="1000" fill="hold"/>
                                        <p:tgtEl>
                                          <p:spTgt spid="66"/>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1000"/>
                                        <p:tgtEl>
                                          <p:spTgt spid="70"/>
                                        </p:tgtEl>
                                      </p:cBhvr>
                                    </p:animEffect>
                                    <p:anim calcmode="lin" valueType="num">
                                      <p:cBhvr>
                                        <p:cTn id="148" dur="1000" fill="hold"/>
                                        <p:tgtEl>
                                          <p:spTgt spid="70"/>
                                        </p:tgtEl>
                                        <p:attrNameLst>
                                          <p:attrName>ppt_x</p:attrName>
                                        </p:attrNameLst>
                                      </p:cBhvr>
                                      <p:tavLst>
                                        <p:tav tm="0">
                                          <p:val>
                                            <p:strVal val="#ppt_x"/>
                                          </p:val>
                                        </p:tav>
                                        <p:tav tm="100000">
                                          <p:val>
                                            <p:strVal val="#ppt_x"/>
                                          </p:val>
                                        </p:tav>
                                      </p:tavLst>
                                    </p:anim>
                                    <p:anim calcmode="lin" valueType="num">
                                      <p:cBhvr>
                                        <p:cTn id="149" dur="1000" fill="hold"/>
                                        <p:tgtEl>
                                          <p:spTgt spid="7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75"/>
                                        </p:tgtEl>
                                        <p:attrNameLst>
                                          <p:attrName>style.visibility</p:attrName>
                                        </p:attrNameLst>
                                      </p:cBhvr>
                                      <p:to>
                                        <p:strVal val="visible"/>
                                      </p:to>
                                    </p:set>
                                    <p:animEffect transition="in" filter="fade">
                                      <p:cBhvr>
                                        <p:cTn id="152" dur="1000"/>
                                        <p:tgtEl>
                                          <p:spTgt spid="75"/>
                                        </p:tgtEl>
                                      </p:cBhvr>
                                    </p:animEffect>
                                    <p:anim calcmode="lin" valueType="num">
                                      <p:cBhvr>
                                        <p:cTn id="153" dur="1000" fill="hold"/>
                                        <p:tgtEl>
                                          <p:spTgt spid="75"/>
                                        </p:tgtEl>
                                        <p:attrNameLst>
                                          <p:attrName>ppt_x</p:attrName>
                                        </p:attrNameLst>
                                      </p:cBhvr>
                                      <p:tavLst>
                                        <p:tav tm="0">
                                          <p:val>
                                            <p:strVal val="#ppt_x"/>
                                          </p:val>
                                        </p:tav>
                                        <p:tav tm="100000">
                                          <p:val>
                                            <p:strVal val="#ppt_x"/>
                                          </p:val>
                                        </p:tav>
                                      </p:tavLst>
                                    </p:anim>
                                    <p:anim calcmode="lin" valueType="num">
                                      <p:cBhvr>
                                        <p:cTn id="154" dur="1000" fill="hold"/>
                                        <p:tgtEl>
                                          <p:spTgt spid="75"/>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animEffect transition="in" filter="fade">
                                      <p:cBhvr>
                                        <p:cTn id="157" dur="1000"/>
                                        <p:tgtEl>
                                          <p:spTgt spid="76"/>
                                        </p:tgtEl>
                                      </p:cBhvr>
                                    </p:animEffect>
                                    <p:anim calcmode="lin" valueType="num">
                                      <p:cBhvr>
                                        <p:cTn id="158" dur="1000" fill="hold"/>
                                        <p:tgtEl>
                                          <p:spTgt spid="76"/>
                                        </p:tgtEl>
                                        <p:attrNameLst>
                                          <p:attrName>ppt_x</p:attrName>
                                        </p:attrNameLst>
                                      </p:cBhvr>
                                      <p:tavLst>
                                        <p:tav tm="0">
                                          <p:val>
                                            <p:strVal val="#ppt_x"/>
                                          </p:val>
                                        </p:tav>
                                        <p:tav tm="100000">
                                          <p:val>
                                            <p:strVal val="#ppt_x"/>
                                          </p:val>
                                        </p:tav>
                                      </p:tavLst>
                                    </p:anim>
                                    <p:anim calcmode="lin" valueType="num">
                                      <p:cBhvr>
                                        <p:cTn id="159" dur="1000" fill="hold"/>
                                        <p:tgtEl>
                                          <p:spTgt spid="76"/>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77"/>
                                        </p:tgtEl>
                                        <p:attrNameLst>
                                          <p:attrName>style.visibility</p:attrName>
                                        </p:attrNameLst>
                                      </p:cBhvr>
                                      <p:to>
                                        <p:strVal val="visible"/>
                                      </p:to>
                                    </p:set>
                                    <p:animEffect transition="in" filter="fade">
                                      <p:cBhvr>
                                        <p:cTn id="162" dur="1000"/>
                                        <p:tgtEl>
                                          <p:spTgt spid="77"/>
                                        </p:tgtEl>
                                      </p:cBhvr>
                                    </p:animEffect>
                                    <p:anim calcmode="lin" valueType="num">
                                      <p:cBhvr>
                                        <p:cTn id="163" dur="1000" fill="hold"/>
                                        <p:tgtEl>
                                          <p:spTgt spid="77"/>
                                        </p:tgtEl>
                                        <p:attrNameLst>
                                          <p:attrName>ppt_x</p:attrName>
                                        </p:attrNameLst>
                                      </p:cBhvr>
                                      <p:tavLst>
                                        <p:tav tm="0">
                                          <p:val>
                                            <p:strVal val="#ppt_x"/>
                                          </p:val>
                                        </p:tav>
                                        <p:tav tm="100000">
                                          <p:val>
                                            <p:strVal val="#ppt_x"/>
                                          </p:val>
                                        </p:tav>
                                      </p:tavLst>
                                    </p:anim>
                                    <p:anim calcmode="lin" valueType="num">
                                      <p:cBhvr>
                                        <p:cTn id="164" dur="1000" fill="hold"/>
                                        <p:tgtEl>
                                          <p:spTgt spid="77"/>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81"/>
                                        </p:tgtEl>
                                        <p:attrNameLst>
                                          <p:attrName>style.visibility</p:attrName>
                                        </p:attrNameLst>
                                      </p:cBhvr>
                                      <p:to>
                                        <p:strVal val="visible"/>
                                      </p:to>
                                    </p:set>
                                    <p:animEffect transition="in" filter="fade">
                                      <p:cBhvr>
                                        <p:cTn id="167" dur="1000"/>
                                        <p:tgtEl>
                                          <p:spTgt spid="81"/>
                                        </p:tgtEl>
                                      </p:cBhvr>
                                    </p:animEffect>
                                    <p:anim calcmode="lin" valueType="num">
                                      <p:cBhvr>
                                        <p:cTn id="168" dur="1000" fill="hold"/>
                                        <p:tgtEl>
                                          <p:spTgt spid="81"/>
                                        </p:tgtEl>
                                        <p:attrNameLst>
                                          <p:attrName>ppt_x</p:attrName>
                                        </p:attrNameLst>
                                      </p:cBhvr>
                                      <p:tavLst>
                                        <p:tav tm="0">
                                          <p:val>
                                            <p:strVal val="#ppt_x"/>
                                          </p:val>
                                        </p:tav>
                                        <p:tav tm="100000">
                                          <p:val>
                                            <p:strVal val="#ppt_x"/>
                                          </p:val>
                                        </p:tav>
                                      </p:tavLst>
                                    </p:anim>
                                    <p:anim calcmode="lin" valueType="num">
                                      <p:cBhvr>
                                        <p:cTn id="169" dur="1000" fill="hold"/>
                                        <p:tgtEl>
                                          <p:spTgt spid="81"/>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85"/>
                                        </p:tgtEl>
                                        <p:attrNameLst>
                                          <p:attrName>style.visibility</p:attrName>
                                        </p:attrNameLst>
                                      </p:cBhvr>
                                      <p:to>
                                        <p:strVal val="visible"/>
                                      </p:to>
                                    </p:set>
                                    <p:animEffect transition="in" filter="fade">
                                      <p:cBhvr>
                                        <p:cTn id="172" dur="1000"/>
                                        <p:tgtEl>
                                          <p:spTgt spid="85"/>
                                        </p:tgtEl>
                                      </p:cBhvr>
                                    </p:animEffect>
                                    <p:anim calcmode="lin" valueType="num">
                                      <p:cBhvr>
                                        <p:cTn id="173" dur="1000" fill="hold"/>
                                        <p:tgtEl>
                                          <p:spTgt spid="85"/>
                                        </p:tgtEl>
                                        <p:attrNameLst>
                                          <p:attrName>ppt_x</p:attrName>
                                        </p:attrNameLst>
                                      </p:cBhvr>
                                      <p:tavLst>
                                        <p:tav tm="0">
                                          <p:val>
                                            <p:strVal val="#ppt_x"/>
                                          </p:val>
                                        </p:tav>
                                        <p:tav tm="100000">
                                          <p:val>
                                            <p:strVal val="#ppt_x"/>
                                          </p:val>
                                        </p:tav>
                                      </p:tavLst>
                                    </p:anim>
                                    <p:anim calcmode="lin" valueType="num">
                                      <p:cBhvr>
                                        <p:cTn id="174" dur="1000" fill="hold"/>
                                        <p:tgtEl>
                                          <p:spTgt spid="85"/>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fade">
                                      <p:cBhvr>
                                        <p:cTn id="177" dur="1000"/>
                                        <p:tgtEl>
                                          <p:spTgt spid="89"/>
                                        </p:tgtEl>
                                      </p:cBhvr>
                                    </p:animEffect>
                                    <p:anim calcmode="lin" valueType="num">
                                      <p:cBhvr>
                                        <p:cTn id="178" dur="1000" fill="hold"/>
                                        <p:tgtEl>
                                          <p:spTgt spid="89"/>
                                        </p:tgtEl>
                                        <p:attrNameLst>
                                          <p:attrName>ppt_x</p:attrName>
                                        </p:attrNameLst>
                                      </p:cBhvr>
                                      <p:tavLst>
                                        <p:tav tm="0">
                                          <p:val>
                                            <p:strVal val="#ppt_x"/>
                                          </p:val>
                                        </p:tav>
                                        <p:tav tm="100000">
                                          <p:val>
                                            <p:strVal val="#ppt_x"/>
                                          </p:val>
                                        </p:tav>
                                      </p:tavLst>
                                    </p:anim>
                                    <p:anim calcmode="lin" valueType="num">
                                      <p:cBhvr>
                                        <p:cTn id="179" dur="1000" fill="hold"/>
                                        <p:tgtEl>
                                          <p:spTgt spid="89"/>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101"/>
                                        </p:tgtEl>
                                        <p:attrNameLst>
                                          <p:attrName>style.visibility</p:attrName>
                                        </p:attrNameLst>
                                      </p:cBhvr>
                                      <p:to>
                                        <p:strVal val="visible"/>
                                      </p:to>
                                    </p:set>
                                    <p:animEffect transition="in" filter="fade">
                                      <p:cBhvr>
                                        <p:cTn id="182" dur="1000"/>
                                        <p:tgtEl>
                                          <p:spTgt spid="101"/>
                                        </p:tgtEl>
                                      </p:cBhvr>
                                    </p:animEffect>
                                    <p:anim calcmode="lin" valueType="num">
                                      <p:cBhvr>
                                        <p:cTn id="183" dur="1000" fill="hold"/>
                                        <p:tgtEl>
                                          <p:spTgt spid="101"/>
                                        </p:tgtEl>
                                        <p:attrNameLst>
                                          <p:attrName>ppt_x</p:attrName>
                                        </p:attrNameLst>
                                      </p:cBhvr>
                                      <p:tavLst>
                                        <p:tav tm="0">
                                          <p:val>
                                            <p:strVal val="#ppt_x"/>
                                          </p:val>
                                        </p:tav>
                                        <p:tav tm="100000">
                                          <p:val>
                                            <p:strVal val="#ppt_x"/>
                                          </p:val>
                                        </p:tav>
                                      </p:tavLst>
                                    </p:anim>
                                    <p:anim calcmode="lin" valueType="num">
                                      <p:cBhvr>
                                        <p:cTn id="184" dur="1000" fill="hold"/>
                                        <p:tgtEl>
                                          <p:spTgt spid="101"/>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102"/>
                                        </p:tgtEl>
                                        <p:attrNameLst>
                                          <p:attrName>style.visibility</p:attrName>
                                        </p:attrNameLst>
                                      </p:cBhvr>
                                      <p:to>
                                        <p:strVal val="visible"/>
                                      </p:to>
                                    </p:set>
                                    <p:animEffect transition="in" filter="fade">
                                      <p:cBhvr>
                                        <p:cTn id="187" dur="1000"/>
                                        <p:tgtEl>
                                          <p:spTgt spid="102"/>
                                        </p:tgtEl>
                                      </p:cBhvr>
                                    </p:animEffect>
                                    <p:anim calcmode="lin" valueType="num">
                                      <p:cBhvr>
                                        <p:cTn id="188" dur="1000" fill="hold"/>
                                        <p:tgtEl>
                                          <p:spTgt spid="102"/>
                                        </p:tgtEl>
                                        <p:attrNameLst>
                                          <p:attrName>ppt_x</p:attrName>
                                        </p:attrNameLst>
                                      </p:cBhvr>
                                      <p:tavLst>
                                        <p:tav tm="0">
                                          <p:val>
                                            <p:strVal val="#ppt_x"/>
                                          </p:val>
                                        </p:tav>
                                        <p:tav tm="100000">
                                          <p:val>
                                            <p:strVal val="#ppt_x"/>
                                          </p:val>
                                        </p:tav>
                                      </p:tavLst>
                                    </p:anim>
                                    <p:anim calcmode="lin" valueType="num">
                                      <p:cBhvr>
                                        <p:cTn id="189" dur="1000" fill="hold"/>
                                        <p:tgtEl>
                                          <p:spTgt spid="102"/>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103"/>
                                        </p:tgtEl>
                                        <p:attrNameLst>
                                          <p:attrName>style.visibility</p:attrName>
                                        </p:attrNameLst>
                                      </p:cBhvr>
                                      <p:to>
                                        <p:strVal val="visible"/>
                                      </p:to>
                                    </p:set>
                                    <p:animEffect transition="in" filter="fade">
                                      <p:cBhvr>
                                        <p:cTn id="192" dur="1000"/>
                                        <p:tgtEl>
                                          <p:spTgt spid="103"/>
                                        </p:tgtEl>
                                      </p:cBhvr>
                                    </p:animEffect>
                                    <p:anim calcmode="lin" valueType="num">
                                      <p:cBhvr>
                                        <p:cTn id="193" dur="1000" fill="hold"/>
                                        <p:tgtEl>
                                          <p:spTgt spid="103"/>
                                        </p:tgtEl>
                                        <p:attrNameLst>
                                          <p:attrName>ppt_x</p:attrName>
                                        </p:attrNameLst>
                                      </p:cBhvr>
                                      <p:tavLst>
                                        <p:tav tm="0">
                                          <p:val>
                                            <p:strVal val="#ppt_x"/>
                                          </p:val>
                                        </p:tav>
                                        <p:tav tm="100000">
                                          <p:val>
                                            <p:strVal val="#ppt_x"/>
                                          </p:val>
                                        </p:tav>
                                      </p:tavLst>
                                    </p:anim>
                                    <p:anim calcmode="lin" valueType="num">
                                      <p:cBhvr>
                                        <p:cTn id="194" dur="1000" fill="hold"/>
                                        <p:tgtEl>
                                          <p:spTgt spid="103"/>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04"/>
                                        </p:tgtEl>
                                        <p:attrNameLst>
                                          <p:attrName>style.visibility</p:attrName>
                                        </p:attrNameLst>
                                      </p:cBhvr>
                                      <p:to>
                                        <p:strVal val="visible"/>
                                      </p:to>
                                    </p:set>
                                    <p:animEffect transition="in" filter="fade">
                                      <p:cBhvr>
                                        <p:cTn id="197" dur="1000"/>
                                        <p:tgtEl>
                                          <p:spTgt spid="104"/>
                                        </p:tgtEl>
                                      </p:cBhvr>
                                    </p:animEffect>
                                    <p:anim calcmode="lin" valueType="num">
                                      <p:cBhvr>
                                        <p:cTn id="198" dur="1000" fill="hold"/>
                                        <p:tgtEl>
                                          <p:spTgt spid="104"/>
                                        </p:tgtEl>
                                        <p:attrNameLst>
                                          <p:attrName>ppt_x</p:attrName>
                                        </p:attrNameLst>
                                      </p:cBhvr>
                                      <p:tavLst>
                                        <p:tav tm="0">
                                          <p:val>
                                            <p:strVal val="#ppt_x"/>
                                          </p:val>
                                        </p:tav>
                                        <p:tav tm="100000">
                                          <p:val>
                                            <p:strVal val="#ppt_x"/>
                                          </p:val>
                                        </p:tav>
                                      </p:tavLst>
                                    </p:anim>
                                    <p:anim calcmode="lin" valueType="num">
                                      <p:cBhvr>
                                        <p:cTn id="199" dur="1000" fill="hold"/>
                                        <p:tgtEl>
                                          <p:spTgt spid="104"/>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74"/>
                                        </p:tgtEl>
                                        <p:attrNameLst>
                                          <p:attrName>style.visibility</p:attrName>
                                        </p:attrNameLst>
                                      </p:cBhvr>
                                      <p:to>
                                        <p:strVal val="visible"/>
                                      </p:to>
                                    </p:set>
                                    <p:animEffect transition="in" filter="fade">
                                      <p:cBhvr>
                                        <p:cTn id="202" dur="1000"/>
                                        <p:tgtEl>
                                          <p:spTgt spid="74"/>
                                        </p:tgtEl>
                                      </p:cBhvr>
                                    </p:animEffect>
                                    <p:anim calcmode="lin" valueType="num">
                                      <p:cBhvr>
                                        <p:cTn id="203" dur="1000" fill="hold"/>
                                        <p:tgtEl>
                                          <p:spTgt spid="74"/>
                                        </p:tgtEl>
                                        <p:attrNameLst>
                                          <p:attrName>ppt_x</p:attrName>
                                        </p:attrNameLst>
                                      </p:cBhvr>
                                      <p:tavLst>
                                        <p:tav tm="0">
                                          <p:val>
                                            <p:strVal val="#ppt_x"/>
                                          </p:val>
                                        </p:tav>
                                        <p:tav tm="100000">
                                          <p:val>
                                            <p:strVal val="#ppt_x"/>
                                          </p:val>
                                        </p:tav>
                                      </p:tavLst>
                                    </p:anim>
                                    <p:anim calcmode="lin" valueType="num">
                                      <p:cBhvr>
                                        <p:cTn id="204" dur="1000" fill="hold"/>
                                        <p:tgtEl>
                                          <p:spTgt spid="74"/>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111"/>
                                        </p:tgtEl>
                                        <p:attrNameLst>
                                          <p:attrName>style.visibility</p:attrName>
                                        </p:attrNameLst>
                                      </p:cBhvr>
                                      <p:to>
                                        <p:strVal val="visible"/>
                                      </p:to>
                                    </p:set>
                                    <p:animEffect transition="in" filter="fade">
                                      <p:cBhvr>
                                        <p:cTn id="207" dur="1000"/>
                                        <p:tgtEl>
                                          <p:spTgt spid="111"/>
                                        </p:tgtEl>
                                      </p:cBhvr>
                                    </p:animEffect>
                                    <p:anim calcmode="lin" valueType="num">
                                      <p:cBhvr>
                                        <p:cTn id="208" dur="1000" fill="hold"/>
                                        <p:tgtEl>
                                          <p:spTgt spid="111"/>
                                        </p:tgtEl>
                                        <p:attrNameLst>
                                          <p:attrName>ppt_x</p:attrName>
                                        </p:attrNameLst>
                                      </p:cBhvr>
                                      <p:tavLst>
                                        <p:tav tm="0">
                                          <p:val>
                                            <p:strVal val="#ppt_x"/>
                                          </p:val>
                                        </p:tav>
                                        <p:tav tm="100000">
                                          <p:val>
                                            <p:strVal val="#ppt_x"/>
                                          </p:val>
                                        </p:tav>
                                      </p:tavLst>
                                    </p:anim>
                                    <p:anim calcmode="lin" valueType="num">
                                      <p:cBhvr>
                                        <p:cTn id="209" dur="1000" fill="hold"/>
                                        <p:tgtEl>
                                          <p:spTgt spid="111"/>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115"/>
                                        </p:tgtEl>
                                        <p:attrNameLst>
                                          <p:attrName>style.visibility</p:attrName>
                                        </p:attrNameLst>
                                      </p:cBhvr>
                                      <p:to>
                                        <p:strVal val="visible"/>
                                      </p:to>
                                    </p:set>
                                    <p:animEffect transition="in" filter="fade">
                                      <p:cBhvr>
                                        <p:cTn id="212" dur="1000"/>
                                        <p:tgtEl>
                                          <p:spTgt spid="115"/>
                                        </p:tgtEl>
                                      </p:cBhvr>
                                    </p:animEffect>
                                    <p:anim calcmode="lin" valueType="num">
                                      <p:cBhvr>
                                        <p:cTn id="213" dur="1000" fill="hold"/>
                                        <p:tgtEl>
                                          <p:spTgt spid="115"/>
                                        </p:tgtEl>
                                        <p:attrNameLst>
                                          <p:attrName>ppt_x</p:attrName>
                                        </p:attrNameLst>
                                      </p:cBhvr>
                                      <p:tavLst>
                                        <p:tav tm="0">
                                          <p:val>
                                            <p:strVal val="#ppt_x"/>
                                          </p:val>
                                        </p:tav>
                                        <p:tav tm="100000">
                                          <p:val>
                                            <p:strVal val="#ppt_x"/>
                                          </p:val>
                                        </p:tav>
                                      </p:tavLst>
                                    </p:anim>
                                    <p:anim calcmode="lin" valueType="num">
                                      <p:cBhvr>
                                        <p:cTn id="214"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p:bldP spid="16" grpId="0"/>
      <p:bldP spid="17" grpId="0" animBg="1"/>
      <p:bldP spid="32" grpId="0"/>
      <p:bldP spid="33" grpId="0" animBg="1"/>
      <p:bldP spid="42" grpId="0"/>
      <p:bldP spid="43" grpId="0" animBg="1"/>
      <p:bldP spid="57" grpId="0"/>
      <p:bldP spid="58" grpId="0" animBg="1"/>
      <p:bldP spid="64" grpId="0"/>
      <p:bldP spid="65" grpId="0" animBg="1"/>
      <p:bldP spid="75" grpId="0"/>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windows 2012">
            <a:extLst>
              <a:ext uri="{FF2B5EF4-FFF2-40B4-BE49-F238E27FC236}">
                <a16:creationId xmlns:a16="http://schemas.microsoft.com/office/drawing/2014/main" id="{1E4FDB98-7654-4E06-9F1F-F6DA52DACB2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86787" y="5290005"/>
            <a:ext cx="2342016" cy="16791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A6DB99-A86C-45C3-91F6-99C75C7FE303}"/>
              </a:ext>
            </a:extLst>
          </p:cNvPr>
          <p:cNvSpPr>
            <a:spLocks noGrp="1"/>
          </p:cNvSpPr>
          <p:nvPr>
            <p:ph type="title"/>
          </p:nvPr>
        </p:nvSpPr>
        <p:spPr/>
        <p:txBody>
          <a:bodyPr/>
          <a:lstStyle/>
          <a:p>
            <a:r>
              <a:rPr lang="en-US" dirty="0"/>
              <a:t>Supported Configurations</a:t>
            </a:r>
          </a:p>
        </p:txBody>
      </p:sp>
      <p:pic>
        <p:nvPicPr>
          <p:cNvPr id="4" name="Picture 3" descr="Microsoft Windows Server">
            <a:extLst>
              <a:ext uri="{FF2B5EF4-FFF2-40B4-BE49-F238E27FC236}">
                <a16:creationId xmlns:a16="http://schemas.microsoft.com/office/drawing/2014/main" id="{3B7AA782-0E45-4E64-AD23-B345DBF52628}"/>
              </a:ext>
            </a:extLst>
          </p:cNvPr>
          <p:cNvPicPr>
            <a:picLocks noChangeAspect="1"/>
          </p:cNvPicPr>
          <p:nvPr/>
        </p:nvPicPr>
        <p:blipFill>
          <a:blip r:embed="rId3"/>
          <a:stretch>
            <a:fillRect/>
          </a:stretch>
        </p:blipFill>
        <p:spPr>
          <a:xfrm>
            <a:off x="2394329" y="1891690"/>
            <a:ext cx="2160893" cy="2160893"/>
          </a:xfrm>
          <a:prstGeom prst="rect">
            <a:avLst/>
          </a:prstGeom>
        </p:spPr>
      </p:pic>
      <p:pic>
        <p:nvPicPr>
          <p:cNvPr id="6" name="Picture 5" descr="Linux Penguin">
            <a:extLst>
              <a:ext uri="{FF2B5EF4-FFF2-40B4-BE49-F238E27FC236}">
                <a16:creationId xmlns:a16="http://schemas.microsoft.com/office/drawing/2014/main" id="{709F9EB1-1DE0-42B8-8F66-417FC6659A68}"/>
              </a:ext>
            </a:extLst>
          </p:cNvPr>
          <p:cNvPicPr>
            <a:picLocks noChangeAspect="1"/>
          </p:cNvPicPr>
          <p:nvPr/>
        </p:nvPicPr>
        <p:blipFill>
          <a:blip r:embed="rId4"/>
          <a:stretch>
            <a:fillRect/>
          </a:stretch>
        </p:blipFill>
        <p:spPr>
          <a:xfrm>
            <a:off x="7769547" y="1604339"/>
            <a:ext cx="2548912" cy="2548912"/>
          </a:xfrm>
          <a:prstGeom prst="rect">
            <a:avLst/>
          </a:prstGeom>
        </p:spPr>
      </p:pic>
      <p:pic>
        <p:nvPicPr>
          <p:cNvPr id="10" name="Picture 9">
            <a:extLst>
              <a:ext uri="{FF2B5EF4-FFF2-40B4-BE49-F238E27FC236}">
                <a16:creationId xmlns:a16="http://schemas.microsoft.com/office/drawing/2014/main" id="{5828289D-31C4-4CC0-8DF9-1110BDC11FB1}"/>
              </a:ext>
            </a:extLst>
          </p:cNvPr>
          <p:cNvPicPr>
            <a:picLocks noChangeAspect="1"/>
          </p:cNvPicPr>
          <p:nvPr/>
        </p:nvPicPr>
        <p:blipFill>
          <a:blip r:embed="rId5"/>
          <a:stretch>
            <a:fillRect/>
          </a:stretch>
        </p:blipFill>
        <p:spPr>
          <a:xfrm>
            <a:off x="7884475" y="4385845"/>
            <a:ext cx="1110353" cy="762087"/>
          </a:xfrm>
          <a:prstGeom prst="rect">
            <a:avLst/>
          </a:prstGeom>
        </p:spPr>
      </p:pic>
      <p:pic>
        <p:nvPicPr>
          <p:cNvPr id="12" name="Picture 11">
            <a:extLst>
              <a:ext uri="{FF2B5EF4-FFF2-40B4-BE49-F238E27FC236}">
                <a16:creationId xmlns:a16="http://schemas.microsoft.com/office/drawing/2014/main" id="{F83896AD-BE48-4ACD-A466-9F6CB2EDD3ED}"/>
              </a:ext>
            </a:extLst>
          </p:cNvPr>
          <p:cNvPicPr>
            <a:picLocks noChangeAspect="1"/>
          </p:cNvPicPr>
          <p:nvPr/>
        </p:nvPicPr>
        <p:blipFill>
          <a:blip r:embed="rId6"/>
          <a:stretch>
            <a:fillRect/>
          </a:stretch>
        </p:blipFill>
        <p:spPr>
          <a:xfrm>
            <a:off x="9474288" y="4823968"/>
            <a:ext cx="1195693" cy="932076"/>
          </a:xfrm>
          <a:prstGeom prst="rect">
            <a:avLst/>
          </a:prstGeom>
        </p:spPr>
      </p:pic>
      <p:pic>
        <p:nvPicPr>
          <p:cNvPr id="14" name="Picture 13">
            <a:extLst>
              <a:ext uri="{FF2B5EF4-FFF2-40B4-BE49-F238E27FC236}">
                <a16:creationId xmlns:a16="http://schemas.microsoft.com/office/drawing/2014/main" id="{842491BB-E615-4098-8966-342D308F8FCE}"/>
              </a:ext>
            </a:extLst>
          </p:cNvPr>
          <p:cNvPicPr>
            <a:picLocks noChangeAspect="1"/>
          </p:cNvPicPr>
          <p:nvPr/>
        </p:nvPicPr>
        <p:blipFill>
          <a:blip r:embed="rId7"/>
          <a:stretch>
            <a:fillRect/>
          </a:stretch>
        </p:blipFill>
        <p:spPr>
          <a:xfrm>
            <a:off x="7833822" y="5183926"/>
            <a:ext cx="1310008" cy="1030401"/>
          </a:xfrm>
          <a:prstGeom prst="rect">
            <a:avLst/>
          </a:prstGeom>
        </p:spPr>
      </p:pic>
      <p:pic>
        <p:nvPicPr>
          <p:cNvPr id="16" name="Picture 15">
            <a:extLst>
              <a:ext uri="{FF2B5EF4-FFF2-40B4-BE49-F238E27FC236}">
                <a16:creationId xmlns:a16="http://schemas.microsoft.com/office/drawing/2014/main" id="{4C2FD1E0-9B05-48C2-AE6B-244B5294FC92}"/>
              </a:ext>
            </a:extLst>
          </p:cNvPr>
          <p:cNvPicPr>
            <a:picLocks noChangeAspect="1"/>
          </p:cNvPicPr>
          <p:nvPr/>
        </p:nvPicPr>
        <p:blipFill>
          <a:blip r:embed="rId8"/>
          <a:stretch>
            <a:fillRect/>
          </a:stretch>
        </p:blipFill>
        <p:spPr>
          <a:xfrm>
            <a:off x="7563591" y="5982280"/>
            <a:ext cx="1752120" cy="392653"/>
          </a:xfrm>
          <a:prstGeom prst="rect">
            <a:avLst/>
          </a:prstGeom>
        </p:spPr>
      </p:pic>
      <p:pic>
        <p:nvPicPr>
          <p:cNvPr id="17" name="Picture 16">
            <a:extLst>
              <a:ext uri="{FF2B5EF4-FFF2-40B4-BE49-F238E27FC236}">
                <a16:creationId xmlns:a16="http://schemas.microsoft.com/office/drawing/2014/main" id="{FAE2ECDB-DA03-4198-9F39-D9B1652AB372}"/>
              </a:ext>
            </a:extLst>
          </p:cNvPr>
          <p:cNvPicPr>
            <a:picLocks noChangeAspect="1"/>
          </p:cNvPicPr>
          <p:nvPr/>
        </p:nvPicPr>
        <p:blipFill>
          <a:blip r:embed="rId9"/>
          <a:stretch>
            <a:fillRect/>
          </a:stretch>
        </p:blipFill>
        <p:spPr>
          <a:xfrm>
            <a:off x="9751515" y="4410125"/>
            <a:ext cx="1836932" cy="258463"/>
          </a:xfrm>
          <a:prstGeom prst="rect">
            <a:avLst/>
          </a:prstGeom>
        </p:spPr>
      </p:pic>
      <p:pic>
        <p:nvPicPr>
          <p:cNvPr id="18" name="Picture 17">
            <a:extLst>
              <a:ext uri="{FF2B5EF4-FFF2-40B4-BE49-F238E27FC236}">
                <a16:creationId xmlns:a16="http://schemas.microsoft.com/office/drawing/2014/main" id="{5131A884-A296-47FB-81C2-D7E0DB970ECB}"/>
              </a:ext>
            </a:extLst>
          </p:cNvPr>
          <p:cNvPicPr>
            <a:picLocks noChangeAspect="1"/>
          </p:cNvPicPr>
          <p:nvPr/>
        </p:nvPicPr>
        <p:blipFill>
          <a:blip r:embed="rId10"/>
          <a:stretch>
            <a:fillRect/>
          </a:stretch>
        </p:blipFill>
        <p:spPr>
          <a:xfrm>
            <a:off x="10406982" y="5637002"/>
            <a:ext cx="1484918" cy="690555"/>
          </a:xfrm>
          <a:prstGeom prst="rect">
            <a:avLst/>
          </a:prstGeom>
        </p:spPr>
      </p:pic>
      <p:pic>
        <p:nvPicPr>
          <p:cNvPr id="21" name="Picture 20" descr="Windows Server 2008 R2">
            <a:extLst>
              <a:ext uri="{FF2B5EF4-FFF2-40B4-BE49-F238E27FC236}">
                <a16:creationId xmlns:a16="http://schemas.microsoft.com/office/drawing/2014/main" id="{9FAE28CC-E66B-4A48-96D7-E394338A246A}"/>
              </a:ext>
            </a:extLst>
          </p:cNvPr>
          <p:cNvPicPr>
            <a:picLocks noChangeAspect="1"/>
          </p:cNvPicPr>
          <p:nvPr/>
        </p:nvPicPr>
        <p:blipFill>
          <a:blip r:embed="rId11"/>
          <a:stretch>
            <a:fillRect/>
          </a:stretch>
        </p:blipFill>
        <p:spPr>
          <a:xfrm>
            <a:off x="411248" y="4854771"/>
            <a:ext cx="1954403" cy="586321"/>
          </a:xfrm>
          <a:prstGeom prst="rect">
            <a:avLst/>
          </a:prstGeom>
        </p:spPr>
      </p:pic>
      <p:pic>
        <p:nvPicPr>
          <p:cNvPr id="27" name="Picture 26" descr="Windows Server 2016">
            <a:extLst>
              <a:ext uri="{FF2B5EF4-FFF2-40B4-BE49-F238E27FC236}">
                <a16:creationId xmlns:a16="http://schemas.microsoft.com/office/drawing/2014/main" id="{92306716-989A-42A2-8D20-9B18578DEED9}"/>
              </a:ext>
            </a:extLst>
          </p:cNvPr>
          <p:cNvPicPr>
            <a:picLocks noChangeAspect="1"/>
          </p:cNvPicPr>
          <p:nvPr/>
        </p:nvPicPr>
        <p:blipFill>
          <a:blip r:embed="rId12"/>
          <a:stretch>
            <a:fillRect/>
          </a:stretch>
        </p:blipFill>
        <p:spPr>
          <a:xfrm>
            <a:off x="3773181" y="5202702"/>
            <a:ext cx="2146788" cy="416729"/>
          </a:xfrm>
          <a:prstGeom prst="rect">
            <a:avLst/>
          </a:prstGeom>
        </p:spPr>
      </p:pic>
      <p:sp>
        <p:nvSpPr>
          <p:cNvPr id="3" name="TextBox 2"/>
          <p:cNvSpPr txBox="1"/>
          <p:nvPr/>
        </p:nvSpPr>
        <p:spPr>
          <a:xfrm>
            <a:off x="1773446" y="4203774"/>
            <a:ext cx="358219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2B529A"/>
                </a:solidFill>
                <a:effectLst/>
                <a:uLnTx/>
                <a:uFillTx/>
                <a:latin typeface="Segoe UI Light"/>
                <a:ea typeface="+mn-ea"/>
                <a:cs typeface="+mn-cs"/>
              </a:rPr>
              <a:t>Windows Server</a:t>
            </a:r>
          </a:p>
        </p:txBody>
      </p:sp>
      <p:sp>
        <p:nvSpPr>
          <p:cNvPr id="19" name="TextBox 18"/>
          <p:cNvSpPr txBox="1"/>
          <p:nvPr/>
        </p:nvSpPr>
        <p:spPr>
          <a:xfrm>
            <a:off x="4451816" y="5958225"/>
            <a:ext cx="2117118"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529A"/>
                </a:solidFill>
                <a:effectLst/>
                <a:uLnTx/>
                <a:uFillTx/>
                <a:latin typeface="Segoe UI Light"/>
                <a:ea typeface="+mn-ea"/>
                <a:cs typeface="+mn-cs"/>
              </a:rPr>
              <a:t>Windows Server 2019</a:t>
            </a:r>
          </a:p>
        </p:txBody>
      </p:sp>
      <p:pic>
        <p:nvPicPr>
          <p:cNvPr id="24" name="Picture 23" descr="Windows logo">
            <a:extLst>
              <a:ext uri="{FF2B5EF4-FFF2-40B4-BE49-F238E27FC236}">
                <a16:creationId xmlns:a16="http://schemas.microsoft.com/office/drawing/2014/main" id="{3B7AA782-0E45-4E64-AD23-B345DBF5262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flipV="1">
            <a:off x="4230159" y="6005978"/>
            <a:ext cx="247236" cy="247236"/>
          </a:xfrm>
          <a:prstGeom prst="rect">
            <a:avLst/>
          </a:prstGeom>
        </p:spPr>
      </p:pic>
    </p:spTree>
    <p:extLst>
      <p:ext uri="{BB962C8B-B14F-4D97-AF65-F5344CB8AC3E}">
        <p14:creationId xmlns:p14="http://schemas.microsoft.com/office/powerpoint/2010/main" val="2839259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9422-AAD5-427D-A3CB-9DE80C3B0BA1}"/>
              </a:ext>
            </a:extLst>
          </p:cNvPr>
          <p:cNvSpPr>
            <a:spLocks noGrp="1"/>
          </p:cNvSpPr>
          <p:nvPr>
            <p:ph type="title"/>
          </p:nvPr>
        </p:nvSpPr>
        <p:spPr/>
        <p:txBody>
          <a:bodyPr/>
          <a:lstStyle/>
          <a:p>
            <a:r>
              <a:rPr lang="en-US" dirty="0"/>
              <a:t>Availability Options</a:t>
            </a:r>
          </a:p>
        </p:txBody>
      </p:sp>
      <p:sp>
        <p:nvSpPr>
          <p:cNvPr id="58" name="Freeform: Shape 57">
            <a:extLst>
              <a:ext uri="{FF2B5EF4-FFF2-40B4-BE49-F238E27FC236}">
                <a16:creationId xmlns:a16="http://schemas.microsoft.com/office/drawing/2014/main" id="{6B1C5127-BFE4-4D4E-86C3-4287CAA8C84F}"/>
              </a:ext>
            </a:extLst>
          </p:cNvPr>
          <p:cNvSpPr/>
          <p:nvPr/>
        </p:nvSpPr>
        <p:spPr bwMode="auto">
          <a:xfrm flipV="1">
            <a:off x="525476" y="4608975"/>
            <a:ext cx="2104267"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Shape 58">
            <a:extLst>
              <a:ext uri="{FF2B5EF4-FFF2-40B4-BE49-F238E27FC236}">
                <a16:creationId xmlns:a16="http://schemas.microsoft.com/office/drawing/2014/main" id="{BA5AD489-006B-4FE9-ADE7-FEDABEFEA9F5}"/>
              </a:ext>
            </a:extLst>
          </p:cNvPr>
          <p:cNvSpPr/>
          <p:nvPr/>
        </p:nvSpPr>
        <p:spPr bwMode="auto">
          <a:xfrm>
            <a:off x="3005435" y="4654686"/>
            <a:ext cx="26451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0F4171E9-F177-4996-A646-F5D32F1E44E9}"/>
              </a:ext>
            </a:extLst>
          </p:cNvPr>
          <p:cNvSpPr/>
          <p:nvPr/>
        </p:nvSpPr>
        <p:spPr bwMode="auto">
          <a:xfrm>
            <a:off x="5980734" y="4654686"/>
            <a:ext cx="2507140"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Shape 60">
            <a:extLst>
              <a:ext uri="{FF2B5EF4-FFF2-40B4-BE49-F238E27FC236}">
                <a16:creationId xmlns:a16="http://schemas.microsoft.com/office/drawing/2014/main" id="{E9D4ECAC-4893-4B99-A807-9B844597493E}"/>
              </a:ext>
            </a:extLst>
          </p:cNvPr>
          <p:cNvSpPr/>
          <p:nvPr/>
        </p:nvSpPr>
        <p:spPr bwMode="auto">
          <a:xfrm>
            <a:off x="8824441" y="4654686"/>
            <a:ext cx="29096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2" name="Group 61">
            <a:extLst>
              <a:ext uri="{FF2B5EF4-FFF2-40B4-BE49-F238E27FC236}">
                <a16:creationId xmlns:a16="http://schemas.microsoft.com/office/drawing/2014/main" id="{9E1649C9-2F51-410F-B233-17073C391E5A}"/>
              </a:ext>
            </a:extLst>
          </p:cNvPr>
          <p:cNvGrpSpPr/>
          <p:nvPr/>
        </p:nvGrpSpPr>
        <p:grpSpPr>
          <a:xfrm>
            <a:off x="460120" y="4773449"/>
            <a:ext cx="1948749" cy="946785"/>
            <a:chOff x="522514" y="4739119"/>
            <a:chExt cx="1988107" cy="965907"/>
          </a:xfrm>
        </p:grpSpPr>
        <p:sp>
          <p:nvSpPr>
            <p:cNvPr id="63" name="Rectangle 62">
              <a:extLst>
                <a:ext uri="{FF2B5EF4-FFF2-40B4-BE49-F238E27FC236}">
                  <a16:creationId xmlns:a16="http://schemas.microsoft.com/office/drawing/2014/main" id="{CE12947F-9E58-4F9A-926D-EA9C972E050B}"/>
                </a:ext>
              </a:extLst>
            </p:cNvPr>
            <p:cNvSpPr/>
            <p:nvPr/>
          </p:nvSpPr>
          <p:spPr>
            <a:xfrm>
              <a:off x="522514" y="4739119"/>
              <a:ext cx="1235038"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Single VM</a:t>
              </a:r>
            </a:p>
          </p:txBody>
        </p:sp>
        <p:sp>
          <p:nvSpPr>
            <p:cNvPr id="64" name="Rectangle 63">
              <a:extLst>
                <a:ext uri="{FF2B5EF4-FFF2-40B4-BE49-F238E27FC236}">
                  <a16:creationId xmlns:a16="http://schemas.microsoft.com/office/drawing/2014/main" id="{527401AD-355C-4F9C-BBAC-03C932B8B7CB}"/>
                </a:ext>
              </a:extLst>
            </p:cNvPr>
            <p:cNvSpPr/>
            <p:nvPr/>
          </p:nvSpPr>
          <p:spPr>
            <a:xfrm>
              <a:off x="522514" y="5108786"/>
              <a:ext cx="1988107"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rgbClr val="000000"/>
                  </a:solidFill>
                  <a:effectLst/>
                  <a:uLnTx/>
                  <a:uFillTx/>
                  <a:latin typeface="Segoe UI"/>
                  <a:ea typeface="+mn-ea"/>
                  <a:cs typeface="+mn-cs"/>
                </a:rPr>
                <a:t>Protection with Premium Storage</a:t>
              </a:r>
            </a:p>
          </p:txBody>
        </p:sp>
      </p:grpSp>
      <p:grpSp>
        <p:nvGrpSpPr>
          <p:cNvPr id="65" name="Group 64">
            <a:extLst>
              <a:ext uri="{FF2B5EF4-FFF2-40B4-BE49-F238E27FC236}">
                <a16:creationId xmlns:a16="http://schemas.microsoft.com/office/drawing/2014/main" id="{853B169C-EE2D-400C-8A90-0C96625CE3A4}"/>
              </a:ext>
            </a:extLst>
          </p:cNvPr>
          <p:cNvGrpSpPr/>
          <p:nvPr/>
        </p:nvGrpSpPr>
        <p:grpSpPr>
          <a:xfrm>
            <a:off x="525474" y="2155302"/>
            <a:ext cx="973856" cy="600122"/>
            <a:chOff x="522514" y="1920087"/>
            <a:chExt cx="993524" cy="612244"/>
          </a:xfrm>
        </p:grpSpPr>
        <p:sp>
          <p:nvSpPr>
            <p:cNvPr id="66" name="Rectangle 362">
              <a:extLst>
                <a:ext uri="{FF2B5EF4-FFF2-40B4-BE49-F238E27FC236}">
                  <a16:creationId xmlns:a16="http://schemas.microsoft.com/office/drawing/2014/main" id="{A2B4FA32-CD05-4848-8299-FC057E12F602}"/>
                </a:ext>
              </a:extLst>
            </p:cNvPr>
            <p:cNvSpPr>
              <a:spLocks noChangeArrowheads="1"/>
            </p:cNvSpPr>
            <p:nvPr/>
          </p:nvSpPr>
          <p:spPr bwMode="auto">
            <a:xfrm>
              <a:off x="522514" y="1920087"/>
              <a:ext cx="993524"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67" name="Rectangle 365">
              <a:extLst>
                <a:ext uri="{FF2B5EF4-FFF2-40B4-BE49-F238E27FC236}">
                  <a16:creationId xmlns:a16="http://schemas.microsoft.com/office/drawing/2014/main" id="{CA25BE90-01A9-4997-B27F-3A3204A2F9CB}"/>
                </a:ext>
              </a:extLst>
            </p:cNvPr>
            <p:cNvSpPr>
              <a:spLocks noChangeArrowheads="1"/>
            </p:cNvSpPr>
            <p:nvPr/>
          </p:nvSpPr>
          <p:spPr bwMode="auto">
            <a:xfrm>
              <a:off x="522514" y="2168396"/>
              <a:ext cx="7864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68" name="Group 67">
            <a:extLst>
              <a:ext uri="{FF2B5EF4-FFF2-40B4-BE49-F238E27FC236}">
                <a16:creationId xmlns:a16="http://schemas.microsoft.com/office/drawing/2014/main" id="{0D00C156-AF5D-412E-A9CD-3A9205BFCC1B}"/>
              </a:ext>
            </a:extLst>
          </p:cNvPr>
          <p:cNvGrpSpPr/>
          <p:nvPr/>
        </p:nvGrpSpPr>
        <p:grpSpPr>
          <a:xfrm>
            <a:off x="2940079" y="4773449"/>
            <a:ext cx="2768138" cy="946783"/>
            <a:chOff x="2806842" y="4739119"/>
            <a:chExt cx="2390527" cy="965905"/>
          </a:xfrm>
        </p:grpSpPr>
        <p:sp>
          <p:nvSpPr>
            <p:cNvPr id="69" name="Rectangle 68">
              <a:extLst>
                <a:ext uri="{FF2B5EF4-FFF2-40B4-BE49-F238E27FC236}">
                  <a16:creationId xmlns:a16="http://schemas.microsoft.com/office/drawing/2014/main" id="{5FE189F8-A903-4F0E-8521-444DF513690F}"/>
                </a:ext>
              </a:extLst>
            </p:cNvPr>
            <p:cNvSpPr/>
            <p:nvPr/>
          </p:nvSpPr>
          <p:spPr>
            <a:xfrm>
              <a:off x="2806842" y="4739119"/>
              <a:ext cx="1497793"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sets</a:t>
              </a:r>
            </a:p>
          </p:txBody>
        </p:sp>
        <p:sp>
          <p:nvSpPr>
            <p:cNvPr id="70" name="Rectangle 69">
              <a:extLst>
                <a:ext uri="{FF2B5EF4-FFF2-40B4-BE49-F238E27FC236}">
                  <a16:creationId xmlns:a16="http://schemas.microsoft.com/office/drawing/2014/main" id="{11C47EBC-007E-4A7D-A423-CD90E4116E06}"/>
                </a:ext>
              </a:extLst>
            </p:cNvPr>
            <p:cNvSpPr/>
            <p:nvPr/>
          </p:nvSpPr>
          <p:spPr>
            <a:xfrm>
              <a:off x="2806842" y="5108784"/>
              <a:ext cx="2390527"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rgbClr val="000000"/>
                  </a:solidFill>
                  <a:effectLst/>
                  <a:uLnTx/>
                  <a:uFillTx/>
                  <a:latin typeface="Segoe UI"/>
                  <a:ea typeface="+mn-ea"/>
                  <a:cs typeface="+mn-cs"/>
                </a:rPr>
                <a:t>Protection against failures within datacenters</a:t>
              </a:r>
            </a:p>
          </p:txBody>
        </p:sp>
      </p:grpSp>
      <p:grpSp>
        <p:nvGrpSpPr>
          <p:cNvPr id="71" name="Group 70">
            <a:extLst>
              <a:ext uri="{FF2B5EF4-FFF2-40B4-BE49-F238E27FC236}">
                <a16:creationId xmlns:a16="http://schemas.microsoft.com/office/drawing/2014/main" id="{EC35AB52-924A-4331-81E8-520212BC43E9}"/>
              </a:ext>
            </a:extLst>
          </p:cNvPr>
          <p:cNvGrpSpPr/>
          <p:nvPr/>
        </p:nvGrpSpPr>
        <p:grpSpPr>
          <a:xfrm>
            <a:off x="6031951" y="4773451"/>
            <a:ext cx="3001364" cy="951251"/>
            <a:chOff x="5755796" y="4739119"/>
            <a:chExt cx="2284328" cy="970463"/>
          </a:xfrm>
        </p:grpSpPr>
        <p:sp>
          <p:nvSpPr>
            <p:cNvPr id="72" name="Rectangle 71">
              <a:extLst>
                <a:ext uri="{FF2B5EF4-FFF2-40B4-BE49-F238E27FC236}">
                  <a16:creationId xmlns:a16="http://schemas.microsoft.com/office/drawing/2014/main" id="{E4A287C6-EE4F-4A63-9A6C-EA90EBA38230}"/>
                </a:ext>
              </a:extLst>
            </p:cNvPr>
            <p:cNvSpPr/>
            <p:nvPr/>
          </p:nvSpPr>
          <p:spPr>
            <a:xfrm>
              <a:off x="5755796" y="4739119"/>
              <a:ext cx="1464000"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73" name="Rectangle 72">
              <a:extLst>
                <a:ext uri="{FF2B5EF4-FFF2-40B4-BE49-F238E27FC236}">
                  <a16:creationId xmlns:a16="http://schemas.microsoft.com/office/drawing/2014/main" id="{C403F9C8-6675-42DF-9A98-1E48117A6680}"/>
                </a:ext>
              </a:extLst>
            </p:cNvPr>
            <p:cNvSpPr/>
            <p:nvPr/>
          </p:nvSpPr>
          <p:spPr>
            <a:xfrm>
              <a:off x="5755796" y="5113342"/>
              <a:ext cx="2284328"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mn-ea"/>
                  <a:cs typeface="+mn-cs"/>
                </a:rPr>
                <a:t>Protection from entire datacenter failures</a:t>
              </a:r>
            </a:p>
          </p:txBody>
        </p:sp>
      </p:grpSp>
      <p:grpSp>
        <p:nvGrpSpPr>
          <p:cNvPr id="74" name="Group 73">
            <a:extLst>
              <a:ext uri="{FF2B5EF4-FFF2-40B4-BE49-F238E27FC236}">
                <a16:creationId xmlns:a16="http://schemas.microsoft.com/office/drawing/2014/main" id="{652B4577-54DC-42BF-A36F-1559C673259C}"/>
              </a:ext>
            </a:extLst>
          </p:cNvPr>
          <p:cNvGrpSpPr/>
          <p:nvPr/>
        </p:nvGrpSpPr>
        <p:grpSpPr>
          <a:xfrm>
            <a:off x="8759085" y="4773449"/>
            <a:ext cx="3069495" cy="946781"/>
            <a:chOff x="8989092" y="4739119"/>
            <a:chExt cx="2392277" cy="965903"/>
          </a:xfrm>
        </p:grpSpPr>
        <p:sp>
          <p:nvSpPr>
            <p:cNvPr id="75" name="Rectangle 74">
              <a:extLst>
                <a:ext uri="{FF2B5EF4-FFF2-40B4-BE49-F238E27FC236}">
                  <a16:creationId xmlns:a16="http://schemas.microsoft.com/office/drawing/2014/main" id="{CEF6C966-182B-4CCB-AFCE-11C0AC4F85ED}"/>
                </a:ext>
              </a:extLst>
            </p:cNvPr>
            <p:cNvSpPr/>
            <p:nvPr/>
          </p:nvSpPr>
          <p:spPr>
            <a:xfrm>
              <a:off x="8989092" y="4739119"/>
              <a:ext cx="2392277"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Site Recovery &amp; Region pairs</a:t>
              </a:r>
            </a:p>
          </p:txBody>
        </p:sp>
        <p:sp>
          <p:nvSpPr>
            <p:cNvPr id="76" name="Rectangle 75">
              <a:extLst>
                <a:ext uri="{FF2B5EF4-FFF2-40B4-BE49-F238E27FC236}">
                  <a16:creationId xmlns:a16="http://schemas.microsoft.com/office/drawing/2014/main" id="{4AA3C8AE-CAF0-45EB-8D5B-B6E6670947D8}"/>
                </a:ext>
              </a:extLst>
            </p:cNvPr>
            <p:cNvSpPr/>
            <p:nvPr/>
          </p:nvSpPr>
          <p:spPr>
            <a:xfrm>
              <a:off x="8989092" y="5108782"/>
              <a:ext cx="2284328"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mn-ea"/>
                  <a:cs typeface="+mn-cs"/>
                </a:rPr>
                <a:t>Protection from disaster with</a:t>
              </a:r>
              <a:br>
                <a:rPr kumimoji="0" lang="en-US" sz="1567" b="0" i="0" u="none" strike="noStrike" kern="1200" cap="none" spc="0" normalizeH="0" baseline="0" noProof="0" dirty="0">
                  <a:ln>
                    <a:noFill/>
                  </a:ln>
                  <a:solidFill>
                    <a:srgbClr val="000000"/>
                  </a:solidFill>
                  <a:effectLst/>
                  <a:uLnTx/>
                  <a:uFillTx/>
                  <a:latin typeface="Segoe UI"/>
                  <a:ea typeface="+mn-ea"/>
                  <a:cs typeface="+mn-cs"/>
                </a:rPr>
              </a:br>
              <a:r>
                <a:rPr kumimoji="0" lang="en-US" sz="1567" b="0" i="0" u="none" strike="noStrike" kern="1200" cap="none" spc="0" normalizeH="0" baseline="0" noProof="0" dirty="0">
                  <a:ln>
                    <a:noFill/>
                  </a:ln>
                  <a:solidFill>
                    <a:srgbClr val="000000"/>
                  </a:solidFill>
                  <a:effectLst/>
                  <a:uLnTx/>
                  <a:uFillTx/>
                  <a:latin typeface="Segoe UI"/>
                  <a:ea typeface="+mn-ea"/>
                  <a:cs typeface="+mn-cs"/>
                </a:rPr>
                <a:t>data residency compliance</a:t>
              </a:r>
            </a:p>
          </p:txBody>
        </p:sp>
      </p:grpSp>
      <p:sp>
        <p:nvSpPr>
          <p:cNvPr id="77" name="Freeform: Shape 76">
            <a:extLst>
              <a:ext uri="{FF2B5EF4-FFF2-40B4-BE49-F238E27FC236}">
                <a16:creationId xmlns:a16="http://schemas.microsoft.com/office/drawing/2014/main" id="{23987796-1AF2-4E7C-AB08-AB4BC59EC8BB}"/>
              </a:ext>
            </a:extLst>
          </p:cNvPr>
          <p:cNvSpPr/>
          <p:nvPr/>
        </p:nvSpPr>
        <p:spPr bwMode="auto">
          <a:xfrm flipV="1">
            <a:off x="525476" y="2760718"/>
            <a:ext cx="2104267"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Freeform: Shape 77">
            <a:extLst>
              <a:ext uri="{FF2B5EF4-FFF2-40B4-BE49-F238E27FC236}">
                <a16:creationId xmlns:a16="http://schemas.microsoft.com/office/drawing/2014/main" id="{F1520195-0BEB-4ED5-A41B-5625049D82EA}"/>
              </a:ext>
            </a:extLst>
          </p:cNvPr>
          <p:cNvSpPr/>
          <p:nvPr/>
        </p:nvSpPr>
        <p:spPr bwMode="auto">
          <a:xfrm>
            <a:off x="3005435" y="2806430"/>
            <a:ext cx="2645164"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Freeform: Shape 78">
            <a:extLst>
              <a:ext uri="{FF2B5EF4-FFF2-40B4-BE49-F238E27FC236}">
                <a16:creationId xmlns:a16="http://schemas.microsoft.com/office/drawing/2014/main" id="{731C29FC-827F-4AE0-8C34-7489ED994041}"/>
              </a:ext>
            </a:extLst>
          </p:cNvPr>
          <p:cNvSpPr/>
          <p:nvPr/>
        </p:nvSpPr>
        <p:spPr bwMode="auto">
          <a:xfrm>
            <a:off x="5980734" y="2810862"/>
            <a:ext cx="2507140"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28F4BBEA-AC85-41BD-9260-2E1038D3B8B6}"/>
              </a:ext>
            </a:extLst>
          </p:cNvPr>
          <p:cNvSpPr/>
          <p:nvPr/>
        </p:nvSpPr>
        <p:spPr bwMode="auto">
          <a:xfrm>
            <a:off x="8824441" y="2806429"/>
            <a:ext cx="29096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81" name="Group 80">
            <a:extLst>
              <a:ext uri="{FF2B5EF4-FFF2-40B4-BE49-F238E27FC236}">
                <a16:creationId xmlns:a16="http://schemas.microsoft.com/office/drawing/2014/main" id="{FC226F50-5B87-4739-8E04-52162C214A36}"/>
              </a:ext>
            </a:extLst>
          </p:cNvPr>
          <p:cNvGrpSpPr/>
          <p:nvPr/>
        </p:nvGrpSpPr>
        <p:grpSpPr>
          <a:xfrm>
            <a:off x="3005430" y="2159472"/>
            <a:ext cx="973856" cy="597648"/>
            <a:chOff x="2806842" y="2107278"/>
            <a:chExt cx="993525" cy="609719"/>
          </a:xfrm>
        </p:grpSpPr>
        <p:sp>
          <p:nvSpPr>
            <p:cNvPr id="82" name="Rectangle 362">
              <a:extLst>
                <a:ext uri="{FF2B5EF4-FFF2-40B4-BE49-F238E27FC236}">
                  <a16:creationId xmlns:a16="http://schemas.microsoft.com/office/drawing/2014/main" id="{F2F3335B-A635-49E1-B849-602E44E72773}"/>
                </a:ext>
              </a:extLst>
            </p:cNvPr>
            <p:cNvSpPr>
              <a:spLocks noChangeArrowheads="1"/>
            </p:cNvSpPr>
            <p:nvPr/>
          </p:nvSpPr>
          <p:spPr bwMode="auto">
            <a:xfrm>
              <a:off x="2806842" y="2107278"/>
              <a:ext cx="99352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83" name="Rectangle 365">
              <a:extLst>
                <a:ext uri="{FF2B5EF4-FFF2-40B4-BE49-F238E27FC236}">
                  <a16:creationId xmlns:a16="http://schemas.microsoft.com/office/drawing/2014/main" id="{B19ED3CA-F079-477A-9E48-D580DB7653DC}"/>
                </a:ext>
              </a:extLst>
            </p:cNvPr>
            <p:cNvSpPr>
              <a:spLocks noChangeArrowheads="1"/>
            </p:cNvSpPr>
            <p:nvPr/>
          </p:nvSpPr>
          <p:spPr bwMode="auto">
            <a:xfrm>
              <a:off x="2806842" y="2353062"/>
              <a:ext cx="9712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99.95% </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84" name="Group 83">
            <a:extLst>
              <a:ext uri="{FF2B5EF4-FFF2-40B4-BE49-F238E27FC236}">
                <a16:creationId xmlns:a16="http://schemas.microsoft.com/office/drawing/2014/main" id="{F83BEE77-E956-4800-92A6-C5F914A7EF3D}"/>
              </a:ext>
            </a:extLst>
          </p:cNvPr>
          <p:cNvGrpSpPr/>
          <p:nvPr/>
        </p:nvGrpSpPr>
        <p:grpSpPr>
          <a:xfrm>
            <a:off x="5933191" y="2155300"/>
            <a:ext cx="973856" cy="601819"/>
            <a:chOff x="5630888" y="2103022"/>
            <a:chExt cx="993525" cy="613975"/>
          </a:xfrm>
        </p:grpSpPr>
        <p:sp>
          <p:nvSpPr>
            <p:cNvPr id="85" name="Rectangle 362">
              <a:extLst>
                <a:ext uri="{FF2B5EF4-FFF2-40B4-BE49-F238E27FC236}">
                  <a16:creationId xmlns:a16="http://schemas.microsoft.com/office/drawing/2014/main" id="{A67704CC-2C88-48C4-997B-463D4F5E83F2}"/>
                </a:ext>
              </a:extLst>
            </p:cNvPr>
            <p:cNvSpPr>
              <a:spLocks noChangeArrowheads="1"/>
            </p:cNvSpPr>
            <p:nvPr/>
          </p:nvSpPr>
          <p:spPr bwMode="auto">
            <a:xfrm>
              <a:off x="5630888" y="2103022"/>
              <a:ext cx="99352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86" name="Rectangle 365">
              <a:extLst>
                <a:ext uri="{FF2B5EF4-FFF2-40B4-BE49-F238E27FC236}">
                  <a16:creationId xmlns:a16="http://schemas.microsoft.com/office/drawing/2014/main" id="{CF89CCF8-8EFA-459D-82BD-8D9A960193AC}"/>
                </a:ext>
              </a:extLst>
            </p:cNvPr>
            <p:cNvSpPr>
              <a:spLocks noChangeArrowheads="1"/>
            </p:cNvSpPr>
            <p:nvPr/>
          </p:nvSpPr>
          <p:spPr bwMode="auto">
            <a:xfrm>
              <a:off x="5630888" y="2353062"/>
              <a:ext cx="9712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99.99% </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sp>
        <p:nvSpPr>
          <p:cNvPr id="87" name="Rectangle 365">
            <a:extLst>
              <a:ext uri="{FF2B5EF4-FFF2-40B4-BE49-F238E27FC236}">
                <a16:creationId xmlns:a16="http://schemas.microsoft.com/office/drawing/2014/main" id="{68C53841-DCCA-4720-A872-A3A6D8369816}"/>
              </a:ext>
            </a:extLst>
          </p:cNvPr>
          <p:cNvSpPr>
            <a:spLocks noChangeArrowheads="1"/>
          </p:cNvSpPr>
          <p:nvPr/>
        </p:nvSpPr>
        <p:spPr bwMode="auto">
          <a:xfrm>
            <a:off x="8820917" y="2161338"/>
            <a:ext cx="981486" cy="62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Regions</a:t>
            </a:r>
            <a:br>
              <a:rPr kumimoji="0" lang="en-US" altLang="en-US" sz="173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lang="en-US" altLang="en-US" sz="1730" dirty="0">
                <a:solidFill>
                  <a:srgbClr val="000000"/>
                </a:solidFill>
                <a:latin typeface="Segoe UI" panose="020B0502040204020203" pitchFamily="34" charset="0"/>
                <a:cs typeface="Segoe UI" panose="020B0502040204020203" pitchFamily="34" charset="0"/>
              </a:rPr>
              <a:t>60+</a:t>
            </a:r>
            <a:endParaRPr kumimoji="0" lang="en-US" altLang="en-US" sz="173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8" name="PC1_E977" descr="Single Virtual Machine">
            <a:extLst>
              <a:ext uri="{FF2B5EF4-FFF2-40B4-BE49-F238E27FC236}">
                <a16:creationId xmlns:a16="http://schemas.microsoft.com/office/drawing/2014/main" id="{8623FD21-EBDC-44CB-BF62-33AFAAE6A7B3}"/>
              </a:ext>
            </a:extLst>
          </p:cNvPr>
          <p:cNvSpPr>
            <a:spLocks noChangeAspect="1" noEditPoints="1"/>
          </p:cNvSpPr>
          <p:nvPr/>
        </p:nvSpPr>
        <p:spPr bwMode="auto">
          <a:xfrm>
            <a:off x="1283786" y="3490659"/>
            <a:ext cx="599510" cy="47979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89" name="Group 88" descr="Virtual Machine Scale Set">
            <a:extLst>
              <a:ext uri="{FF2B5EF4-FFF2-40B4-BE49-F238E27FC236}">
                <a16:creationId xmlns:a16="http://schemas.microsoft.com/office/drawing/2014/main" id="{57CF4CC6-C28C-4F15-A39F-365A31516398}"/>
              </a:ext>
            </a:extLst>
          </p:cNvPr>
          <p:cNvGrpSpPr/>
          <p:nvPr/>
        </p:nvGrpSpPr>
        <p:grpSpPr>
          <a:xfrm>
            <a:off x="3644774" y="3334055"/>
            <a:ext cx="1372080" cy="793006"/>
            <a:chOff x="3459095" y="2961602"/>
            <a:chExt cx="1399792" cy="809022"/>
          </a:xfrm>
        </p:grpSpPr>
        <p:sp>
          <p:nvSpPr>
            <p:cNvPr id="90" name="monitor">
              <a:extLst>
                <a:ext uri="{FF2B5EF4-FFF2-40B4-BE49-F238E27FC236}">
                  <a16:creationId xmlns:a16="http://schemas.microsoft.com/office/drawing/2014/main" id="{356E1F3F-3891-476B-9D24-81B2D6B399A3}"/>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1" name="monitor">
              <a:extLst>
                <a:ext uri="{FF2B5EF4-FFF2-40B4-BE49-F238E27FC236}">
                  <a16:creationId xmlns:a16="http://schemas.microsoft.com/office/drawing/2014/main" id="{8111C34D-40FC-483C-A8FD-49498F00FEC4}"/>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75A2EE13-19FB-4615-93CE-7DB37192233C}"/>
                </a:ext>
              </a:extLst>
            </p:cNvPr>
            <p:cNvSpPr/>
            <p:nvPr/>
          </p:nvSpPr>
          <p:spPr bwMode="auto">
            <a:xfrm>
              <a:off x="3475778" y="2961602"/>
              <a:ext cx="1353672" cy="473134"/>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monitor">
              <a:extLst>
                <a:ext uri="{FF2B5EF4-FFF2-40B4-BE49-F238E27FC236}">
                  <a16:creationId xmlns:a16="http://schemas.microsoft.com/office/drawing/2014/main" id="{CEC54BDF-43A4-4751-999D-71EC7BC579D8}"/>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4" name="monitor">
              <a:extLst>
                <a:ext uri="{FF2B5EF4-FFF2-40B4-BE49-F238E27FC236}">
                  <a16:creationId xmlns:a16="http://schemas.microsoft.com/office/drawing/2014/main" id="{378AE30E-AF7C-4C8F-A200-EA6FE11E59A0}"/>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5" name="monitor">
              <a:extLst>
                <a:ext uri="{FF2B5EF4-FFF2-40B4-BE49-F238E27FC236}">
                  <a16:creationId xmlns:a16="http://schemas.microsoft.com/office/drawing/2014/main" id="{FE4D7F3F-EBC6-4564-9276-080359B617CF}"/>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6" name="monitor">
              <a:extLst>
                <a:ext uri="{FF2B5EF4-FFF2-40B4-BE49-F238E27FC236}">
                  <a16:creationId xmlns:a16="http://schemas.microsoft.com/office/drawing/2014/main" id="{4C899928-7016-44D1-9D2F-2CFE18C9875B}"/>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descr="Azure Availability Zones">
            <a:extLst>
              <a:ext uri="{FF2B5EF4-FFF2-40B4-BE49-F238E27FC236}">
                <a16:creationId xmlns:a16="http://schemas.microsoft.com/office/drawing/2014/main" id="{14AC0630-92D1-4D9E-8902-8B07598254AE}"/>
              </a:ext>
            </a:extLst>
          </p:cNvPr>
          <p:cNvGrpSpPr/>
          <p:nvPr/>
        </p:nvGrpSpPr>
        <p:grpSpPr>
          <a:xfrm>
            <a:off x="6629225" y="3203746"/>
            <a:ext cx="1123198" cy="1053623"/>
            <a:chOff x="6265202" y="2921103"/>
            <a:chExt cx="1145883" cy="1074902"/>
          </a:xfrm>
        </p:grpSpPr>
        <p:sp>
          <p:nvSpPr>
            <p:cNvPr id="98" name="server">
              <a:extLst>
                <a:ext uri="{FF2B5EF4-FFF2-40B4-BE49-F238E27FC236}">
                  <a16:creationId xmlns:a16="http://schemas.microsoft.com/office/drawing/2014/main" id="{7A87B3D2-6B59-4A94-BA94-1A6EC5D6AFB3}"/>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9" name="server">
              <a:extLst>
                <a:ext uri="{FF2B5EF4-FFF2-40B4-BE49-F238E27FC236}">
                  <a16:creationId xmlns:a16="http://schemas.microsoft.com/office/drawing/2014/main" id="{B0A341FA-9C24-45F9-9242-EE4CC46AE30C}"/>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0" name="server">
              <a:extLst>
                <a:ext uri="{FF2B5EF4-FFF2-40B4-BE49-F238E27FC236}">
                  <a16:creationId xmlns:a16="http://schemas.microsoft.com/office/drawing/2014/main" id="{9F284710-4539-4F28-BCDE-87AA89BDAE0A}"/>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1" name="Freeform: Shape 100">
            <a:extLst>
              <a:ext uri="{FF2B5EF4-FFF2-40B4-BE49-F238E27FC236}">
                <a16:creationId xmlns:a16="http://schemas.microsoft.com/office/drawing/2014/main" id="{C0D18A5A-E46D-4E90-872E-5737930422B0}"/>
              </a:ext>
            </a:extLst>
          </p:cNvPr>
          <p:cNvSpPr/>
          <p:nvPr/>
        </p:nvSpPr>
        <p:spPr bwMode="auto">
          <a:xfrm>
            <a:off x="6978957" y="3441172"/>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3720CE02-9E51-49D3-95D9-25B45C527621}"/>
              </a:ext>
            </a:extLst>
          </p:cNvPr>
          <p:cNvSpPr/>
          <p:nvPr/>
        </p:nvSpPr>
        <p:spPr bwMode="auto">
          <a:xfrm rot="2700000">
            <a:off x="6582138" y="3949050"/>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096B099D-37F9-498D-B9E9-E3F709E8C4B1}"/>
              </a:ext>
            </a:extLst>
          </p:cNvPr>
          <p:cNvSpPr/>
          <p:nvPr/>
        </p:nvSpPr>
        <p:spPr bwMode="auto">
          <a:xfrm rot="18900000" flipH="1">
            <a:off x="7337569" y="3943166"/>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04" name="Group 103" descr="Azure Region Pairs">
            <a:extLst>
              <a:ext uri="{FF2B5EF4-FFF2-40B4-BE49-F238E27FC236}">
                <a16:creationId xmlns:a16="http://schemas.microsoft.com/office/drawing/2014/main" id="{62BBC071-883D-4460-A81A-04E69FB5D6E4}"/>
              </a:ext>
            </a:extLst>
          </p:cNvPr>
          <p:cNvGrpSpPr/>
          <p:nvPr/>
        </p:nvGrpSpPr>
        <p:grpSpPr>
          <a:xfrm>
            <a:off x="8939555" y="3109625"/>
            <a:ext cx="2679452" cy="1260064"/>
            <a:chOff x="9106531" y="3479339"/>
            <a:chExt cx="2733568" cy="1285513"/>
          </a:xfrm>
        </p:grpSpPr>
        <p:grpSp>
          <p:nvGrpSpPr>
            <p:cNvPr id="105" name="Group 104">
              <a:extLst>
                <a:ext uri="{FF2B5EF4-FFF2-40B4-BE49-F238E27FC236}">
                  <a16:creationId xmlns:a16="http://schemas.microsoft.com/office/drawing/2014/main" id="{A120A917-55A5-4EC3-9DE4-48431321890F}"/>
                </a:ext>
              </a:extLst>
            </p:cNvPr>
            <p:cNvGrpSpPr/>
            <p:nvPr/>
          </p:nvGrpSpPr>
          <p:grpSpPr>
            <a:xfrm>
              <a:off x="9106531" y="3479339"/>
              <a:ext cx="2733568" cy="1285513"/>
              <a:chOff x="9106531" y="3070266"/>
              <a:chExt cx="2733568" cy="1285513"/>
            </a:xfrm>
          </p:grpSpPr>
          <p:sp>
            <p:nvSpPr>
              <p:cNvPr id="108" name="Freeform 11">
                <a:extLst>
                  <a:ext uri="{FF2B5EF4-FFF2-40B4-BE49-F238E27FC236}">
                    <a16:creationId xmlns:a16="http://schemas.microsoft.com/office/drawing/2014/main" id="{E4DD085B-766A-4CFE-9185-94749E543603}"/>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1">
                <a:extLst>
                  <a:ext uri="{FF2B5EF4-FFF2-40B4-BE49-F238E27FC236}">
                    <a16:creationId xmlns:a16="http://schemas.microsoft.com/office/drawing/2014/main" id="{717070AC-0624-46F3-9198-A21CF2003F08}"/>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C3F71C9E-C8E5-45EE-A981-2C2516247324}"/>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2E764E1B-B543-4A83-BE28-1B63A948C812}"/>
                  </a:ext>
                </a:extLst>
              </p:cNvPr>
              <p:cNvSpPr/>
              <p:nvPr/>
            </p:nvSpPr>
            <p:spPr bwMode="auto">
              <a:xfrm>
                <a:off x="9106531" y="3070266"/>
                <a:ext cx="2733568" cy="1285513"/>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6" name="Rectangle 105">
              <a:extLst>
                <a:ext uri="{FF2B5EF4-FFF2-40B4-BE49-F238E27FC236}">
                  <a16:creationId xmlns:a16="http://schemas.microsoft.com/office/drawing/2014/main" id="{8126AA26-DA75-4B5C-9E14-84550D1E1450}"/>
                </a:ext>
              </a:extLst>
            </p:cNvPr>
            <p:cNvSpPr/>
            <p:nvPr/>
          </p:nvSpPr>
          <p:spPr>
            <a:xfrm>
              <a:off x="9497050" y="4354349"/>
              <a:ext cx="796643" cy="282423"/>
            </a:xfrm>
            <a:prstGeom prst="rect">
              <a:avLst/>
            </a:prstGeom>
            <a:ln w="19050">
              <a:solidFill>
                <a:schemeClr val="tx1"/>
              </a:solidFill>
            </a:ln>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endParaRPr kumimoji="0" lang="en-US" sz="117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106">
              <a:extLst>
                <a:ext uri="{FF2B5EF4-FFF2-40B4-BE49-F238E27FC236}">
                  <a16:creationId xmlns:a16="http://schemas.microsoft.com/office/drawing/2014/main" id="{CA4E650A-F863-453F-A86B-3CE85AAC746F}"/>
                </a:ext>
              </a:extLst>
            </p:cNvPr>
            <p:cNvSpPr/>
            <p:nvPr/>
          </p:nvSpPr>
          <p:spPr>
            <a:xfrm>
              <a:off x="10700758" y="4352010"/>
              <a:ext cx="819535" cy="282423"/>
            </a:xfrm>
            <a:prstGeom prst="rect">
              <a:avLst/>
            </a:prstGeom>
            <a:ln w="19050">
              <a:solidFill>
                <a:schemeClr val="tx1"/>
              </a:solidFill>
            </a:ln>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endParaRPr kumimoji="0" lang="en-US" sz="117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12" name="Group 111">
            <a:extLst>
              <a:ext uri="{FF2B5EF4-FFF2-40B4-BE49-F238E27FC236}">
                <a16:creationId xmlns:a16="http://schemas.microsoft.com/office/drawing/2014/main" id="{E2BA4522-540C-46C9-8971-4B9665648CEF}"/>
              </a:ext>
            </a:extLst>
          </p:cNvPr>
          <p:cNvGrpSpPr/>
          <p:nvPr/>
        </p:nvGrpSpPr>
        <p:grpSpPr>
          <a:xfrm>
            <a:off x="513025" y="1604940"/>
            <a:ext cx="2128580" cy="716023"/>
            <a:chOff x="425344" y="1636360"/>
            <a:chExt cx="2171570" cy="730485"/>
          </a:xfrm>
          <a:solidFill>
            <a:schemeClr val="accent1"/>
          </a:solidFill>
        </p:grpSpPr>
        <p:sp>
          <p:nvSpPr>
            <p:cNvPr id="113" name="Right Triangle 112">
              <a:extLst>
                <a:ext uri="{FF2B5EF4-FFF2-40B4-BE49-F238E27FC236}">
                  <a16:creationId xmlns:a16="http://schemas.microsoft.com/office/drawing/2014/main" id="{DB6B9D56-E044-406A-B9F5-D9512BCC24E4}"/>
                </a:ext>
              </a:extLst>
            </p:cNvPr>
            <p:cNvSpPr/>
            <p:nvPr/>
          </p:nvSpPr>
          <p:spPr bwMode="auto">
            <a:xfrm flipV="1">
              <a:off x="2362449" y="2134615"/>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4" name="Group 113">
              <a:extLst>
                <a:ext uri="{FF2B5EF4-FFF2-40B4-BE49-F238E27FC236}">
                  <a16:creationId xmlns:a16="http://schemas.microsoft.com/office/drawing/2014/main" id="{5F9ED9D1-CD02-4030-8342-29DD32D46B48}"/>
                </a:ext>
              </a:extLst>
            </p:cNvPr>
            <p:cNvGrpSpPr/>
            <p:nvPr/>
          </p:nvGrpSpPr>
          <p:grpSpPr>
            <a:xfrm>
              <a:off x="425344" y="1636360"/>
              <a:ext cx="2171570" cy="517065"/>
              <a:chOff x="425344" y="1636360"/>
              <a:chExt cx="2171570" cy="517065"/>
            </a:xfrm>
            <a:grpFill/>
          </p:grpSpPr>
          <p:sp>
            <p:nvSpPr>
              <p:cNvPr id="115" name="Rectangle 114">
                <a:extLst>
                  <a:ext uri="{FF2B5EF4-FFF2-40B4-BE49-F238E27FC236}">
                    <a16:creationId xmlns:a16="http://schemas.microsoft.com/office/drawing/2014/main" id="{E30F8705-8009-4DFF-BB42-E79BB33381D5}"/>
                  </a:ext>
                </a:extLst>
              </p:cNvPr>
              <p:cNvSpPr/>
              <p:nvPr/>
            </p:nvSpPr>
            <p:spPr bwMode="auto">
              <a:xfrm>
                <a:off x="438044" y="1640081"/>
                <a:ext cx="2158870" cy="4945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TextBox 115">
                <a:extLst>
                  <a:ext uri="{FF2B5EF4-FFF2-40B4-BE49-F238E27FC236}">
                    <a16:creationId xmlns:a16="http://schemas.microsoft.com/office/drawing/2014/main" id="{834D4918-E263-4F2A-92A4-3487D4069E01}"/>
                  </a:ext>
                </a:extLst>
              </p:cNvPr>
              <p:cNvSpPr txBox="1"/>
              <p:nvPr/>
            </p:nvSpPr>
            <p:spPr>
              <a:xfrm>
                <a:off x="425344" y="1636360"/>
                <a:ext cx="2159468" cy="517065"/>
              </a:xfrm>
              <a:prstGeom prst="rect">
                <a:avLst/>
              </a:prstGeom>
              <a:grp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Industry-only</a:t>
                </a:r>
              </a:p>
            </p:txBody>
          </p:sp>
        </p:grpSp>
      </p:grpSp>
      <p:grpSp>
        <p:nvGrpSpPr>
          <p:cNvPr id="117" name="Group 116">
            <a:extLst>
              <a:ext uri="{FF2B5EF4-FFF2-40B4-BE49-F238E27FC236}">
                <a16:creationId xmlns:a16="http://schemas.microsoft.com/office/drawing/2014/main" id="{AC0D2A32-623C-47E4-B356-707A2129A4B0}"/>
              </a:ext>
            </a:extLst>
          </p:cNvPr>
          <p:cNvGrpSpPr/>
          <p:nvPr/>
        </p:nvGrpSpPr>
        <p:grpSpPr>
          <a:xfrm>
            <a:off x="3002807" y="1614810"/>
            <a:ext cx="5495696" cy="696113"/>
            <a:chOff x="2719936" y="1646427"/>
            <a:chExt cx="6070970" cy="710173"/>
          </a:xfrm>
          <a:solidFill>
            <a:schemeClr val="accent1"/>
          </a:solidFill>
        </p:grpSpPr>
        <p:sp>
          <p:nvSpPr>
            <p:cNvPr id="118" name="Right Triangle 117">
              <a:extLst>
                <a:ext uri="{FF2B5EF4-FFF2-40B4-BE49-F238E27FC236}">
                  <a16:creationId xmlns:a16="http://schemas.microsoft.com/office/drawing/2014/main" id="{860F6C05-2B00-40DB-B545-A269C4A9FEFA}"/>
                </a:ext>
              </a:extLst>
            </p:cNvPr>
            <p:cNvSpPr/>
            <p:nvPr/>
          </p:nvSpPr>
          <p:spPr bwMode="auto">
            <a:xfrm flipV="1">
              <a:off x="8550146" y="2124370"/>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9" name="Rectangle 118">
              <a:extLst>
                <a:ext uri="{FF2B5EF4-FFF2-40B4-BE49-F238E27FC236}">
                  <a16:creationId xmlns:a16="http://schemas.microsoft.com/office/drawing/2014/main" id="{FB3C4631-684A-44F2-AC2F-2E8E85A1D033}"/>
                </a:ext>
              </a:extLst>
            </p:cNvPr>
            <p:cNvSpPr/>
            <p:nvPr/>
          </p:nvSpPr>
          <p:spPr bwMode="auto">
            <a:xfrm>
              <a:off x="2719936" y="1646427"/>
              <a:ext cx="6059226" cy="4835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0" name="TextBox 119">
              <a:extLst>
                <a:ext uri="{FF2B5EF4-FFF2-40B4-BE49-F238E27FC236}">
                  <a16:creationId xmlns:a16="http://schemas.microsoft.com/office/drawing/2014/main" id="{8087BF0D-90D1-474B-9439-37A2653EE4EF}"/>
                </a:ext>
              </a:extLst>
            </p:cNvPr>
            <p:cNvSpPr txBox="1"/>
            <p:nvPr/>
          </p:nvSpPr>
          <p:spPr>
            <a:xfrm>
              <a:off x="2731681" y="1647964"/>
              <a:ext cx="6059225" cy="516895"/>
            </a:xfrm>
            <a:prstGeom prst="rect">
              <a:avLst/>
            </a:prstGeom>
            <a:no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High availability SLA</a:t>
              </a:r>
            </a:p>
          </p:txBody>
        </p:sp>
      </p:grpSp>
      <p:grpSp>
        <p:nvGrpSpPr>
          <p:cNvPr id="121" name="Group 120">
            <a:extLst>
              <a:ext uri="{FF2B5EF4-FFF2-40B4-BE49-F238E27FC236}">
                <a16:creationId xmlns:a16="http://schemas.microsoft.com/office/drawing/2014/main" id="{44C7D980-FC72-4F07-A44C-D6BF933B7E8B}"/>
              </a:ext>
            </a:extLst>
          </p:cNvPr>
          <p:cNvGrpSpPr/>
          <p:nvPr/>
        </p:nvGrpSpPr>
        <p:grpSpPr>
          <a:xfrm>
            <a:off x="8818936" y="1603903"/>
            <a:ext cx="2915183" cy="706914"/>
            <a:chOff x="8899008" y="1635301"/>
            <a:chExt cx="2974060" cy="721190"/>
          </a:xfrm>
          <a:solidFill>
            <a:schemeClr val="accent1"/>
          </a:solidFill>
        </p:grpSpPr>
        <p:sp>
          <p:nvSpPr>
            <p:cNvPr id="122" name="Right Triangle 121">
              <a:extLst>
                <a:ext uri="{FF2B5EF4-FFF2-40B4-BE49-F238E27FC236}">
                  <a16:creationId xmlns:a16="http://schemas.microsoft.com/office/drawing/2014/main" id="{93A95DAB-FF42-48E0-8043-E37A4510B36C}"/>
                </a:ext>
              </a:extLst>
            </p:cNvPr>
            <p:cNvSpPr/>
            <p:nvPr/>
          </p:nvSpPr>
          <p:spPr bwMode="auto">
            <a:xfrm flipV="1">
              <a:off x="11639513" y="2124261"/>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3" name="Rectangle 122">
              <a:extLst>
                <a:ext uri="{FF2B5EF4-FFF2-40B4-BE49-F238E27FC236}">
                  <a16:creationId xmlns:a16="http://schemas.microsoft.com/office/drawing/2014/main" id="{F6A94F0A-8F90-4947-AE5F-F953958B0D97}"/>
                </a:ext>
              </a:extLst>
            </p:cNvPr>
            <p:cNvSpPr/>
            <p:nvPr/>
          </p:nvSpPr>
          <p:spPr bwMode="auto">
            <a:xfrm>
              <a:off x="8902185" y="1635419"/>
              <a:ext cx="2970883" cy="4945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4" name="TextBox 123">
              <a:extLst>
                <a:ext uri="{FF2B5EF4-FFF2-40B4-BE49-F238E27FC236}">
                  <a16:creationId xmlns:a16="http://schemas.microsoft.com/office/drawing/2014/main" id="{9DFADE89-C2EE-438D-BDE6-7D23A32BA5B1}"/>
                </a:ext>
              </a:extLst>
            </p:cNvPr>
            <p:cNvSpPr txBox="1"/>
            <p:nvPr/>
          </p:nvSpPr>
          <p:spPr>
            <a:xfrm>
              <a:off x="8899008" y="1635301"/>
              <a:ext cx="2974059" cy="516894"/>
            </a:xfrm>
            <a:prstGeom prst="rect">
              <a:avLst/>
            </a:prstGeom>
            <a:no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Disaster recovery</a:t>
              </a:r>
            </a:p>
          </p:txBody>
        </p:sp>
      </p:grpSp>
      <p:sp>
        <p:nvSpPr>
          <p:cNvPr id="125" name="TextBox 124">
            <a:extLst>
              <a:ext uri="{FF2B5EF4-FFF2-40B4-BE49-F238E27FC236}">
                <a16:creationId xmlns:a16="http://schemas.microsoft.com/office/drawing/2014/main" id="{22E9B186-08D2-4482-9EBD-9ACE9E77E475}"/>
              </a:ext>
            </a:extLst>
          </p:cNvPr>
          <p:cNvSpPr txBox="1"/>
          <p:nvPr/>
        </p:nvSpPr>
        <p:spPr>
          <a:xfrm>
            <a:off x="1617064" y="6250212"/>
            <a:ext cx="8501558"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i="0" u="none" strike="noStrike" kern="1200" cap="none" spc="0" normalizeH="0" baseline="0" noProof="0" dirty="0">
                <a:ln>
                  <a:noFill/>
                </a:ln>
                <a:solidFill>
                  <a:schemeClr val="accent1"/>
                </a:solidFill>
                <a:effectLst/>
                <a:uLnTx/>
                <a:uFillTx/>
                <a:latin typeface="+mj-lt"/>
                <a:ea typeface="+mn-ea"/>
                <a:cs typeface="+mn-cs"/>
              </a:rPr>
              <a:t>AZs</a:t>
            </a:r>
            <a:r>
              <a:rPr kumimoji="0" lang="en-US" sz="2000" i="0" u="none" strike="noStrike" kern="1200" cap="none" spc="0" normalizeH="0" noProof="0" dirty="0">
                <a:ln>
                  <a:noFill/>
                </a:ln>
                <a:solidFill>
                  <a:schemeClr val="accent1"/>
                </a:solidFill>
                <a:effectLst/>
                <a:uLnTx/>
                <a:uFillTx/>
                <a:latin typeface="+mj-lt"/>
                <a:ea typeface="+mn-ea"/>
                <a:cs typeface="+mn-cs"/>
              </a:rPr>
              <a:t> a</a:t>
            </a:r>
            <a:r>
              <a:rPr kumimoji="0" lang="en-US" sz="2000" i="0" u="none" strike="noStrike" kern="1200" cap="none" spc="0" normalizeH="0" baseline="0" noProof="0" dirty="0">
                <a:ln>
                  <a:noFill/>
                </a:ln>
                <a:solidFill>
                  <a:schemeClr val="accent1"/>
                </a:solidFill>
                <a:effectLst/>
                <a:uLnTx/>
                <a:uFillTx/>
                <a:latin typeface="+mj-lt"/>
                <a:ea typeface="+mn-ea"/>
                <a:cs typeface="+mn-cs"/>
              </a:rPr>
              <a:t>vailable</a:t>
            </a:r>
            <a:r>
              <a:rPr kumimoji="0" lang="en-US" sz="2000" i="0" u="none" strike="noStrike" kern="1200" cap="none" spc="0" normalizeH="0" noProof="0" dirty="0">
                <a:ln>
                  <a:noFill/>
                </a:ln>
                <a:solidFill>
                  <a:schemeClr val="accent1"/>
                </a:solidFill>
                <a:effectLst/>
                <a:uLnTx/>
                <a:uFillTx/>
                <a:latin typeface="+mj-lt"/>
                <a:ea typeface="+mn-ea"/>
                <a:cs typeface="+mn-cs"/>
              </a:rPr>
              <a:t> across US, Europe and Asia… more regions coming soon</a:t>
            </a:r>
            <a:endParaRPr kumimoji="0" lang="en-US" sz="2000" i="0" u="none" strike="noStrike" kern="1200" cap="none" spc="0" normalizeH="0" baseline="0" noProof="0" dirty="0">
              <a:ln>
                <a:noFill/>
              </a:ln>
              <a:solidFill>
                <a:schemeClr val="accent1"/>
              </a:solidFill>
              <a:effectLst/>
              <a:uLnTx/>
              <a:uFillTx/>
              <a:latin typeface="+mj-lt"/>
              <a:ea typeface="+mn-ea"/>
              <a:cs typeface="+mn-cs"/>
            </a:endParaRPr>
          </a:p>
        </p:txBody>
      </p:sp>
    </p:spTree>
    <p:extLst>
      <p:ext uri="{BB962C8B-B14F-4D97-AF65-F5344CB8AC3E}">
        <p14:creationId xmlns:p14="http://schemas.microsoft.com/office/powerpoint/2010/main" val="325784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10" presetClass="entr" presetSubtype="0" fill="hold" nodeType="withEffect">
                                  <p:stCondLst>
                                    <p:cond delay="90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400"/>
                                        <p:tgtEl>
                                          <p:spTgt spid="62"/>
                                        </p:tgtEl>
                                      </p:cBhvr>
                                    </p:animEffect>
                                  </p:childTnLst>
                                </p:cTn>
                              </p:par>
                              <p:par>
                                <p:cTn id="14" presetID="10" presetClass="entr" presetSubtype="0" fill="hold" nodeType="withEffect">
                                  <p:stCondLst>
                                    <p:cond delay="90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400"/>
                                        <p:tgtEl>
                                          <p:spTgt spid="65"/>
                                        </p:tgtEl>
                                      </p:cBhvr>
                                    </p:animEffect>
                                  </p:childTnLst>
                                </p:cTn>
                              </p:par>
                              <p:par>
                                <p:cTn id="17" presetID="42" presetClass="path" presetSubtype="0" decel="100000" fill="hold" nodeType="withEffect">
                                  <p:stCondLst>
                                    <p:cond delay="600"/>
                                  </p:stCondLst>
                                  <p:childTnLst>
                                    <p:animMotion origin="layout" path="M -3.75E-6 -3.33333E-6 L -3.75E-6 0.0963 " pathEditMode="relative" rAng="0" ptsTypes="AA">
                                      <p:cBhvr>
                                        <p:cTn id="18" dur="700" spd="-100000" fill="hold"/>
                                        <p:tgtEl>
                                          <p:spTgt spid="65"/>
                                        </p:tgtEl>
                                        <p:attrNameLst>
                                          <p:attrName>ppt_x</p:attrName>
                                          <p:attrName>ppt_y</p:attrName>
                                        </p:attrNameLst>
                                      </p:cBhvr>
                                      <p:rCtr x="0" y="4815"/>
                                    </p:animMotion>
                                  </p:childTnLst>
                                </p:cTn>
                              </p:par>
                              <p:par>
                                <p:cTn id="19" presetID="10" presetClass="entr" presetSubtype="0" fill="hold" grpId="0" nodeType="withEffect">
                                  <p:stCondLst>
                                    <p:cond delay="90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64" presetClass="path" presetSubtype="0" decel="100000" fill="hold" nodeType="withEffect">
                                  <p:stCondLst>
                                    <p:cond delay="600"/>
                                  </p:stCondLst>
                                  <p:childTnLst>
                                    <p:animMotion origin="layout" path="M 1.875E-6 -3.7037E-7 L 1.875E-6 -0.10324 " pathEditMode="relative" rAng="0" ptsTypes="AA">
                                      <p:cBhvr>
                                        <p:cTn id="23" dur="700" spd="-100000" fill="hold"/>
                                        <p:tgtEl>
                                          <p:spTgt spid="62"/>
                                        </p:tgtEl>
                                        <p:attrNameLst>
                                          <p:attrName>ppt_x</p:attrName>
                                          <p:attrName>ppt_y</p:attrName>
                                        </p:attrNameLst>
                                      </p:cBhvr>
                                      <p:rCtr x="0" y="-5162"/>
                                    </p:animMotion>
                                  </p:childTnLst>
                                </p:cTn>
                              </p:par>
                              <p:par>
                                <p:cTn id="24" presetID="10" presetClass="entr" presetSubtype="0" fill="hold" nodeType="withEffect">
                                  <p:stCondLst>
                                    <p:cond delay="100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400"/>
                                        <p:tgtEl>
                                          <p:spTgt spid="81"/>
                                        </p:tgtEl>
                                      </p:cBhvr>
                                    </p:animEffect>
                                  </p:childTnLst>
                                </p:cTn>
                              </p:par>
                              <p:par>
                                <p:cTn id="27" presetID="42" presetClass="path" presetSubtype="0" decel="100000" fill="hold" nodeType="withEffect">
                                  <p:stCondLst>
                                    <p:cond delay="700"/>
                                  </p:stCondLst>
                                  <p:childTnLst>
                                    <p:animMotion origin="layout" path="M 8.33333E-7 3.7037E-6 L 8.33333E-7 0.09629 " pathEditMode="relative" rAng="0" ptsTypes="AA">
                                      <p:cBhvr>
                                        <p:cTn id="28" dur="700" spd="-100000" fill="hold"/>
                                        <p:tgtEl>
                                          <p:spTgt spid="81"/>
                                        </p:tgtEl>
                                        <p:attrNameLst>
                                          <p:attrName>ppt_x</p:attrName>
                                          <p:attrName>ppt_y</p:attrName>
                                        </p:attrNameLst>
                                      </p:cBhvr>
                                      <p:rCtr x="0" y="4815"/>
                                    </p:animMotion>
                                  </p:childTnLst>
                                </p:cTn>
                              </p:par>
                              <p:par>
                                <p:cTn id="29" presetID="10" presetClass="entr" presetSubtype="0" fill="hold" nodeType="withEffect">
                                  <p:stCondLst>
                                    <p:cond delay="110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400"/>
                                        <p:tgtEl>
                                          <p:spTgt spid="84"/>
                                        </p:tgtEl>
                                      </p:cBhvr>
                                    </p:animEffect>
                                  </p:childTnLst>
                                </p:cTn>
                              </p:par>
                              <p:par>
                                <p:cTn id="32" presetID="42" presetClass="path" presetSubtype="0" decel="100000" fill="hold" nodeType="withEffect">
                                  <p:stCondLst>
                                    <p:cond delay="800"/>
                                  </p:stCondLst>
                                  <p:childTnLst>
                                    <p:animMotion origin="layout" path="M -3.33333E-6 -4.81481E-6 L -3.33333E-6 0.0963 " pathEditMode="relative" rAng="0" ptsTypes="AA">
                                      <p:cBhvr>
                                        <p:cTn id="33" dur="700" spd="-100000" fill="hold"/>
                                        <p:tgtEl>
                                          <p:spTgt spid="84"/>
                                        </p:tgtEl>
                                        <p:attrNameLst>
                                          <p:attrName>ppt_x</p:attrName>
                                          <p:attrName>ppt_y</p:attrName>
                                        </p:attrNameLst>
                                      </p:cBhvr>
                                      <p:rCtr x="0" y="4815"/>
                                    </p:animMotion>
                                  </p:childTnLst>
                                </p:cTn>
                              </p:par>
                              <p:par>
                                <p:cTn id="34" presetID="22" presetClass="entr" presetSubtype="8" fill="hold" grpId="0" nodeType="withEffect">
                                  <p:stCondLst>
                                    <p:cond delay="600"/>
                                  </p:stCondLst>
                                  <p:childTnLst>
                                    <p:set>
                                      <p:cBhvr>
                                        <p:cTn id="35" dur="1" fill="hold">
                                          <p:stCondLst>
                                            <p:cond delay="0"/>
                                          </p:stCondLst>
                                        </p:cTn>
                                        <p:tgtEl>
                                          <p:spTgt spid="78"/>
                                        </p:tgtEl>
                                        <p:attrNameLst>
                                          <p:attrName>style.visibility</p:attrName>
                                        </p:attrNameLst>
                                      </p:cBhvr>
                                      <p:to>
                                        <p:strVal val="visible"/>
                                      </p:to>
                                    </p:set>
                                    <p:animEffect transition="in" filter="wipe(left)">
                                      <p:cBhvr>
                                        <p:cTn id="36" dur="500"/>
                                        <p:tgtEl>
                                          <p:spTgt spid="78"/>
                                        </p:tgtEl>
                                      </p:cBhvr>
                                    </p:animEffect>
                                  </p:childTnLst>
                                </p:cTn>
                              </p:par>
                              <p:par>
                                <p:cTn id="37" presetID="22" presetClass="entr" presetSubtype="8" fill="hold" grpId="0" nodeType="withEffect">
                                  <p:stCondLst>
                                    <p:cond delay="700"/>
                                  </p:stCondLst>
                                  <p:childTnLst>
                                    <p:set>
                                      <p:cBhvr>
                                        <p:cTn id="38" dur="1" fill="hold">
                                          <p:stCondLst>
                                            <p:cond delay="0"/>
                                          </p:stCondLst>
                                        </p:cTn>
                                        <p:tgtEl>
                                          <p:spTgt spid="79"/>
                                        </p:tgtEl>
                                        <p:attrNameLst>
                                          <p:attrName>style.visibility</p:attrName>
                                        </p:attrNameLst>
                                      </p:cBhvr>
                                      <p:to>
                                        <p:strVal val="visible"/>
                                      </p:to>
                                    </p:set>
                                    <p:animEffect transition="in" filter="wipe(left)">
                                      <p:cBhvr>
                                        <p:cTn id="39" dur="500"/>
                                        <p:tgtEl>
                                          <p:spTgt spid="79"/>
                                        </p:tgtEl>
                                      </p:cBhvr>
                                    </p:animEffect>
                                  </p:childTnLst>
                                </p:cTn>
                              </p:par>
                              <p:par>
                                <p:cTn id="40" presetID="22" presetClass="entr" presetSubtype="8" fill="hold" grpId="0" nodeType="withEffect">
                                  <p:stCondLst>
                                    <p:cond delay="800"/>
                                  </p:stCondLst>
                                  <p:childTnLst>
                                    <p:set>
                                      <p:cBhvr>
                                        <p:cTn id="41" dur="1" fill="hold">
                                          <p:stCondLst>
                                            <p:cond delay="0"/>
                                          </p:stCondLst>
                                        </p:cTn>
                                        <p:tgtEl>
                                          <p:spTgt spid="80"/>
                                        </p:tgtEl>
                                        <p:attrNameLst>
                                          <p:attrName>style.visibility</p:attrName>
                                        </p:attrNameLst>
                                      </p:cBhvr>
                                      <p:to>
                                        <p:strVal val="visible"/>
                                      </p:to>
                                    </p:set>
                                    <p:animEffect transition="in" filter="wipe(left)">
                                      <p:cBhvr>
                                        <p:cTn id="42" dur="500"/>
                                        <p:tgtEl>
                                          <p:spTgt spid="80"/>
                                        </p:tgtEl>
                                      </p:cBhvr>
                                    </p:animEffect>
                                  </p:childTnLst>
                                </p:cTn>
                              </p:par>
                              <p:par>
                                <p:cTn id="43" presetID="22" presetClass="entr" presetSubtype="8" fill="hold" grpId="0" nodeType="withEffect">
                                  <p:stCondLst>
                                    <p:cond delay="60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grpId="0" nodeType="withEffect">
                                  <p:stCondLst>
                                    <p:cond delay="700"/>
                                  </p:stCondLst>
                                  <p:childTnLst>
                                    <p:set>
                                      <p:cBhvr>
                                        <p:cTn id="47" dur="1" fill="hold">
                                          <p:stCondLst>
                                            <p:cond delay="0"/>
                                          </p:stCondLst>
                                        </p:cTn>
                                        <p:tgtEl>
                                          <p:spTgt spid="60"/>
                                        </p:tgtEl>
                                        <p:attrNameLst>
                                          <p:attrName>style.visibility</p:attrName>
                                        </p:attrNameLst>
                                      </p:cBhvr>
                                      <p:to>
                                        <p:strVal val="visible"/>
                                      </p:to>
                                    </p:set>
                                    <p:animEffect transition="in" filter="wipe(left)">
                                      <p:cBhvr>
                                        <p:cTn id="48" dur="500"/>
                                        <p:tgtEl>
                                          <p:spTgt spid="60"/>
                                        </p:tgtEl>
                                      </p:cBhvr>
                                    </p:animEffect>
                                  </p:childTnLst>
                                </p:cTn>
                              </p:par>
                              <p:par>
                                <p:cTn id="49" presetID="22" presetClass="entr" presetSubtype="8" fill="hold" grpId="0" nodeType="withEffect">
                                  <p:stCondLst>
                                    <p:cond delay="70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10" presetClass="entr" presetSubtype="0" fill="hold" nodeType="withEffect">
                                  <p:stCondLst>
                                    <p:cond delay="100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400"/>
                                        <p:tgtEl>
                                          <p:spTgt spid="68"/>
                                        </p:tgtEl>
                                      </p:cBhvr>
                                    </p:animEffect>
                                  </p:childTnLst>
                                </p:cTn>
                              </p:par>
                              <p:par>
                                <p:cTn id="55" presetID="64" presetClass="path" presetSubtype="0" decel="100000" fill="hold" nodeType="withEffect">
                                  <p:stCondLst>
                                    <p:cond delay="700"/>
                                  </p:stCondLst>
                                  <p:childTnLst>
                                    <p:animMotion origin="layout" path="M 2.5E-6 -3.7037E-7 L 2.5E-6 -0.10324 " pathEditMode="relative" rAng="0" ptsTypes="AA">
                                      <p:cBhvr>
                                        <p:cTn id="56" dur="700" spd="-100000" fill="hold"/>
                                        <p:tgtEl>
                                          <p:spTgt spid="68"/>
                                        </p:tgtEl>
                                        <p:attrNameLst>
                                          <p:attrName>ppt_x</p:attrName>
                                          <p:attrName>ppt_y</p:attrName>
                                        </p:attrNameLst>
                                      </p:cBhvr>
                                      <p:rCtr x="0" y="-5162"/>
                                    </p:animMotion>
                                  </p:childTnLst>
                                </p:cTn>
                              </p:par>
                              <p:par>
                                <p:cTn id="57" presetID="10" presetClass="entr" presetSubtype="0" fill="hold" nodeType="withEffect">
                                  <p:stCondLst>
                                    <p:cond delay="110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400"/>
                                        <p:tgtEl>
                                          <p:spTgt spid="71"/>
                                        </p:tgtEl>
                                      </p:cBhvr>
                                    </p:animEffect>
                                  </p:childTnLst>
                                </p:cTn>
                              </p:par>
                              <p:par>
                                <p:cTn id="60" presetID="64" presetClass="path" presetSubtype="0" decel="100000" fill="hold" nodeType="withEffect">
                                  <p:stCondLst>
                                    <p:cond delay="800"/>
                                  </p:stCondLst>
                                  <p:childTnLst>
                                    <p:animMotion origin="layout" path="M 1.45833E-6 2.22222E-6 L 1.45833E-6 -0.10324 " pathEditMode="relative" rAng="0" ptsTypes="AA">
                                      <p:cBhvr>
                                        <p:cTn id="61" dur="700" spd="-100000" fill="hold"/>
                                        <p:tgtEl>
                                          <p:spTgt spid="71"/>
                                        </p:tgtEl>
                                        <p:attrNameLst>
                                          <p:attrName>ppt_x</p:attrName>
                                          <p:attrName>ppt_y</p:attrName>
                                        </p:attrNameLst>
                                      </p:cBhvr>
                                      <p:rCtr x="0" y="-5162"/>
                                    </p:animMotion>
                                  </p:childTnLst>
                                </p:cTn>
                              </p:par>
                              <p:par>
                                <p:cTn id="62" presetID="10" presetClass="entr" presetSubtype="0" fill="hold" nodeType="withEffect">
                                  <p:stCondLst>
                                    <p:cond delay="120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400"/>
                                        <p:tgtEl>
                                          <p:spTgt spid="74"/>
                                        </p:tgtEl>
                                      </p:cBhvr>
                                    </p:animEffect>
                                  </p:childTnLst>
                                </p:cTn>
                              </p:par>
                              <p:par>
                                <p:cTn id="65" presetID="64" presetClass="path" presetSubtype="0" decel="100000" fill="hold" nodeType="withEffect">
                                  <p:stCondLst>
                                    <p:cond delay="900"/>
                                  </p:stCondLst>
                                  <p:childTnLst>
                                    <p:animMotion origin="layout" path="M -8.33333E-7 3.7037E-6 L -8.33333E-7 -0.10324 " pathEditMode="relative" rAng="0" ptsTypes="AA">
                                      <p:cBhvr>
                                        <p:cTn id="66" dur="700" spd="-100000" fill="hold"/>
                                        <p:tgtEl>
                                          <p:spTgt spid="74"/>
                                        </p:tgtEl>
                                        <p:attrNameLst>
                                          <p:attrName>ppt_x</p:attrName>
                                          <p:attrName>ppt_y</p:attrName>
                                        </p:attrNameLst>
                                      </p:cBhvr>
                                      <p:rCtr x="0" y="-5162"/>
                                    </p:animMotion>
                                  </p:childTnLst>
                                </p:cTn>
                              </p:par>
                              <p:par>
                                <p:cTn id="67" presetID="10" presetClass="entr" presetSubtype="0" fill="hold" grpId="0" nodeType="withEffect">
                                  <p:stCondLst>
                                    <p:cond delay="120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400"/>
                                        <p:tgtEl>
                                          <p:spTgt spid="87"/>
                                        </p:tgtEl>
                                      </p:cBhvr>
                                    </p:animEffect>
                                  </p:childTnLst>
                                </p:cTn>
                              </p:par>
                              <p:par>
                                <p:cTn id="70" presetID="42" presetClass="path" presetSubtype="0" decel="100000" fill="hold" grpId="1" nodeType="withEffect">
                                  <p:stCondLst>
                                    <p:cond delay="900"/>
                                  </p:stCondLst>
                                  <p:childTnLst>
                                    <p:animMotion origin="layout" path="M -2.91667E-6 -2.59259E-6 L -2.91667E-6 0.0963 " pathEditMode="relative" rAng="0" ptsTypes="AA">
                                      <p:cBhvr>
                                        <p:cTn id="71" dur="700" spd="-100000" fill="hold"/>
                                        <p:tgtEl>
                                          <p:spTgt spid="87"/>
                                        </p:tgtEl>
                                        <p:attrNameLst>
                                          <p:attrName>ppt_x</p:attrName>
                                          <p:attrName>ppt_y</p:attrName>
                                        </p:attrNameLst>
                                      </p:cBhvr>
                                      <p:rCtr x="0" y="4815"/>
                                    </p:animMotion>
                                  </p:childTnLst>
                                </p:cTn>
                              </p:par>
                              <p:par>
                                <p:cTn id="72" presetID="10" presetClass="entr" presetSubtype="0" fill="hold" nodeType="withEffect">
                                  <p:stCondLst>
                                    <p:cond delay="100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par>
                                <p:cTn id="75" presetID="10" presetClass="entr" presetSubtype="0" fill="hold" nodeType="withEffect">
                                  <p:stCondLst>
                                    <p:cond delay="110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500"/>
                                        <p:tgtEl>
                                          <p:spTgt spid="97"/>
                                        </p:tgtEl>
                                      </p:cBhvr>
                                    </p:animEffect>
                                  </p:childTnLst>
                                </p:cTn>
                              </p:par>
                              <p:par>
                                <p:cTn id="78" presetID="10" presetClass="entr" presetSubtype="0" fill="hold" grpId="0" nodeType="withEffect">
                                  <p:stCondLst>
                                    <p:cond delay="110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500"/>
                                        <p:tgtEl>
                                          <p:spTgt spid="101"/>
                                        </p:tgtEl>
                                      </p:cBhvr>
                                    </p:animEffect>
                                  </p:childTnLst>
                                </p:cTn>
                              </p:par>
                              <p:par>
                                <p:cTn id="81" presetID="10" presetClass="entr" presetSubtype="0" fill="hold" grpId="0" nodeType="withEffect">
                                  <p:stCondLst>
                                    <p:cond delay="1100"/>
                                  </p:stCondLst>
                                  <p:childTnLst>
                                    <p:set>
                                      <p:cBhvr>
                                        <p:cTn id="82" dur="1" fill="hold">
                                          <p:stCondLst>
                                            <p:cond delay="0"/>
                                          </p:stCondLst>
                                        </p:cTn>
                                        <p:tgtEl>
                                          <p:spTgt spid="103"/>
                                        </p:tgtEl>
                                        <p:attrNameLst>
                                          <p:attrName>style.visibility</p:attrName>
                                        </p:attrNameLst>
                                      </p:cBhvr>
                                      <p:to>
                                        <p:strVal val="visible"/>
                                      </p:to>
                                    </p:set>
                                    <p:animEffect transition="in" filter="fade">
                                      <p:cBhvr>
                                        <p:cTn id="83" dur="500"/>
                                        <p:tgtEl>
                                          <p:spTgt spid="103"/>
                                        </p:tgtEl>
                                      </p:cBhvr>
                                    </p:animEffect>
                                  </p:childTnLst>
                                </p:cTn>
                              </p:par>
                              <p:par>
                                <p:cTn id="84" presetID="10" presetClass="entr" presetSubtype="0" fill="hold" grpId="0" nodeType="withEffect">
                                  <p:stCondLst>
                                    <p:cond delay="1100"/>
                                  </p:stCondLst>
                                  <p:childTnLst>
                                    <p:set>
                                      <p:cBhvr>
                                        <p:cTn id="85" dur="1" fill="hold">
                                          <p:stCondLst>
                                            <p:cond delay="0"/>
                                          </p:stCondLst>
                                        </p:cTn>
                                        <p:tgtEl>
                                          <p:spTgt spid="102"/>
                                        </p:tgtEl>
                                        <p:attrNameLst>
                                          <p:attrName>style.visibility</p:attrName>
                                        </p:attrNameLst>
                                      </p:cBhvr>
                                      <p:to>
                                        <p:strVal val="visible"/>
                                      </p:to>
                                    </p:set>
                                    <p:animEffect transition="in" filter="fade">
                                      <p:cBhvr>
                                        <p:cTn id="86" dur="500"/>
                                        <p:tgtEl>
                                          <p:spTgt spid="102"/>
                                        </p:tgtEl>
                                      </p:cBhvr>
                                    </p:animEffect>
                                  </p:childTnLst>
                                </p:cTn>
                              </p:par>
                              <p:par>
                                <p:cTn id="87" presetID="10" presetClass="entr" presetSubtype="0" fill="hold" nodeType="withEffect">
                                  <p:stCondLst>
                                    <p:cond delay="1100"/>
                                  </p:stCondLst>
                                  <p:childTnLst>
                                    <p:set>
                                      <p:cBhvr>
                                        <p:cTn id="88" dur="1" fill="hold">
                                          <p:stCondLst>
                                            <p:cond delay="0"/>
                                          </p:stCondLst>
                                        </p:cTn>
                                        <p:tgtEl>
                                          <p:spTgt spid="104"/>
                                        </p:tgtEl>
                                        <p:attrNameLst>
                                          <p:attrName>style.visibility</p:attrName>
                                        </p:attrNameLst>
                                      </p:cBhvr>
                                      <p:to>
                                        <p:strVal val="visible"/>
                                      </p:to>
                                    </p:set>
                                    <p:animEffect transition="in" filter="fade">
                                      <p:cBhvr>
                                        <p:cTn id="89" dur="500"/>
                                        <p:tgtEl>
                                          <p:spTgt spid="104"/>
                                        </p:tgtEl>
                                      </p:cBhvr>
                                    </p:animEffect>
                                  </p:childTnLst>
                                </p:cTn>
                              </p:par>
                            </p:childTnLst>
                          </p:cTn>
                        </p:par>
                        <p:par>
                          <p:cTn id="90" fill="hold">
                            <p:stCondLst>
                              <p:cond delay="1600"/>
                            </p:stCondLst>
                            <p:childTnLst>
                              <p:par>
                                <p:cTn id="91" presetID="10" presetClass="entr" presetSubtype="0" fill="hold" nodeType="afterEffect">
                                  <p:stCondLst>
                                    <p:cond delay="90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400"/>
                                        <p:tgtEl>
                                          <p:spTgt spid="112"/>
                                        </p:tgtEl>
                                      </p:cBhvr>
                                    </p:animEffect>
                                  </p:childTnLst>
                                </p:cTn>
                              </p:par>
                              <p:par>
                                <p:cTn id="94" presetID="42" presetClass="path" presetSubtype="0" decel="100000" fill="hold" nodeType="withEffect">
                                  <p:stCondLst>
                                    <p:cond delay="600"/>
                                  </p:stCondLst>
                                  <p:childTnLst>
                                    <p:animMotion origin="layout" path="M 3.125E-6 -1.11111E-6 L 3.125E-6 0.0963 " pathEditMode="relative" rAng="0" ptsTypes="AA">
                                      <p:cBhvr>
                                        <p:cTn id="95" dur="700" spd="-100000" fill="hold"/>
                                        <p:tgtEl>
                                          <p:spTgt spid="112"/>
                                        </p:tgtEl>
                                        <p:attrNameLst>
                                          <p:attrName>ppt_x</p:attrName>
                                          <p:attrName>ppt_y</p:attrName>
                                        </p:attrNameLst>
                                      </p:cBhvr>
                                      <p:rCtr x="0" y="4815"/>
                                    </p:animMotion>
                                  </p:childTnLst>
                                </p:cTn>
                              </p:par>
                              <p:par>
                                <p:cTn id="96" presetID="10" presetClass="entr" presetSubtype="0" fill="hold" nodeType="withEffect">
                                  <p:stCondLst>
                                    <p:cond delay="900"/>
                                  </p:stCondLst>
                                  <p:childTnLst>
                                    <p:set>
                                      <p:cBhvr>
                                        <p:cTn id="97" dur="1" fill="hold">
                                          <p:stCondLst>
                                            <p:cond delay="0"/>
                                          </p:stCondLst>
                                        </p:cTn>
                                        <p:tgtEl>
                                          <p:spTgt spid="117"/>
                                        </p:tgtEl>
                                        <p:attrNameLst>
                                          <p:attrName>style.visibility</p:attrName>
                                        </p:attrNameLst>
                                      </p:cBhvr>
                                      <p:to>
                                        <p:strVal val="visible"/>
                                      </p:to>
                                    </p:set>
                                    <p:animEffect transition="in" filter="fade">
                                      <p:cBhvr>
                                        <p:cTn id="98" dur="400"/>
                                        <p:tgtEl>
                                          <p:spTgt spid="117"/>
                                        </p:tgtEl>
                                      </p:cBhvr>
                                    </p:animEffect>
                                  </p:childTnLst>
                                </p:cTn>
                              </p:par>
                              <p:par>
                                <p:cTn id="99" presetID="42" presetClass="path" presetSubtype="0" decel="100000" fill="hold" nodeType="withEffect">
                                  <p:stCondLst>
                                    <p:cond delay="600"/>
                                  </p:stCondLst>
                                  <p:childTnLst>
                                    <p:animMotion origin="layout" path="M -4.16667E-6 -3.33333E-6 L -4.16667E-6 0.0963 " pathEditMode="relative" rAng="0" ptsTypes="AA">
                                      <p:cBhvr>
                                        <p:cTn id="100" dur="700" spd="-100000" fill="hold"/>
                                        <p:tgtEl>
                                          <p:spTgt spid="117"/>
                                        </p:tgtEl>
                                        <p:attrNameLst>
                                          <p:attrName>ppt_x</p:attrName>
                                          <p:attrName>ppt_y</p:attrName>
                                        </p:attrNameLst>
                                      </p:cBhvr>
                                      <p:rCtr x="0" y="4815"/>
                                    </p:animMotion>
                                  </p:childTnLst>
                                </p:cTn>
                              </p:par>
                              <p:par>
                                <p:cTn id="101" presetID="10" presetClass="entr" presetSubtype="0" fill="hold" nodeType="withEffect">
                                  <p:stCondLst>
                                    <p:cond delay="900"/>
                                  </p:stCondLst>
                                  <p:childTnLst>
                                    <p:set>
                                      <p:cBhvr>
                                        <p:cTn id="102" dur="1" fill="hold">
                                          <p:stCondLst>
                                            <p:cond delay="0"/>
                                          </p:stCondLst>
                                        </p:cTn>
                                        <p:tgtEl>
                                          <p:spTgt spid="121"/>
                                        </p:tgtEl>
                                        <p:attrNameLst>
                                          <p:attrName>style.visibility</p:attrName>
                                        </p:attrNameLst>
                                      </p:cBhvr>
                                      <p:to>
                                        <p:strVal val="visible"/>
                                      </p:to>
                                    </p:set>
                                    <p:animEffect transition="in" filter="fade">
                                      <p:cBhvr>
                                        <p:cTn id="103" dur="400"/>
                                        <p:tgtEl>
                                          <p:spTgt spid="121"/>
                                        </p:tgtEl>
                                      </p:cBhvr>
                                    </p:animEffect>
                                  </p:childTnLst>
                                </p:cTn>
                              </p:par>
                              <p:par>
                                <p:cTn id="104" presetID="42" presetClass="path" presetSubtype="0" decel="100000" fill="hold" nodeType="withEffect">
                                  <p:stCondLst>
                                    <p:cond delay="600"/>
                                  </p:stCondLst>
                                  <p:childTnLst>
                                    <p:animMotion origin="layout" path="M 1.45833E-6 -1.85185E-6 L 1.45833E-6 0.0963 " pathEditMode="relative" rAng="0" ptsTypes="AA">
                                      <p:cBhvr>
                                        <p:cTn id="105" dur="700" spd="-100000" fill="hold"/>
                                        <p:tgtEl>
                                          <p:spTgt spid="121"/>
                                        </p:tgtEl>
                                        <p:attrNameLst>
                                          <p:attrName>ppt_x</p:attrName>
                                          <p:attrName>ppt_y</p:attrName>
                                        </p:attrNameLst>
                                      </p:cBhvr>
                                      <p:rCtr x="0" y="4815"/>
                                    </p:animMotion>
                                  </p:childTnLst>
                                </p:cTn>
                              </p:par>
                              <p:par>
                                <p:cTn id="106" presetID="2" presetClass="entr" presetSubtype="4" fill="hold" grpId="0" nodeType="withEffect">
                                  <p:stCondLst>
                                    <p:cond delay="0"/>
                                  </p:stCondLst>
                                  <p:childTnLst>
                                    <p:set>
                                      <p:cBhvr>
                                        <p:cTn id="107" dur="1" fill="hold">
                                          <p:stCondLst>
                                            <p:cond delay="0"/>
                                          </p:stCondLst>
                                        </p:cTn>
                                        <p:tgtEl>
                                          <p:spTgt spid="125"/>
                                        </p:tgtEl>
                                        <p:attrNameLst>
                                          <p:attrName>style.visibility</p:attrName>
                                        </p:attrNameLst>
                                      </p:cBhvr>
                                      <p:to>
                                        <p:strVal val="visible"/>
                                      </p:to>
                                    </p:set>
                                    <p:anim calcmode="lin" valueType="num">
                                      <p:cBhvr additive="base">
                                        <p:cTn id="108" dur="500" fill="hold"/>
                                        <p:tgtEl>
                                          <p:spTgt spid="125"/>
                                        </p:tgtEl>
                                        <p:attrNameLst>
                                          <p:attrName>ppt_x</p:attrName>
                                        </p:attrNameLst>
                                      </p:cBhvr>
                                      <p:tavLst>
                                        <p:tav tm="0">
                                          <p:val>
                                            <p:strVal val="#ppt_x"/>
                                          </p:val>
                                        </p:tav>
                                        <p:tav tm="100000">
                                          <p:val>
                                            <p:strVal val="#ppt_x"/>
                                          </p:val>
                                        </p:tav>
                                      </p:tavLst>
                                    </p:anim>
                                    <p:anim calcmode="lin" valueType="num">
                                      <p:cBhvr additive="base">
                                        <p:cTn id="109"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77" grpId="0" animBg="1"/>
      <p:bldP spid="78" grpId="0" animBg="1"/>
      <p:bldP spid="79" grpId="0" animBg="1"/>
      <p:bldP spid="80" grpId="0" animBg="1"/>
      <p:bldP spid="87" grpId="0"/>
      <p:bldP spid="87" grpId="1"/>
      <p:bldP spid="88" grpId="0" animBg="1"/>
      <p:bldP spid="101" grpId="0" animBg="1"/>
      <p:bldP spid="102" grpId="0" animBg="1"/>
      <p:bldP spid="103" grpId="0" animBg="1"/>
      <p:bldP spid="12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7D09-0F6B-492C-9A52-C68D06E769F6}"/>
              </a:ext>
            </a:extLst>
          </p:cNvPr>
          <p:cNvSpPr>
            <a:spLocks noGrp="1"/>
          </p:cNvSpPr>
          <p:nvPr>
            <p:ph type="title"/>
          </p:nvPr>
        </p:nvSpPr>
        <p:spPr>
          <a:xfrm>
            <a:off x="819767" y="214091"/>
            <a:ext cx="10515600" cy="1325563"/>
          </a:xfrm>
        </p:spPr>
        <p:txBody>
          <a:bodyPr/>
          <a:lstStyle/>
          <a:p>
            <a:r>
              <a:rPr lang="en-US" dirty="0">
                <a:solidFill>
                  <a:schemeClr val="bg1"/>
                </a:solidFill>
              </a:rPr>
              <a:t>Azure Reserved Instances</a:t>
            </a:r>
          </a:p>
        </p:txBody>
      </p:sp>
      <p:sp>
        <p:nvSpPr>
          <p:cNvPr id="3" name="Text Placeholder 3">
            <a:extLst>
              <a:ext uri="{FF2B5EF4-FFF2-40B4-BE49-F238E27FC236}">
                <a16:creationId xmlns:a16="http://schemas.microsoft.com/office/drawing/2014/main" id="{CA753023-D456-4495-8F6E-BDA2ED806BC9}"/>
              </a:ext>
            </a:extLst>
          </p:cNvPr>
          <p:cNvSpPr txBox="1">
            <a:spLocks/>
          </p:cNvSpPr>
          <p:nvPr/>
        </p:nvSpPr>
        <p:spPr>
          <a:xfrm>
            <a:off x="310218" y="1622552"/>
            <a:ext cx="11888787" cy="1215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à"/>
            </a:pPr>
            <a:r>
              <a:rPr lang="en-US" dirty="0">
                <a:solidFill>
                  <a:schemeClr val="bg1"/>
                </a:solidFill>
              </a:rPr>
              <a:t> Reserve virtual machines in advance </a:t>
            </a:r>
          </a:p>
          <a:p>
            <a:pPr>
              <a:buFont typeface="Wingdings" panose="05000000000000000000" pitchFamily="2" charset="2"/>
              <a:buChar char="à"/>
            </a:pPr>
            <a:r>
              <a:rPr lang="en-US" dirty="0">
                <a:solidFill>
                  <a:schemeClr val="bg1"/>
                </a:solidFill>
                <a:sym typeface="Wingdings" panose="05000000000000000000" pitchFamily="2" charset="2"/>
              </a:rPr>
              <a:t> </a:t>
            </a:r>
            <a:r>
              <a:rPr lang="en-US" dirty="0">
                <a:solidFill>
                  <a:schemeClr val="bg1"/>
                </a:solidFill>
              </a:rPr>
              <a:t>Select 1- or 3-year terms with significant benefits</a:t>
            </a:r>
          </a:p>
        </p:txBody>
      </p:sp>
      <p:grpSp>
        <p:nvGrpSpPr>
          <p:cNvPr id="4" name="Group 3">
            <a:extLst>
              <a:ext uri="{FF2B5EF4-FFF2-40B4-BE49-F238E27FC236}">
                <a16:creationId xmlns:a16="http://schemas.microsoft.com/office/drawing/2014/main" id="{D1EF5F1E-ED2E-4BD2-A7C5-92AF386FDA15}"/>
              </a:ext>
            </a:extLst>
          </p:cNvPr>
          <p:cNvGrpSpPr/>
          <p:nvPr/>
        </p:nvGrpSpPr>
        <p:grpSpPr>
          <a:xfrm>
            <a:off x="884237" y="3268662"/>
            <a:ext cx="3157112" cy="3419362"/>
            <a:chOff x="884237" y="3497262"/>
            <a:chExt cx="3157112" cy="3419362"/>
          </a:xfrm>
        </p:grpSpPr>
        <p:sp>
          <p:nvSpPr>
            <p:cNvPr id="5" name="TextBox 4">
              <a:extLst>
                <a:ext uri="{FF2B5EF4-FFF2-40B4-BE49-F238E27FC236}">
                  <a16:creationId xmlns:a16="http://schemas.microsoft.com/office/drawing/2014/main" id="{BBE6CF89-D88F-4ADE-BCB7-618995BD222B}"/>
                </a:ext>
              </a:extLst>
            </p:cNvPr>
            <p:cNvSpPr txBox="1"/>
            <p:nvPr/>
          </p:nvSpPr>
          <p:spPr>
            <a:xfrm>
              <a:off x="884237" y="5707062"/>
              <a:ext cx="3157112"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Significant cost savings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up to 82%* over pay-as-you-go models</a:t>
              </a:r>
            </a:p>
          </p:txBody>
        </p:sp>
        <p:grpSp>
          <p:nvGrpSpPr>
            <p:cNvPr id="6" name="Group 5">
              <a:extLst>
                <a:ext uri="{FF2B5EF4-FFF2-40B4-BE49-F238E27FC236}">
                  <a16:creationId xmlns:a16="http://schemas.microsoft.com/office/drawing/2014/main" id="{92C5E265-7369-4F1E-809A-50A162040634}"/>
                </a:ext>
              </a:extLst>
            </p:cNvPr>
            <p:cNvGrpSpPr/>
            <p:nvPr/>
          </p:nvGrpSpPr>
          <p:grpSpPr>
            <a:xfrm>
              <a:off x="1548393" y="3497262"/>
              <a:ext cx="1828800" cy="1828800"/>
              <a:chOff x="1548393" y="3497262"/>
              <a:chExt cx="1828800" cy="1828800"/>
            </a:xfrm>
          </p:grpSpPr>
          <p:sp>
            <p:nvSpPr>
              <p:cNvPr id="7" name="Oval 6" descr="money">
                <a:extLst>
                  <a:ext uri="{FF2B5EF4-FFF2-40B4-BE49-F238E27FC236}">
                    <a16:creationId xmlns:a16="http://schemas.microsoft.com/office/drawing/2014/main" id="{555EB8FF-7574-4EFB-A23D-7A41137F5FBF}"/>
                  </a:ext>
                </a:extLst>
              </p:cNvPr>
              <p:cNvSpPr/>
              <p:nvPr/>
            </p:nvSpPr>
            <p:spPr bwMode="auto">
              <a:xfrm>
                <a:off x="1548393"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18ACFFE-8A89-47F6-B5F6-C98FE77C4C48}"/>
                  </a:ext>
                </a:extLst>
              </p:cNvPr>
              <p:cNvGrpSpPr/>
              <p:nvPr/>
            </p:nvGrpSpPr>
            <p:grpSpPr>
              <a:xfrm>
                <a:off x="1895426" y="4062299"/>
                <a:ext cx="1134734" cy="698727"/>
                <a:chOff x="2960687" y="4940300"/>
                <a:chExt cx="1611314" cy="992187"/>
              </a:xfrm>
              <a:solidFill>
                <a:schemeClr val="tx1"/>
              </a:solidFill>
            </p:grpSpPr>
            <p:sp>
              <p:nvSpPr>
                <p:cNvPr id="9" name="Freeform 46">
                  <a:extLst>
                    <a:ext uri="{FF2B5EF4-FFF2-40B4-BE49-F238E27FC236}">
                      <a16:creationId xmlns:a16="http://schemas.microsoft.com/office/drawing/2014/main" id="{FF35EC9A-1689-4AE3-BA99-EF5AFFDA2E36}"/>
                    </a:ext>
                  </a:extLst>
                </p:cNvPr>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47">
                  <a:extLst>
                    <a:ext uri="{FF2B5EF4-FFF2-40B4-BE49-F238E27FC236}">
                      <a16:creationId xmlns:a16="http://schemas.microsoft.com/office/drawing/2014/main" id="{40FEC47F-E841-40F6-AA8D-13136E00E5A8}"/>
                    </a:ext>
                  </a:extLst>
                </p:cNvPr>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48">
                  <a:extLst>
                    <a:ext uri="{FF2B5EF4-FFF2-40B4-BE49-F238E27FC236}">
                      <a16:creationId xmlns:a16="http://schemas.microsoft.com/office/drawing/2014/main" id="{97663327-F4FC-48C3-97B2-9939465A8421}"/>
                    </a:ext>
                  </a:extLst>
                </p:cNvPr>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Rectangle 49">
                  <a:extLst>
                    <a:ext uri="{FF2B5EF4-FFF2-40B4-BE49-F238E27FC236}">
                      <a16:creationId xmlns:a16="http://schemas.microsoft.com/office/drawing/2014/main" id="{7AA22FAE-51E9-4AD4-BB06-D54111224263}"/>
                    </a:ext>
                  </a:extLst>
                </p:cNvPr>
                <p:cNvSpPr>
                  <a:spLocks noChangeArrowheads="1"/>
                </p:cNvSpPr>
                <p:nvPr/>
              </p:nvSpPr>
              <p:spPr bwMode="auto">
                <a:xfrm>
                  <a:off x="3127375"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Rectangle 50">
                  <a:extLst>
                    <a:ext uri="{FF2B5EF4-FFF2-40B4-BE49-F238E27FC236}">
                      <a16:creationId xmlns:a16="http://schemas.microsoft.com/office/drawing/2014/main" id="{EE5939FF-6A3D-42F4-8DB5-DF45692B82A7}"/>
                    </a:ext>
                  </a:extLst>
                </p:cNvPr>
                <p:cNvSpPr>
                  <a:spLocks noChangeArrowheads="1"/>
                </p:cNvSpPr>
                <p:nvPr/>
              </p:nvSpPr>
              <p:spPr bwMode="auto">
                <a:xfrm>
                  <a:off x="4171950"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51">
                  <a:extLst>
                    <a:ext uri="{FF2B5EF4-FFF2-40B4-BE49-F238E27FC236}">
                      <a16:creationId xmlns:a16="http://schemas.microsoft.com/office/drawing/2014/main" id="{DE23D0FD-4220-47C0-9AF5-29BCBB2C56CE}"/>
                    </a:ext>
                  </a:extLst>
                </p:cNvPr>
                <p:cNvSpPr>
                  <a:spLocks noChangeArrowheads="1"/>
                </p:cNvSpPr>
                <p:nvPr/>
              </p:nvSpPr>
              <p:spPr bwMode="auto">
                <a:xfrm>
                  <a:off x="3127375"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Rectangle 52">
                  <a:extLst>
                    <a:ext uri="{FF2B5EF4-FFF2-40B4-BE49-F238E27FC236}">
                      <a16:creationId xmlns:a16="http://schemas.microsoft.com/office/drawing/2014/main" id="{BE9C7639-69D2-457C-86E6-CAF9B8194AAD}"/>
                    </a:ext>
                  </a:extLst>
                </p:cNvPr>
                <p:cNvSpPr>
                  <a:spLocks noChangeArrowheads="1"/>
                </p:cNvSpPr>
                <p:nvPr/>
              </p:nvSpPr>
              <p:spPr bwMode="auto">
                <a:xfrm>
                  <a:off x="4171950"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grpSp>
        <p:nvGrpSpPr>
          <p:cNvPr id="16" name="Group 15">
            <a:extLst>
              <a:ext uri="{FF2B5EF4-FFF2-40B4-BE49-F238E27FC236}">
                <a16:creationId xmlns:a16="http://schemas.microsoft.com/office/drawing/2014/main" id="{3A50027B-4937-4620-A916-80D145AEC5D5}"/>
              </a:ext>
            </a:extLst>
          </p:cNvPr>
          <p:cNvGrpSpPr/>
          <p:nvPr/>
        </p:nvGrpSpPr>
        <p:grpSpPr>
          <a:xfrm>
            <a:off x="8504237" y="3268662"/>
            <a:ext cx="3276600" cy="3419362"/>
            <a:chOff x="4490653" y="3497262"/>
            <a:chExt cx="3276600" cy="3419362"/>
          </a:xfrm>
        </p:grpSpPr>
        <p:sp>
          <p:nvSpPr>
            <p:cNvPr id="17" name="TextBox 16">
              <a:extLst>
                <a:ext uri="{FF2B5EF4-FFF2-40B4-BE49-F238E27FC236}">
                  <a16:creationId xmlns:a16="http://schemas.microsoft.com/office/drawing/2014/main" id="{A56BC9AE-34A6-4DDF-86C1-31583CA7113B}"/>
                </a:ext>
              </a:extLst>
            </p:cNvPr>
            <p:cNvSpPr txBox="1"/>
            <p:nvPr/>
          </p:nvSpPr>
          <p:spPr>
            <a:xfrm>
              <a:off x="4490653" y="5707062"/>
              <a:ext cx="3276600"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Flexibility</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to modify reservations and </a:t>
              </a: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simplicity</a:t>
              </a:r>
              <a:r>
                <a:rPr kumimoji="0" lang="en-US" sz="1800" b="0" i="0" u="none" strike="noStrike" kern="1200" cap="none" spc="0" normalizeH="0" baseline="0" noProof="0" dirty="0">
                  <a:ln>
                    <a:noFill/>
                  </a:ln>
                  <a:solidFill>
                    <a:srgbClr val="00B0F0"/>
                  </a:solidFill>
                  <a:effectLst/>
                  <a:uLnTx/>
                  <a:uFillTx/>
                  <a:latin typeface="Segoe UI Semilight"/>
                  <a:ea typeface="+mn-ea"/>
                  <a:cs typeface="+mn-cs"/>
                </a:rPr>
                <a:t> </a:t>
              </a:r>
              <a:br>
                <a:rPr kumimoji="0" lang="en-US" sz="1800" b="0" i="0" u="none" strike="noStrike" kern="1200" cap="none" spc="0" normalizeH="0" baseline="0" noProof="0" dirty="0">
                  <a:ln>
                    <a:noFill/>
                  </a:ln>
                  <a:solidFill>
                    <a:srgbClr val="00B0F0"/>
                  </a:solidFill>
                  <a:effectLst/>
                  <a:uLnTx/>
                  <a:uFillTx/>
                  <a:latin typeface="Segoe UI Semilight"/>
                  <a:ea typeface="+mn-ea"/>
                  <a:cs typeface="+mn-cs"/>
                </a:rPr>
              </a:b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of purchase</a:t>
              </a:r>
            </a:p>
          </p:txBody>
        </p:sp>
        <p:grpSp>
          <p:nvGrpSpPr>
            <p:cNvPr id="18" name="Group 17">
              <a:extLst>
                <a:ext uri="{FF2B5EF4-FFF2-40B4-BE49-F238E27FC236}">
                  <a16:creationId xmlns:a16="http://schemas.microsoft.com/office/drawing/2014/main" id="{31DF105E-741A-43B9-863B-8D35B62A370E}"/>
                </a:ext>
              </a:extLst>
            </p:cNvPr>
            <p:cNvGrpSpPr/>
            <p:nvPr/>
          </p:nvGrpSpPr>
          <p:grpSpPr>
            <a:xfrm>
              <a:off x="5227637" y="3497262"/>
              <a:ext cx="1828800" cy="1828800"/>
              <a:chOff x="5227637" y="3497262"/>
              <a:chExt cx="1828800" cy="1828800"/>
            </a:xfrm>
          </p:grpSpPr>
          <p:sp>
            <p:nvSpPr>
              <p:cNvPr id="19" name="Oval 18">
                <a:extLst>
                  <a:ext uri="{FF2B5EF4-FFF2-40B4-BE49-F238E27FC236}">
                    <a16:creationId xmlns:a16="http://schemas.microsoft.com/office/drawing/2014/main" id="{90A8DEA7-0E6D-4DEE-9A00-65F0C74ED3F5}"/>
                  </a:ext>
                </a:extLst>
              </p:cNvPr>
              <p:cNvSpPr/>
              <p:nvPr/>
            </p:nvSpPr>
            <p:spPr bwMode="auto">
              <a:xfrm>
                <a:off x="5227637"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58" descr="two way arrows">
                <a:extLst>
                  <a:ext uri="{FF2B5EF4-FFF2-40B4-BE49-F238E27FC236}">
                    <a16:creationId xmlns:a16="http://schemas.microsoft.com/office/drawing/2014/main" id="{2F304A61-A6C3-434E-977E-801DB8D9F4CF}"/>
                  </a:ext>
                </a:extLst>
              </p:cNvPr>
              <p:cNvSpPr>
                <a:spLocks noEditPoints="1"/>
              </p:cNvSpPr>
              <p:nvPr/>
            </p:nvSpPr>
            <p:spPr bwMode="auto">
              <a:xfrm>
                <a:off x="5737635" y="3978104"/>
                <a:ext cx="808805" cy="86711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D86B7FA2-985E-4635-B49A-9024C0D3B969}"/>
              </a:ext>
            </a:extLst>
          </p:cNvPr>
          <p:cNvGrpSpPr/>
          <p:nvPr/>
        </p:nvGrpSpPr>
        <p:grpSpPr>
          <a:xfrm>
            <a:off x="4846637" y="3268662"/>
            <a:ext cx="3124200" cy="3419362"/>
            <a:chOff x="8184921" y="3497262"/>
            <a:chExt cx="3124200" cy="3419362"/>
          </a:xfrm>
        </p:grpSpPr>
        <p:sp>
          <p:nvSpPr>
            <p:cNvPr id="22" name="TextBox 21">
              <a:extLst>
                <a:ext uri="{FF2B5EF4-FFF2-40B4-BE49-F238E27FC236}">
                  <a16:creationId xmlns:a16="http://schemas.microsoft.com/office/drawing/2014/main" id="{BE426F17-F524-4B54-81B0-CEFAC4B1507C}"/>
                </a:ext>
              </a:extLst>
            </p:cNvPr>
            <p:cNvSpPr txBox="1"/>
            <p:nvPr/>
          </p:nvSpPr>
          <p:spPr>
            <a:xfrm>
              <a:off x="8184921" y="5707062"/>
              <a:ext cx="3124200"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Budget predictability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and </a:t>
              </a: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prioritized</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compute capacity</a:t>
              </a:r>
            </a:p>
          </p:txBody>
        </p:sp>
        <p:grpSp>
          <p:nvGrpSpPr>
            <p:cNvPr id="23" name="Group 22">
              <a:extLst>
                <a:ext uri="{FF2B5EF4-FFF2-40B4-BE49-F238E27FC236}">
                  <a16:creationId xmlns:a16="http://schemas.microsoft.com/office/drawing/2014/main" id="{9B79F8B7-1292-41AD-8471-00C2A685B948}"/>
                </a:ext>
              </a:extLst>
            </p:cNvPr>
            <p:cNvGrpSpPr/>
            <p:nvPr/>
          </p:nvGrpSpPr>
          <p:grpSpPr>
            <a:xfrm>
              <a:off x="8798469" y="3497262"/>
              <a:ext cx="1828800" cy="1828800"/>
              <a:chOff x="8798469" y="3497262"/>
              <a:chExt cx="1828800" cy="1828800"/>
            </a:xfrm>
          </p:grpSpPr>
          <p:sp>
            <p:nvSpPr>
              <p:cNvPr id="24" name="Oval 23">
                <a:extLst>
                  <a:ext uri="{FF2B5EF4-FFF2-40B4-BE49-F238E27FC236}">
                    <a16:creationId xmlns:a16="http://schemas.microsoft.com/office/drawing/2014/main" id="{A6EB67D3-23C6-4DEF-B7D7-A9EC19718D2C}"/>
                  </a:ext>
                </a:extLst>
              </p:cNvPr>
              <p:cNvSpPr/>
              <p:nvPr/>
            </p:nvSpPr>
            <p:spPr bwMode="auto">
              <a:xfrm>
                <a:off x="8798469"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 name="Group 24">
                <a:extLst>
                  <a:ext uri="{FF2B5EF4-FFF2-40B4-BE49-F238E27FC236}">
                    <a16:creationId xmlns:a16="http://schemas.microsoft.com/office/drawing/2014/main" id="{CDF82C65-1DC6-4B06-9950-D0042463D0AA}"/>
                  </a:ext>
                </a:extLst>
              </p:cNvPr>
              <p:cNvGrpSpPr/>
              <p:nvPr/>
            </p:nvGrpSpPr>
            <p:grpSpPr>
              <a:xfrm>
                <a:off x="9158823" y="3930517"/>
                <a:ext cx="1108093" cy="962291"/>
                <a:chOff x="2462213" y="1598613"/>
                <a:chExt cx="4222750" cy="3667125"/>
              </a:xfrm>
            </p:grpSpPr>
            <p:sp>
              <p:nvSpPr>
                <p:cNvPr id="26" name="Rectangle 6">
                  <a:extLst>
                    <a:ext uri="{FF2B5EF4-FFF2-40B4-BE49-F238E27FC236}">
                      <a16:creationId xmlns:a16="http://schemas.microsoft.com/office/drawing/2014/main" id="{67A221FB-7FEB-4180-99DF-544A53BC0D9E}"/>
                    </a:ext>
                  </a:extLst>
                </p:cNvPr>
                <p:cNvSpPr>
                  <a:spLocks noChangeArrowheads="1"/>
                </p:cNvSpPr>
                <p:nvPr/>
              </p:nvSpPr>
              <p:spPr bwMode="auto">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Rectangle 7">
                  <a:extLst>
                    <a:ext uri="{FF2B5EF4-FFF2-40B4-BE49-F238E27FC236}">
                      <a16:creationId xmlns:a16="http://schemas.microsoft.com/office/drawing/2014/main" id="{8F52A667-F5E7-4171-97B1-DA17165B4142}"/>
                    </a:ext>
                  </a:extLst>
                </p:cNvPr>
                <p:cNvSpPr>
                  <a:spLocks noChangeArrowheads="1"/>
                </p:cNvSpPr>
                <p:nvPr/>
              </p:nvSpPr>
              <p:spPr bwMode="auto">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Rectangle 8">
                  <a:extLst>
                    <a:ext uri="{FF2B5EF4-FFF2-40B4-BE49-F238E27FC236}">
                      <a16:creationId xmlns:a16="http://schemas.microsoft.com/office/drawing/2014/main" id="{44362CDB-70EA-485F-97B8-49AA7F368BA9}"/>
                    </a:ext>
                  </a:extLst>
                </p:cNvPr>
                <p:cNvSpPr>
                  <a:spLocks noChangeArrowheads="1"/>
                </p:cNvSpPr>
                <p:nvPr/>
              </p:nvSpPr>
              <p:spPr bwMode="auto">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Rectangle 9">
                  <a:extLst>
                    <a:ext uri="{FF2B5EF4-FFF2-40B4-BE49-F238E27FC236}">
                      <a16:creationId xmlns:a16="http://schemas.microsoft.com/office/drawing/2014/main" id="{7E03B436-864A-4FA1-BE97-A41A1F7736BD}"/>
                    </a:ext>
                  </a:extLst>
                </p:cNvPr>
                <p:cNvSpPr>
                  <a:spLocks noChangeArrowheads="1"/>
                </p:cNvSpPr>
                <p:nvPr/>
              </p:nvSpPr>
              <p:spPr bwMode="auto">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10">
                  <a:extLst>
                    <a:ext uri="{FF2B5EF4-FFF2-40B4-BE49-F238E27FC236}">
                      <a16:creationId xmlns:a16="http://schemas.microsoft.com/office/drawing/2014/main" id="{0A1A1ACB-E538-414A-8B51-C5F69A4FC83C}"/>
                    </a:ext>
                  </a:extLst>
                </p:cNvPr>
                <p:cNvSpPr>
                  <a:spLocks/>
                </p:cNvSpPr>
                <p:nvPr/>
              </p:nvSpPr>
              <p:spPr bwMode="auto">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11">
                  <a:extLst>
                    <a:ext uri="{FF2B5EF4-FFF2-40B4-BE49-F238E27FC236}">
                      <a16:creationId xmlns:a16="http://schemas.microsoft.com/office/drawing/2014/main" id="{64BE45DA-5A47-46C4-85B9-A5A7F6A32864}"/>
                    </a:ext>
                  </a:extLst>
                </p:cNvPr>
                <p:cNvSpPr>
                  <a:spLocks/>
                </p:cNvSpPr>
                <p:nvPr/>
              </p:nvSpPr>
              <p:spPr bwMode="auto">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12">
                  <a:extLst>
                    <a:ext uri="{FF2B5EF4-FFF2-40B4-BE49-F238E27FC236}">
                      <a16:creationId xmlns:a16="http://schemas.microsoft.com/office/drawing/2014/main" id="{0BF945E2-5A0B-4465-B907-A12751823BA1}"/>
                    </a:ext>
                  </a:extLst>
                </p:cNvPr>
                <p:cNvSpPr>
                  <a:spLocks/>
                </p:cNvSpPr>
                <p:nvPr/>
              </p:nvSpPr>
              <p:spPr bwMode="auto">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13">
                  <a:extLst>
                    <a:ext uri="{FF2B5EF4-FFF2-40B4-BE49-F238E27FC236}">
                      <a16:creationId xmlns:a16="http://schemas.microsoft.com/office/drawing/2014/main" id="{C38BF9EE-4063-4F8D-94B4-0DC696CE54C1}"/>
                    </a:ext>
                  </a:extLst>
                </p:cNvPr>
                <p:cNvSpPr>
                  <a:spLocks/>
                </p:cNvSpPr>
                <p:nvPr/>
              </p:nvSpPr>
              <p:spPr bwMode="auto">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14">
                  <a:extLst>
                    <a:ext uri="{FF2B5EF4-FFF2-40B4-BE49-F238E27FC236}">
                      <a16:creationId xmlns:a16="http://schemas.microsoft.com/office/drawing/2014/main" id="{5E5CCC53-A09B-4ECA-8EBB-4498EBE4F120}"/>
                    </a:ext>
                  </a:extLst>
                </p:cNvPr>
                <p:cNvSpPr>
                  <a:spLocks/>
                </p:cNvSpPr>
                <p:nvPr/>
              </p:nvSpPr>
              <p:spPr bwMode="auto">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15">
                  <a:extLst>
                    <a:ext uri="{FF2B5EF4-FFF2-40B4-BE49-F238E27FC236}">
                      <a16:creationId xmlns:a16="http://schemas.microsoft.com/office/drawing/2014/main" id="{C79634AD-C952-4219-8C75-04F27CE9A9F5}"/>
                    </a:ext>
                  </a:extLst>
                </p:cNvPr>
                <p:cNvSpPr>
                  <a:spLocks/>
                </p:cNvSpPr>
                <p:nvPr/>
              </p:nvSpPr>
              <p:spPr bwMode="auto">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16">
                  <a:extLst>
                    <a:ext uri="{FF2B5EF4-FFF2-40B4-BE49-F238E27FC236}">
                      <a16:creationId xmlns:a16="http://schemas.microsoft.com/office/drawing/2014/main" id="{8794B84B-B042-4EE8-B329-54670D92519E}"/>
                    </a:ext>
                  </a:extLst>
                </p:cNvPr>
                <p:cNvSpPr>
                  <a:spLocks/>
                </p:cNvSpPr>
                <p:nvPr/>
              </p:nvSpPr>
              <p:spPr bwMode="auto">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7">
                  <a:extLst>
                    <a:ext uri="{FF2B5EF4-FFF2-40B4-BE49-F238E27FC236}">
                      <a16:creationId xmlns:a16="http://schemas.microsoft.com/office/drawing/2014/main" id="{7120494C-DE29-4E51-84F7-CC33603D31DF}"/>
                    </a:ext>
                  </a:extLst>
                </p:cNvPr>
                <p:cNvSpPr>
                  <a:spLocks/>
                </p:cNvSpPr>
                <p:nvPr/>
              </p:nvSpPr>
              <p:spPr bwMode="auto">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18">
                  <a:extLst>
                    <a:ext uri="{FF2B5EF4-FFF2-40B4-BE49-F238E27FC236}">
                      <a16:creationId xmlns:a16="http://schemas.microsoft.com/office/drawing/2014/main" id="{F7FCA4E7-0A14-4516-A32C-2D0FA13A7137}"/>
                    </a:ext>
                  </a:extLst>
                </p:cNvPr>
                <p:cNvSpPr>
                  <a:spLocks/>
                </p:cNvSpPr>
                <p:nvPr/>
              </p:nvSpPr>
              <p:spPr bwMode="auto">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19">
                  <a:extLst>
                    <a:ext uri="{FF2B5EF4-FFF2-40B4-BE49-F238E27FC236}">
                      <a16:creationId xmlns:a16="http://schemas.microsoft.com/office/drawing/2014/main" id="{B82C3505-457C-4659-B9AF-E809C9FD61FC}"/>
                    </a:ext>
                  </a:extLst>
                </p:cNvPr>
                <p:cNvSpPr>
                  <a:spLocks noEditPoints="1"/>
                </p:cNvSpPr>
                <p:nvPr/>
              </p:nvSpPr>
              <p:spPr bwMode="auto">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20">
                  <a:extLst>
                    <a:ext uri="{FF2B5EF4-FFF2-40B4-BE49-F238E27FC236}">
                      <a16:creationId xmlns:a16="http://schemas.microsoft.com/office/drawing/2014/main" id="{903C1EB1-29DE-4854-B6C9-C2E3207071FE}"/>
                    </a:ext>
                  </a:extLst>
                </p:cNvPr>
                <p:cNvSpPr>
                  <a:spLocks/>
                </p:cNvSpPr>
                <p:nvPr/>
              </p:nvSpPr>
              <p:spPr bwMode="auto">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21">
                  <a:extLst>
                    <a:ext uri="{FF2B5EF4-FFF2-40B4-BE49-F238E27FC236}">
                      <a16:creationId xmlns:a16="http://schemas.microsoft.com/office/drawing/2014/main" id="{61A35873-504C-4884-A04A-80FFBFFEB950}"/>
                    </a:ext>
                  </a:extLst>
                </p:cNvPr>
                <p:cNvSpPr>
                  <a:spLocks noEditPoints="1"/>
                </p:cNvSpPr>
                <p:nvPr/>
              </p:nvSpPr>
              <p:spPr bwMode="auto">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22">
                  <a:extLst>
                    <a:ext uri="{FF2B5EF4-FFF2-40B4-BE49-F238E27FC236}">
                      <a16:creationId xmlns:a16="http://schemas.microsoft.com/office/drawing/2014/main" id="{2F393C3B-937F-4690-B41D-1A9C8D62F13D}"/>
                    </a:ext>
                  </a:extLst>
                </p:cNvPr>
                <p:cNvSpPr>
                  <a:spLocks/>
                </p:cNvSpPr>
                <p:nvPr/>
              </p:nvSpPr>
              <p:spPr bwMode="auto">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23">
                  <a:extLst>
                    <a:ext uri="{FF2B5EF4-FFF2-40B4-BE49-F238E27FC236}">
                      <a16:creationId xmlns:a16="http://schemas.microsoft.com/office/drawing/2014/main" id="{F1270CD1-D383-488C-B88C-8FE561533C11}"/>
                    </a:ext>
                  </a:extLst>
                </p:cNvPr>
                <p:cNvSpPr>
                  <a:spLocks noEditPoints="1"/>
                </p:cNvSpPr>
                <p:nvPr/>
              </p:nvSpPr>
              <p:spPr bwMode="auto">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24">
                  <a:extLst>
                    <a:ext uri="{FF2B5EF4-FFF2-40B4-BE49-F238E27FC236}">
                      <a16:creationId xmlns:a16="http://schemas.microsoft.com/office/drawing/2014/main" id="{00D44CA8-4A84-4A40-BA6B-CE898AF38138}"/>
                    </a:ext>
                  </a:extLst>
                </p:cNvPr>
                <p:cNvSpPr>
                  <a:spLocks noEditPoints="1"/>
                </p:cNvSpPr>
                <p:nvPr/>
              </p:nvSpPr>
              <p:spPr bwMode="auto">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25">
                  <a:extLst>
                    <a:ext uri="{FF2B5EF4-FFF2-40B4-BE49-F238E27FC236}">
                      <a16:creationId xmlns:a16="http://schemas.microsoft.com/office/drawing/2014/main" id="{1AC276D1-A1BC-4824-A120-ABE584DDC121}"/>
                    </a:ext>
                  </a:extLst>
                </p:cNvPr>
                <p:cNvSpPr>
                  <a:spLocks noEditPoints="1"/>
                </p:cNvSpPr>
                <p:nvPr/>
              </p:nvSpPr>
              <p:spPr bwMode="auto">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26">
                  <a:extLst>
                    <a:ext uri="{FF2B5EF4-FFF2-40B4-BE49-F238E27FC236}">
                      <a16:creationId xmlns:a16="http://schemas.microsoft.com/office/drawing/2014/main" id="{F5076C94-1857-4B6A-A9E8-4D2D69A3FBF9}"/>
                    </a:ext>
                  </a:extLst>
                </p:cNvPr>
                <p:cNvSpPr>
                  <a:spLocks noEditPoints="1"/>
                </p:cNvSpPr>
                <p:nvPr/>
              </p:nvSpPr>
              <p:spPr bwMode="auto">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Oval 27">
                  <a:extLst>
                    <a:ext uri="{FF2B5EF4-FFF2-40B4-BE49-F238E27FC236}">
                      <a16:creationId xmlns:a16="http://schemas.microsoft.com/office/drawing/2014/main" id="{6EB8DEEC-B7D7-4981-8A23-6B686FC2C660}"/>
                    </a:ext>
                  </a:extLst>
                </p:cNvPr>
                <p:cNvSpPr>
                  <a:spLocks noChangeArrowheads="1"/>
                </p:cNvSpPr>
                <p:nvPr/>
              </p:nvSpPr>
              <p:spPr bwMode="auto">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Oval 28">
                  <a:extLst>
                    <a:ext uri="{FF2B5EF4-FFF2-40B4-BE49-F238E27FC236}">
                      <a16:creationId xmlns:a16="http://schemas.microsoft.com/office/drawing/2014/main" id="{59B5996C-A41D-4FF0-814F-FE6E21F34126}"/>
                    </a:ext>
                  </a:extLst>
                </p:cNvPr>
                <p:cNvSpPr>
                  <a:spLocks noChangeArrowheads="1"/>
                </p:cNvSpPr>
                <p:nvPr/>
              </p:nvSpPr>
              <p:spPr bwMode="auto">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Oval 29">
                  <a:extLst>
                    <a:ext uri="{FF2B5EF4-FFF2-40B4-BE49-F238E27FC236}">
                      <a16:creationId xmlns:a16="http://schemas.microsoft.com/office/drawing/2014/main" id="{AD9C9826-75AC-430F-8CE7-AB5991203248}"/>
                    </a:ext>
                  </a:extLst>
                </p:cNvPr>
                <p:cNvSpPr>
                  <a:spLocks noChangeArrowheads="1"/>
                </p:cNvSpPr>
                <p:nvPr/>
              </p:nvSpPr>
              <p:spPr bwMode="auto">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Freeform 30">
                  <a:extLst>
                    <a:ext uri="{FF2B5EF4-FFF2-40B4-BE49-F238E27FC236}">
                      <a16:creationId xmlns:a16="http://schemas.microsoft.com/office/drawing/2014/main" id="{8F401AED-6F00-4F3C-8924-27077AEF06C6}"/>
                    </a:ext>
                  </a:extLst>
                </p:cNvPr>
                <p:cNvSpPr>
                  <a:spLocks/>
                </p:cNvSpPr>
                <p:nvPr/>
              </p:nvSpPr>
              <p:spPr bwMode="auto">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31">
                  <a:extLst>
                    <a:ext uri="{FF2B5EF4-FFF2-40B4-BE49-F238E27FC236}">
                      <a16:creationId xmlns:a16="http://schemas.microsoft.com/office/drawing/2014/main" id="{051297F8-18C3-4F70-97B5-448B0B3D12D5}"/>
                    </a:ext>
                  </a:extLst>
                </p:cNvPr>
                <p:cNvSpPr>
                  <a:spLocks noEditPoints="1"/>
                </p:cNvSpPr>
                <p:nvPr/>
              </p:nvSpPr>
              <p:spPr bwMode="auto">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52" name="TextBox 51">
            <a:extLst>
              <a:ext uri="{FF2B5EF4-FFF2-40B4-BE49-F238E27FC236}">
                <a16:creationId xmlns:a16="http://schemas.microsoft.com/office/drawing/2014/main" id="{058F307C-B979-43F9-AA49-C7FA8436AEF8}"/>
              </a:ext>
            </a:extLst>
          </p:cNvPr>
          <p:cNvSpPr txBox="1"/>
          <p:nvPr/>
        </p:nvSpPr>
        <p:spPr>
          <a:xfrm>
            <a:off x="9241221" y="6593355"/>
            <a:ext cx="3247877"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*When combined with Azure Hybrid Benefit</a:t>
            </a:r>
          </a:p>
        </p:txBody>
      </p:sp>
    </p:spTree>
    <p:extLst>
      <p:ext uri="{BB962C8B-B14F-4D97-AF65-F5344CB8AC3E}">
        <p14:creationId xmlns:p14="http://schemas.microsoft.com/office/powerpoint/2010/main" val="6156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D5F3-F316-48B8-BAF1-66E80B191248}"/>
              </a:ext>
            </a:extLst>
          </p:cNvPr>
          <p:cNvSpPr>
            <a:spLocks noGrp="1"/>
          </p:cNvSpPr>
          <p:nvPr>
            <p:ph type="title"/>
          </p:nvPr>
        </p:nvSpPr>
        <p:spPr/>
        <p:txBody>
          <a:bodyPr/>
          <a:lstStyle/>
          <a:p>
            <a:r>
              <a:rPr lang="en-US" dirty="0">
                <a:solidFill>
                  <a:schemeClr val="bg1"/>
                </a:solidFill>
              </a:rPr>
              <a:t>Azure Hybrid Benefit for Windows Server</a:t>
            </a:r>
          </a:p>
        </p:txBody>
      </p:sp>
      <p:sp>
        <p:nvSpPr>
          <p:cNvPr id="3" name="Text Placeholder 2">
            <a:extLst>
              <a:ext uri="{FF2B5EF4-FFF2-40B4-BE49-F238E27FC236}">
                <a16:creationId xmlns:a16="http://schemas.microsoft.com/office/drawing/2014/main" id="{029A8178-2F91-4EFE-9DF9-D64784131A43}"/>
              </a:ext>
            </a:extLst>
          </p:cNvPr>
          <p:cNvSpPr txBox="1">
            <a:spLocks/>
          </p:cNvSpPr>
          <p:nvPr/>
        </p:nvSpPr>
        <p:spPr>
          <a:xfrm>
            <a:off x="303058" y="1662528"/>
            <a:ext cx="6781735" cy="4699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3000"/>
              </a:spcAft>
              <a:buFont typeface="Arial" panose="020B0604020202020204" pitchFamily="34" charset="0"/>
              <a:buNone/>
            </a:pPr>
            <a:r>
              <a:rPr lang="en-US">
                <a:solidFill>
                  <a:srgbClr val="00B0F0"/>
                </a:solidFill>
              </a:rPr>
              <a:t>Pay for just base compute costs </a:t>
            </a:r>
            <a:r>
              <a:rPr lang="en-US">
                <a:solidFill>
                  <a:schemeClr val="bg1"/>
                </a:solidFill>
              </a:rPr>
              <a:t>by using your existing Windows Server licenses with Software Assurance</a:t>
            </a:r>
          </a:p>
          <a:p>
            <a:pPr marL="0" indent="0">
              <a:spcAft>
                <a:spcPts val="3000"/>
              </a:spcAft>
              <a:buFont typeface="Arial" panose="020B0604020202020204" pitchFamily="34" charset="0"/>
              <a:buNone/>
            </a:pPr>
            <a:r>
              <a:rPr lang="en-US">
                <a:solidFill>
                  <a:srgbClr val="00B0F0"/>
                </a:solidFill>
              </a:rPr>
              <a:t>Apply licenses </a:t>
            </a:r>
            <a:r>
              <a:rPr lang="en-US">
                <a:solidFill>
                  <a:schemeClr val="bg1"/>
                </a:solidFill>
              </a:rPr>
              <a:t>to Azure for use with Azure Reserved VM Instances</a:t>
            </a:r>
          </a:p>
          <a:p>
            <a:pPr marL="0" indent="0">
              <a:spcAft>
                <a:spcPts val="3000"/>
              </a:spcAft>
              <a:buFont typeface="Arial" panose="020B0604020202020204" pitchFamily="34" charset="0"/>
              <a:buNone/>
            </a:pPr>
            <a:r>
              <a:rPr lang="en-US">
                <a:solidFill>
                  <a:srgbClr val="00B0F0"/>
                </a:solidFill>
              </a:rPr>
              <a:t>Maximize value </a:t>
            </a:r>
            <a:r>
              <a:rPr lang="en-US">
                <a:solidFill>
                  <a:schemeClr val="bg1"/>
                </a:solidFill>
              </a:rPr>
              <a:t>from current investments</a:t>
            </a:r>
          </a:p>
          <a:p>
            <a:pPr marL="0" indent="0">
              <a:spcAft>
                <a:spcPts val="3000"/>
              </a:spcAft>
              <a:buFont typeface="Arial" panose="020B0604020202020204" pitchFamily="34" charset="0"/>
              <a:buNone/>
            </a:pPr>
            <a:r>
              <a:rPr lang="en-US">
                <a:solidFill>
                  <a:srgbClr val="00B0F0"/>
                </a:solidFill>
              </a:rPr>
              <a:t>Available for both </a:t>
            </a:r>
            <a:r>
              <a:rPr lang="en-US">
                <a:solidFill>
                  <a:schemeClr val="bg1"/>
                </a:solidFill>
              </a:rPr>
              <a:t>pay-as-you-go and Azure Reserved VM Instances</a:t>
            </a:r>
            <a:endParaRPr lang="en-US" dirty="0">
              <a:solidFill>
                <a:schemeClr val="bg1"/>
              </a:solidFill>
            </a:endParaRPr>
          </a:p>
        </p:txBody>
      </p:sp>
      <p:grpSp>
        <p:nvGrpSpPr>
          <p:cNvPr id="4" name="Group 4">
            <a:extLst>
              <a:ext uri="{FF2B5EF4-FFF2-40B4-BE49-F238E27FC236}">
                <a16:creationId xmlns:a16="http://schemas.microsoft.com/office/drawing/2014/main" id="{4AE573AF-1904-4586-9C52-9E99893ED5C7}"/>
              </a:ext>
            </a:extLst>
          </p:cNvPr>
          <p:cNvGrpSpPr>
            <a:grpSpLocks noChangeAspect="1"/>
          </p:cNvGrpSpPr>
          <p:nvPr/>
        </p:nvGrpSpPr>
        <p:grpSpPr bwMode="auto">
          <a:xfrm>
            <a:off x="5957844" y="1140203"/>
            <a:ext cx="6494188" cy="6029323"/>
            <a:chOff x="5213" y="1333"/>
            <a:chExt cx="2333" cy="2166"/>
          </a:xfrm>
        </p:grpSpPr>
        <p:sp>
          <p:nvSpPr>
            <p:cNvPr id="5" name="Rectangle 6">
              <a:extLst>
                <a:ext uri="{FF2B5EF4-FFF2-40B4-BE49-F238E27FC236}">
                  <a16:creationId xmlns:a16="http://schemas.microsoft.com/office/drawing/2014/main" id="{F6DB79B9-57A4-4BB9-BE34-22741109380F}"/>
                </a:ext>
              </a:extLst>
            </p:cNvPr>
            <p:cNvSpPr>
              <a:spLocks noChangeArrowheads="1"/>
            </p:cNvSpPr>
            <p:nvPr/>
          </p:nvSpPr>
          <p:spPr bwMode="auto">
            <a:xfrm>
              <a:off x="5213" y="1333"/>
              <a:ext cx="2333" cy="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Freeform 7">
              <a:extLst>
                <a:ext uri="{FF2B5EF4-FFF2-40B4-BE49-F238E27FC236}">
                  <a16:creationId xmlns:a16="http://schemas.microsoft.com/office/drawing/2014/main" id="{D1443CEE-E15F-4DC1-8BA6-8C2C55161AAC}"/>
                </a:ext>
              </a:extLst>
            </p:cNvPr>
            <p:cNvSpPr>
              <a:spLocks/>
            </p:cNvSpPr>
            <p:nvPr/>
          </p:nvSpPr>
          <p:spPr bwMode="auto">
            <a:xfrm>
              <a:off x="6150" y="2057"/>
              <a:ext cx="796" cy="915"/>
            </a:xfrm>
            <a:custGeom>
              <a:avLst/>
              <a:gdLst>
                <a:gd name="T0" fmla="*/ 819 w 819"/>
                <a:gd name="T1" fmla="*/ 761 h 947"/>
                <a:gd name="T2" fmla="*/ 540 w 819"/>
                <a:gd name="T3" fmla="*/ 856 h 947"/>
                <a:gd name="T4" fmla="*/ 292 w 819"/>
                <a:gd name="T5" fmla="*/ 941 h 947"/>
                <a:gd name="T6" fmla="*/ 250 w 819"/>
                <a:gd name="T7" fmla="*/ 920 h 947"/>
                <a:gd name="T8" fmla="*/ 0 w 819"/>
                <a:gd name="T9" fmla="*/ 191 h 947"/>
                <a:gd name="T10" fmla="*/ 558 w 819"/>
                <a:gd name="T11" fmla="*/ 0 h 947"/>
                <a:gd name="T12" fmla="*/ 688 w 819"/>
                <a:gd name="T13" fmla="*/ 380 h 947"/>
                <a:gd name="T14" fmla="*/ 819 w 819"/>
                <a:gd name="T15" fmla="*/ 761 h 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947">
                  <a:moveTo>
                    <a:pt x="819" y="761"/>
                  </a:moveTo>
                  <a:cubicBezTo>
                    <a:pt x="540" y="856"/>
                    <a:pt x="540" y="856"/>
                    <a:pt x="540" y="856"/>
                  </a:cubicBezTo>
                  <a:cubicBezTo>
                    <a:pt x="292" y="941"/>
                    <a:pt x="292" y="941"/>
                    <a:pt x="292" y="941"/>
                  </a:cubicBezTo>
                  <a:cubicBezTo>
                    <a:pt x="275" y="947"/>
                    <a:pt x="256" y="938"/>
                    <a:pt x="250" y="920"/>
                  </a:cubicBezTo>
                  <a:cubicBezTo>
                    <a:pt x="0" y="191"/>
                    <a:pt x="0" y="191"/>
                    <a:pt x="0" y="191"/>
                  </a:cubicBezTo>
                  <a:cubicBezTo>
                    <a:pt x="558" y="0"/>
                    <a:pt x="558" y="0"/>
                    <a:pt x="558" y="0"/>
                  </a:cubicBezTo>
                  <a:cubicBezTo>
                    <a:pt x="688" y="380"/>
                    <a:pt x="688" y="380"/>
                    <a:pt x="688" y="380"/>
                  </a:cubicBezTo>
                  <a:cubicBezTo>
                    <a:pt x="819" y="761"/>
                    <a:pt x="819" y="761"/>
                    <a:pt x="819" y="7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9">
              <a:extLst>
                <a:ext uri="{FF2B5EF4-FFF2-40B4-BE49-F238E27FC236}">
                  <a16:creationId xmlns:a16="http://schemas.microsoft.com/office/drawing/2014/main" id="{5C63B388-9760-46F1-A9D7-A8C6CC7F717C}"/>
                </a:ext>
              </a:extLst>
            </p:cNvPr>
            <p:cNvSpPr>
              <a:spLocks noChangeArrowheads="1"/>
            </p:cNvSpPr>
            <p:nvPr/>
          </p:nvSpPr>
          <p:spPr bwMode="auto">
            <a:xfrm>
              <a:off x="6572" y="2671"/>
              <a:ext cx="36" cy="162"/>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10">
              <a:extLst>
                <a:ext uri="{FF2B5EF4-FFF2-40B4-BE49-F238E27FC236}">
                  <a16:creationId xmlns:a16="http://schemas.microsoft.com/office/drawing/2014/main" id="{C01235F3-1998-4DEB-ADD2-FB74006B0F76}"/>
                </a:ext>
              </a:extLst>
            </p:cNvPr>
            <p:cNvSpPr>
              <a:spLocks noChangeArrowheads="1"/>
            </p:cNvSpPr>
            <p:nvPr/>
          </p:nvSpPr>
          <p:spPr bwMode="auto">
            <a:xfrm>
              <a:off x="6572" y="2671"/>
              <a:ext cx="36"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11">
              <a:extLst>
                <a:ext uri="{FF2B5EF4-FFF2-40B4-BE49-F238E27FC236}">
                  <a16:creationId xmlns:a16="http://schemas.microsoft.com/office/drawing/2014/main" id="{4E1F4C2B-E53D-4C76-9916-05AEE971F6BE}"/>
                </a:ext>
              </a:extLst>
            </p:cNvPr>
            <p:cNvSpPr>
              <a:spLocks noEditPoints="1"/>
            </p:cNvSpPr>
            <p:nvPr/>
          </p:nvSpPr>
          <p:spPr bwMode="auto">
            <a:xfrm>
              <a:off x="6257" y="2099"/>
              <a:ext cx="610" cy="779"/>
            </a:xfrm>
            <a:custGeom>
              <a:avLst/>
              <a:gdLst>
                <a:gd name="T0" fmla="*/ 627 w 627"/>
                <a:gd name="T1" fmla="*/ 745 h 806"/>
                <a:gd name="T2" fmla="*/ 606 w 627"/>
                <a:gd name="T3" fmla="*/ 752 h 806"/>
                <a:gd name="T4" fmla="*/ 606 w 627"/>
                <a:gd name="T5" fmla="*/ 793 h 806"/>
                <a:gd name="T6" fmla="*/ 486 w 627"/>
                <a:gd name="T7" fmla="*/ 793 h 806"/>
                <a:gd name="T8" fmla="*/ 448 w 627"/>
                <a:gd name="T9" fmla="*/ 806 h 806"/>
                <a:gd name="T10" fmla="*/ 597 w 627"/>
                <a:gd name="T11" fmla="*/ 806 h 806"/>
                <a:gd name="T12" fmla="*/ 627 w 627"/>
                <a:gd name="T13" fmla="*/ 776 h 806"/>
                <a:gd name="T14" fmla="*/ 627 w 627"/>
                <a:gd name="T15" fmla="*/ 745 h 806"/>
                <a:gd name="T16" fmla="*/ 0 w 627"/>
                <a:gd name="T17" fmla="*/ 468 h 806"/>
                <a:gd name="T18" fmla="*/ 0 w 627"/>
                <a:gd name="T19" fmla="*/ 770 h 806"/>
                <a:gd name="T20" fmla="*/ 36 w 627"/>
                <a:gd name="T21" fmla="*/ 806 h 806"/>
                <a:gd name="T22" fmla="*/ 116 w 627"/>
                <a:gd name="T23" fmla="*/ 806 h 806"/>
                <a:gd name="T24" fmla="*/ 111 w 627"/>
                <a:gd name="T25" fmla="*/ 793 h 806"/>
                <a:gd name="T26" fmla="*/ 50 w 627"/>
                <a:gd name="T27" fmla="*/ 793 h 806"/>
                <a:gd name="T28" fmla="*/ 17 w 627"/>
                <a:gd name="T29" fmla="*/ 760 h 806"/>
                <a:gd name="T30" fmla="*/ 17 w 627"/>
                <a:gd name="T31" fmla="*/ 517 h 806"/>
                <a:gd name="T32" fmla="*/ 0 w 627"/>
                <a:gd name="T33" fmla="*/ 468 h 806"/>
                <a:gd name="T34" fmla="*/ 606 w 627"/>
                <a:gd name="T35" fmla="*/ 0 h 806"/>
                <a:gd name="T36" fmla="*/ 606 w 627"/>
                <a:gd name="T37" fmla="*/ 391 h 806"/>
                <a:gd name="T38" fmla="*/ 606 w 627"/>
                <a:gd name="T39" fmla="*/ 417 h 806"/>
                <a:gd name="T40" fmla="*/ 627 w 627"/>
                <a:gd name="T41" fmla="*/ 479 h 806"/>
                <a:gd name="T42" fmla="*/ 627 w 627"/>
                <a:gd name="T43" fmla="*/ 26 h 806"/>
                <a:gd name="T44" fmla="*/ 606 w 627"/>
                <a:gd name="T4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806">
                  <a:moveTo>
                    <a:pt x="627" y="745"/>
                  </a:moveTo>
                  <a:cubicBezTo>
                    <a:pt x="606" y="752"/>
                    <a:pt x="606" y="752"/>
                    <a:pt x="606" y="752"/>
                  </a:cubicBezTo>
                  <a:cubicBezTo>
                    <a:pt x="606" y="793"/>
                    <a:pt x="606" y="793"/>
                    <a:pt x="606" y="793"/>
                  </a:cubicBezTo>
                  <a:cubicBezTo>
                    <a:pt x="486" y="793"/>
                    <a:pt x="486" y="793"/>
                    <a:pt x="486" y="793"/>
                  </a:cubicBezTo>
                  <a:cubicBezTo>
                    <a:pt x="448" y="806"/>
                    <a:pt x="448" y="806"/>
                    <a:pt x="448" y="806"/>
                  </a:cubicBezTo>
                  <a:cubicBezTo>
                    <a:pt x="597" y="806"/>
                    <a:pt x="597" y="806"/>
                    <a:pt x="597" y="806"/>
                  </a:cubicBezTo>
                  <a:cubicBezTo>
                    <a:pt x="613" y="806"/>
                    <a:pt x="627" y="793"/>
                    <a:pt x="627" y="776"/>
                  </a:cubicBezTo>
                  <a:cubicBezTo>
                    <a:pt x="627" y="745"/>
                    <a:pt x="627" y="745"/>
                    <a:pt x="627" y="745"/>
                  </a:cubicBezTo>
                  <a:moveTo>
                    <a:pt x="0" y="468"/>
                  </a:moveTo>
                  <a:cubicBezTo>
                    <a:pt x="0" y="770"/>
                    <a:pt x="0" y="770"/>
                    <a:pt x="0" y="770"/>
                  </a:cubicBezTo>
                  <a:cubicBezTo>
                    <a:pt x="0" y="790"/>
                    <a:pt x="16" y="806"/>
                    <a:pt x="36" y="806"/>
                  </a:cubicBezTo>
                  <a:cubicBezTo>
                    <a:pt x="116" y="806"/>
                    <a:pt x="116" y="806"/>
                    <a:pt x="116" y="806"/>
                  </a:cubicBezTo>
                  <a:cubicBezTo>
                    <a:pt x="111" y="793"/>
                    <a:pt x="111" y="793"/>
                    <a:pt x="111" y="793"/>
                  </a:cubicBezTo>
                  <a:cubicBezTo>
                    <a:pt x="50" y="793"/>
                    <a:pt x="50" y="793"/>
                    <a:pt x="50" y="793"/>
                  </a:cubicBezTo>
                  <a:cubicBezTo>
                    <a:pt x="32" y="793"/>
                    <a:pt x="17" y="778"/>
                    <a:pt x="17" y="760"/>
                  </a:cubicBezTo>
                  <a:cubicBezTo>
                    <a:pt x="17" y="517"/>
                    <a:pt x="17" y="517"/>
                    <a:pt x="17" y="517"/>
                  </a:cubicBezTo>
                  <a:cubicBezTo>
                    <a:pt x="0" y="468"/>
                    <a:pt x="0" y="468"/>
                    <a:pt x="0" y="468"/>
                  </a:cubicBezTo>
                  <a:moveTo>
                    <a:pt x="606" y="0"/>
                  </a:moveTo>
                  <a:cubicBezTo>
                    <a:pt x="606" y="391"/>
                    <a:pt x="606" y="391"/>
                    <a:pt x="606" y="391"/>
                  </a:cubicBezTo>
                  <a:cubicBezTo>
                    <a:pt x="606" y="417"/>
                    <a:pt x="606" y="417"/>
                    <a:pt x="606" y="417"/>
                  </a:cubicBezTo>
                  <a:cubicBezTo>
                    <a:pt x="627" y="479"/>
                    <a:pt x="627" y="479"/>
                    <a:pt x="627" y="479"/>
                  </a:cubicBezTo>
                  <a:cubicBezTo>
                    <a:pt x="627" y="26"/>
                    <a:pt x="627" y="26"/>
                    <a:pt x="627" y="26"/>
                  </a:cubicBezTo>
                  <a:cubicBezTo>
                    <a:pt x="627" y="13"/>
                    <a:pt x="618" y="3"/>
                    <a:pt x="606"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2">
              <a:extLst>
                <a:ext uri="{FF2B5EF4-FFF2-40B4-BE49-F238E27FC236}">
                  <a16:creationId xmlns:a16="http://schemas.microsoft.com/office/drawing/2014/main" id="{7D3A2456-583C-4763-9131-52643F044357}"/>
                </a:ext>
              </a:extLst>
            </p:cNvPr>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close/>
                  <a:moveTo>
                    <a:pt x="472" y="645"/>
                  </a:moveTo>
                  <a:lnTo>
                    <a:pt x="353" y="645"/>
                  </a:lnTo>
                  <a:lnTo>
                    <a:pt x="353" y="657"/>
                  </a:lnTo>
                  <a:lnTo>
                    <a:pt x="436" y="657"/>
                  </a:lnTo>
                  <a:lnTo>
                    <a:pt x="472" y="645"/>
                  </a:lnTo>
                  <a:close/>
                  <a:moveTo>
                    <a:pt x="589" y="281"/>
                  </a:moveTo>
                  <a:lnTo>
                    <a:pt x="589" y="605"/>
                  </a:lnTo>
                  <a:lnTo>
                    <a:pt x="610" y="599"/>
                  </a:lnTo>
                  <a:lnTo>
                    <a:pt x="610" y="341"/>
                  </a:lnTo>
                  <a:lnTo>
                    <a:pt x="589" y="281"/>
                  </a:lnTo>
                  <a:close/>
                  <a:moveTo>
                    <a:pt x="17" y="0"/>
                  </a:moveTo>
                  <a:lnTo>
                    <a:pt x="0" y="17"/>
                  </a:lnTo>
                  <a:lnTo>
                    <a:pt x="0" y="331"/>
                  </a:lnTo>
                  <a:lnTo>
                    <a:pt x="17" y="378"/>
                  </a:lnTo>
                  <a:lnTo>
                    <a:pt x="1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3">
              <a:extLst>
                <a:ext uri="{FF2B5EF4-FFF2-40B4-BE49-F238E27FC236}">
                  <a16:creationId xmlns:a16="http://schemas.microsoft.com/office/drawing/2014/main" id="{31D1DA0C-DE4A-445F-B3D1-DFBA06AB4AA3}"/>
                </a:ext>
              </a:extLst>
            </p:cNvPr>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moveTo>
                    <a:pt x="472" y="645"/>
                  </a:moveTo>
                  <a:lnTo>
                    <a:pt x="353" y="645"/>
                  </a:lnTo>
                  <a:lnTo>
                    <a:pt x="353" y="657"/>
                  </a:lnTo>
                  <a:lnTo>
                    <a:pt x="436" y="657"/>
                  </a:lnTo>
                  <a:lnTo>
                    <a:pt x="472" y="645"/>
                  </a:lnTo>
                  <a:moveTo>
                    <a:pt x="589" y="281"/>
                  </a:moveTo>
                  <a:lnTo>
                    <a:pt x="589" y="605"/>
                  </a:lnTo>
                  <a:lnTo>
                    <a:pt x="610" y="599"/>
                  </a:lnTo>
                  <a:lnTo>
                    <a:pt x="610" y="341"/>
                  </a:lnTo>
                  <a:lnTo>
                    <a:pt x="589" y="281"/>
                  </a:lnTo>
                  <a:moveTo>
                    <a:pt x="17" y="0"/>
                  </a:moveTo>
                  <a:lnTo>
                    <a:pt x="0" y="17"/>
                  </a:lnTo>
                  <a:lnTo>
                    <a:pt x="0" y="331"/>
                  </a:lnTo>
                  <a:lnTo>
                    <a:pt x="17" y="378"/>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14">
              <a:extLst>
                <a:ext uri="{FF2B5EF4-FFF2-40B4-BE49-F238E27FC236}">
                  <a16:creationId xmlns:a16="http://schemas.microsoft.com/office/drawing/2014/main" id="{9F8D076B-E5D4-4749-BF8E-603C5A90108F}"/>
                </a:ext>
              </a:extLst>
            </p:cNvPr>
            <p:cNvSpPr>
              <a:spLocks/>
            </p:cNvSpPr>
            <p:nvPr/>
          </p:nvSpPr>
          <p:spPr bwMode="auto">
            <a:xfrm>
              <a:off x="6274" y="2089"/>
              <a:ext cx="572" cy="777"/>
            </a:xfrm>
            <a:custGeom>
              <a:avLst/>
              <a:gdLst>
                <a:gd name="T0" fmla="*/ 589 w 589"/>
                <a:gd name="T1" fmla="*/ 804 h 804"/>
                <a:gd name="T2" fmla="*/ 294 w 589"/>
                <a:gd name="T3" fmla="*/ 804 h 804"/>
                <a:gd name="T4" fmla="*/ 33 w 589"/>
                <a:gd name="T5" fmla="*/ 804 h 804"/>
                <a:gd name="T6" fmla="*/ 0 w 589"/>
                <a:gd name="T7" fmla="*/ 771 h 804"/>
                <a:gd name="T8" fmla="*/ 0 w 589"/>
                <a:gd name="T9" fmla="*/ 134 h 804"/>
                <a:gd name="T10" fmla="*/ 127 w 589"/>
                <a:gd name="T11" fmla="*/ 0 h 804"/>
                <a:gd name="T12" fmla="*/ 589 w 589"/>
                <a:gd name="T13" fmla="*/ 0 h 804"/>
                <a:gd name="T14" fmla="*/ 589 w 589"/>
                <a:gd name="T15" fmla="*/ 402 h 804"/>
                <a:gd name="T16" fmla="*/ 589 w 589"/>
                <a:gd name="T17"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804">
                  <a:moveTo>
                    <a:pt x="589" y="804"/>
                  </a:moveTo>
                  <a:cubicBezTo>
                    <a:pt x="294" y="804"/>
                    <a:pt x="294" y="804"/>
                    <a:pt x="294" y="804"/>
                  </a:cubicBezTo>
                  <a:cubicBezTo>
                    <a:pt x="33" y="804"/>
                    <a:pt x="33" y="804"/>
                    <a:pt x="33" y="804"/>
                  </a:cubicBezTo>
                  <a:cubicBezTo>
                    <a:pt x="15" y="804"/>
                    <a:pt x="0" y="789"/>
                    <a:pt x="0" y="771"/>
                  </a:cubicBezTo>
                  <a:cubicBezTo>
                    <a:pt x="0" y="134"/>
                    <a:pt x="0" y="134"/>
                    <a:pt x="0" y="134"/>
                  </a:cubicBezTo>
                  <a:cubicBezTo>
                    <a:pt x="127" y="0"/>
                    <a:pt x="127" y="0"/>
                    <a:pt x="127" y="0"/>
                  </a:cubicBezTo>
                  <a:cubicBezTo>
                    <a:pt x="589" y="0"/>
                    <a:pt x="589" y="0"/>
                    <a:pt x="589" y="0"/>
                  </a:cubicBezTo>
                  <a:cubicBezTo>
                    <a:pt x="589" y="402"/>
                    <a:pt x="589" y="402"/>
                    <a:pt x="589" y="402"/>
                  </a:cubicBezTo>
                  <a:cubicBezTo>
                    <a:pt x="589" y="804"/>
                    <a:pt x="589" y="804"/>
                    <a:pt x="589" y="8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15">
              <a:extLst>
                <a:ext uri="{FF2B5EF4-FFF2-40B4-BE49-F238E27FC236}">
                  <a16:creationId xmlns:a16="http://schemas.microsoft.com/office/drawing/2014/main" id="{E446F26B-EB82-45E6-9E63-0DC2E917E098}"/>
                </a:ext>
              </a:extLst>
            </p:cNvPr>
            <p:cNvSpPr>
              <a:spLocks/>
            </p:cNvSpPr>
            <p:nvPr/>
          </p:nvSpPr>
          <p:spPr bwMode="auto">
            <a:xfrm>
              <a:off x="6274" y="2089"/>
              <a:ext cx="123" cy="129"/>
            </a:xfrm>
            <a:custGeom>
              <a:avLst/>
              <a:gdLst>
                <a:gd name="T0" fmla="*/ 123 w 123"/>
                <a:gd name="T1" fmla="*/ 0 h 129"/>
                <a:gd name="T2" fmla="*/ 123 w 123"/>
                <a:gd name="T3" fmla="*/ 129 h 129"/>
                <a:gd name="T4" fmla="*/ 0 w 123"/>
                <a:gd name="T5" fmla="*/ 129 h 129"/>
                <a:gd name="T6" fmla="*/ 123 w 123"/>
                <a:gd name="T7" fmla="*/ 0 h 129"/>
              </a:gdLst>
              <a:ahLst/>
              <a:cxnLst>
                <a:cxn ang="0">
                  <a:pos x="T0" y="T1"/>
                </a:cxn>
                <a:cxn ang="0">
                  <a:pos x="T2" y="T3"/>
                </a:cxn>
                <a:cxn ang="0">
                  <a:pos x="T4" y="T5"/>
                </a:cxn>
                <a:cxn ang="0">
                  <a:pos x="T6" y="T7"/>
                </a:cxn>
              </a:cxnLst>
              <a:rect l="0" t="0" r="r" b="b"/>
              <a:pathLst>
                <a:path w="123" h="129">
                  <a:moveTo>
                    <a:pt x="123" y="0"/>
                  </a:moveTo>
                  <a:lnTo>
                    <a:pt x="123" y="129"/>
                  </a:lnTo>
                  <a:lnTo>
                    <a:pt x="0" y="129"/>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Freeform 16">
              <a:extLst>
                <a:ext uri="{FF2B5EF4-FFF2-40B4-BE49-F238E27FC236}">
                  <a16:creationId xmlns:a16="http://schemas.microsoft.com/office/drawing/2014/main" id="{BBCD4445-3E76-4263-91F1-7FB666357098}"/>
                </a:ext>
              </a:extLst>
            </p:cNvPr>
            <p:cNvSpPr>
              <a:spLocks/>
            </p:cNvSpPr>
            <p:nvPr/>
          </p:nvSpPr>
          <p:spPr bwMode="auto">
            <a:xfrm>
              <a:off x="6846" y="2089"/>
              <a:ext cx="21" cy="777"/>
            </a:xfrm>
            <a:custGeom>
              <a:avLst/>
              <a:gdLst>
                <a:gd name="T0" fmla="*/ 0 w 21"/>
                <a:gd name="T1" fmla="*/ 804 h 804"/>
                <a:gd name="T2" fmla="*/ 0 w 21"/>
                <a:gd name="T3" fmla="*/ 804 h 804"/>
                <a:gd name="T4" fmla="*/ 0 w 21"/>
                <a:gd name="T5" fmla="*/ 0 h 804"/>
                <a:gd name="T6" fmla="*/ 0 w 21"/>
                <a:gd name="T7" fmla="*/ 0 h 804"/>
                <a:gd name="T8" fmla="*/ 21 w 21"/>
                <a:gd name="T9" fmla="*/ 21 h 804"/>
                <a:gd name="T10" fmla="*/ 21 w 21"/>
                <a:gd name="T11" fmla="*/ 783 h 804"/>
                <a:gd name="T12" fmla="*/ 0 w 21"/>
                <a:gd name="T13" fmla="*/ 804 h 804"/>
              </a:gdLst>
              <a:ahLst/>
              <a:cxnLst>
                <a:cxn ang="0">
                  <a:pos x="T0" y="T1"/>
                </a:cxn>
                <a:cxn ang="0">
                  <a:pos x="T2" y="T3"/>
                </a:cxn>
                <a:cxn ang="0">
                  <a:pos x="T4" y="T5"/>
                </a:cxn>
                <a:cxn ang="0">
                  <a:pos x="T6" y="T7"/>
                </a:cxn>
                <a:cxn ang="0">
                  <a:pos x="T8" y="T9"/>
                </a:cxn>
                <a:cxn ang="0">
                  <a:pos x="T10" y="T11"/>
                </a:cxn>
                <a:cxn ang="0">
                  <a:pos x="T12" y="T13"/>
                </a:cxn>
              </a:cxnLst>
              <a:rect l="0" t="0" r="r" b="b"/>
              <a:pathLst>
                <a:path w="21" h="804">
                  <a:moveTo>
                    <a:pt x="0" y="804"/>
                  </a:moveTo>
                  <a:cubicBezTo>
                    <a:pt x="0" y="804"/>
                    <a:pt x="0" y="804"/>
                    <a:pt x="0" y="804"/>
                  </a:cubicBezTo>
                  <a:cubicBezTo>
                    <a:pt x="0" y="0"/>
                    <a:pt x="0" y="0"/>
                    <a:pt x="0" y="0"/>
                  </a:cubicBezTo>
                  <a:cubicBezTo>
                    <a:pt x="0" y="0"/>
                    <a:pt x="0" y="0"/>
                    <a:pt x="0" y="0"/>
                  </a:cubicBezTo>
                  <a:cubicBezTo>
                    <a:pt x="12" y="0"/>
                    <a:pt x="21" y="9"/>
                    <a:pt x="21" y="21"/>
                  </a:cubicBezTo>
                  <a:cubicBezTo>
                    <a:pt x="21" y="783"/>
                    <a:pt x="21" y="783"/>
                    <a:pt x="21" y="783"/>
                  </a:cubicBezTo>
                  <a:cubicBezTo>
                    <a:pt x="21" y="795"/>
                    <a:pt x="12" y="804"/>
                    <a:pt x="0" y="80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17">
              <a:extLst>
                <a:ext uri="{FF2B5EF4-FFF2-40B4-BE49-F238E27FC236}">
                  <a16:creationId xmlns:a16="http://schemas.microsoft.com/office/drawing/2014/main" id="{0EAF5AAB-0EF0-4B0A-9037-97A16F0BD307}"/>
                </a:ext>
              </a:extLst>
            </p:cNvPr>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Freeform 18">
              <a:extLst>
                <a:ext uri="{FF2B5EF4-FFF2-40B4-BE49-F238E27FC236}">
                  <a16:creationId xmlns:a16="http://schemas.microsoft.com/office/drawing/2014/main" id="{7FAFC713-2E81-4B53-A7FD-789280AB5EC2}"/>
                </a:ext>
              </a:extLst>
            </p:cNvPr>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19">
              <a:extLst>
                <a:ext uri="{FF2B5EF4-FFF2-40B4-BE49-F238E27FC236}">
                  <a16:creationId xmlns:a16="http://schemas.microsoft.com/office/drawing/2014/main" id="{686AA9DC-83A3-4504-ABB3-FF406B7B7A1E}"/>
                </a:ext>
              </a:extLst>
            </p:cNvPr>
            <p:cNvSpPr>
              <a:spLocks noChangeArrowheads="1"/>
            </p:cNvSpPr>
            <p:nvPr/>
          </p:nvSpPr>
          <p:spPr bwMode="auto">
            <a:xfrm>
              <a:off x="6453" y="2456"/>
              <a:ext cx="60" cy="1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20">
              <a:extLst>
                <a:ext uri="{FF2B5EF4-FFF2-40B4-BE49-F238E27FC236}">
                  <a16:creationId xmlns:a16="http://schemas.microsoft.com/office/drawing/2014/main" id="{C0281630-23B5-4A3F-BA55-51880B079F73}"/>
                </a:ext>
              </a:extLst>
            </p:cNvPr>
            <p:cNvSpPr>
              <a:spLocks noChangeArrowheads="1"/>
            </p:cNvSpPr>
            <p:nvPr/>
          </p:nvSpPr>
          <p:spPr bwMode="auto">
            <a:xfrm>
              <a:off x="6528" y="2409"/>
              <a:ext cx="60" cy="18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Rectangle 21">
              <a:extLst>
                <a:ext uri="{FF2B5EF4-FFF2-40B4-BE49-F238E27FC236}">
                  <a16:creationId xmlns:a16="http://schemas.microsoft.com/office/drawing/2014/main" id="{93900CF5-3993-4CF3-979D-6190AD51C96E}"/>
                </a:ext>
              </a:extLst>
            </p:cNvPr>
            <p:cNvSpPr>
              <a:spLocks noChangeArrowheads="1"/>
            </p:cNvSpPr>
            <p:nvPr/>
          </p:nvSpPr>
          <p:spPr bwMode="auto">
            <a:xfrm>
              <a:off x="6528" y="2409"/>
              <a:ext cx="6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Rectangle 22">
              <a:extLst>
                <a:ext uri="{FF2B5EF4-FFF2-40B4-BE49-F238E27FC236}">
                  <a16:creationId xmlns:a16="http://schemas.microsoft.com/office/drawing/2014/main" id="{B1AEA81D-4904-4A34-A61B-FCA2B70B56D8}"/>
                </a:ext>
              </a:extLst>
            </p:cNvPr>
            <p:cNvSpPr>
              <a:spLocks noChangeArrowheads="1"/>
            </p:cNvSpPr>
            <p:nvPr/>
          </p:nvSpPr>
          <p:spPr bwMode="auto">
            <a:xfrm>
              <a:off x="6603" y="2361"/>
              <a:ext cx="59" cy="23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23">
              <a:extLst>
                <a:ext uri="{FF2B5EF4-FFF2-40B4-BE49-F238E27FC236}">
                  <a16:creationId xmlns:a16="http://schemas.microsoft.com/office/drawing/2014/main" id="{3237D543-B273-4670-B723-C0B9B1B25091}"/>
                </a:ext>
              </a:extLst>
            </p:cNvPr>
            <p:cNvSpPr>
              <a:spLocks noChangeArrowheads="1"/>
            </p:cNvSpPr>
            <p:nvPr/>
          </p:nvSpPr>
          <p:spPr bwMode="auto">
            <a:xfrm>
              <a:off x="6603" y="2361"/>
              <a:ext cx="5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24">
              <a:extLst>
                <a:ext uri="{FF2B5EF4-FFF2-40B4-BE49-F238E27FC236}">
                  <a16:creationId xmlns:a16="http://schemas.microsoft.com/office/drawing/2014/main" id="{6C428AE5-D38F-4BA8-9073-557404F548D7}"/>
                </a:ext>
              </a:extLst>
            </p:cNvPr>
            <p:cNvSpPr>
              <a:spLocks noChangeArrowheads="1"/>
            </p:cNvSpPr>
            <p:nvPr/>
          </p:nvSpPr>
          <p:spPr bwMode="auto">
            <a:xfrm>
              <a:off x="6316" y="2559"/>
              <a:ext cx="20" cy="3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25">
              <a:extLst>
                <a:ext uri="{FF2B5EF4-FFF2-40B4-BE49-F238E27FC236}">
                  <a16:creationId xmlns:a16="http://schemas.microsoft.com/office/drawing/2014/main" id="{A6B03DBB-808C-4D2F-ADBB-AE5A1AD27265}"/>
                </a:ext>
              </a:extLst>
            </p:cNvPr>
            <p:cNvSpPr>
              <a:spLocks noChangeArrowheads="1"/>
            </p:cNvSpPr>
            <p:nvPr/>
          </p:nvSpPr>
          <p:spPr bwMode="auto">
            <a:xfrm>
              <a:off x="679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Rectangle 26">
              <a:extLst>
                <a:ext uri="{FF2B5EF4-FFF2-40B4-BE49-F238E27FC236}">
                  <a16:creationId xmlns:a16="http://schemas.microsoft.com/office/drawing/2014/main" id="{92A3DB43-25F9-4E59-8D70-8A6531AC3F22}"/>
                </a:ext>
              </a:extLst>
            </p:cNvPr>
            <p:cNvSpPr>
              <a:spLocks noChangeArrowheads="1"/>
            </p:cNvSpPr>
            <p:nvPr/>
          </p:nvSpPr>
          <p:spPr bwMode="auto">
            <a:xfrm>
              <a:off x="6765"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Rectangle 27">
              <a:extLst>
                <a:ext uri="{FF2B5EF4-FFF2-40B4-BE49-F238E27FC236}">
                  <a16:creationId xmlns:a16="http://schemas.microsoft.com/office/drawing/2014/main" id="{7D82FAF0-D47E-4125-AB35-E1AA2F1F7F7F}"/>
                </a:ext>
              </a:extLst>
            </p:cNvPr>
            <p:cNvSpPr>
              <a:spLocks noChangeArrowheads="1"/>
            </p:cNvSpPr>
            <p:nvPr/>
          </p:nvSpPr>
          <p:spPr bwMode="auto">
            <a:xfrm>
              <a:off x="634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Freeform 28">
              <a:extLst>
                <a:ext uri="{FF2B5EF4-FFF2-40B4-BE49-F238E27FC236}">
                  <a16:creationId xmlns:a16="http://schemas.microsoft.com/office/drawing/2014/main" id="{D8811FB8-5E49-42DA-957F-48624396EBBA}"/>
                </a:ext>
              </a:extLst>
            </p:cNvPr>
            <p:cNvSpPr>
              <a:spLocks/>
            </p:cNvSpPr>
            <p:nvPr/>
          </p:nvSpPr>
          <p:spPr bwMode="auto">
            <a:xfrm>
              <a:off x="6439" y="1865"/>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Freeform 29">
              <a:extLst>
                <a:ext uri="{FF2B5EF4-FFF2-40B4-BE49-F238E27FC236}">
                  <a16:creationId xmlns:a16="http://schemas.microsoft.com/office/drawing/2014/main" id="{FEB6475D-853B-4D6E-ADC3-D684CA1EBEB5}"/>
                </a:ext>
              </a:extLst>
            </p:cNvPr>
            <p:cNvSpPr>
              <a:spLocks/>
            </p:cNvSpPr>
            <p:nvPr/>
          </p:nvSpPr>
          <p:spPr bwMode="auto">
            <a:xfrm>
              <a:off x="6439" y="1843"/>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30">
              <a:extLst>
                <a:ext uri="{FF2B5EF4-FFF2-40B4-BE49-F238E27FC236}">
                  <a16:creationId xmlns:a16="http://schemas.microsoft.com/office/drawing/2014/main" id="{59684EC5-F4A7-4D43-8984-17F831B8D16F}"/>
                </a:ext>
              </a:extLst>
            </p:cNvPr>
            <p:cNvSpPr>
              <a:spLocks/>
            </p:cNvSpPr>
            <p:nvPr/>
          </p:nvSpPr>
          <p:spPr bwMode="auto">
            <a:xfrm>
              <a:off x="6439" y="1822"/>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31">
              <a:extLst>
                <a:ext uri="{FF2B5EF4-FFF2-40B4-BE49-F238E27FC236}">
                  <a16:creationId xmlns:a16="http://schemas.microsoft.com/office/drawing/2014/main" id="{45D99CD4-D008-417A-9D57-A52B9C11E78C}"/>
                </a:ext>
              </a:extLst>
            </p:cNvPr>
            <p:cNvSpPr>
              <a:spLocks/>
            </p:cNvSpPr>
            <p:nvPr/>
          </p:nvSpPr>
          <p:spPr bwMode="auto">
            <a:xfrm>
              <a:off x="6439" y="1801"/>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32">
              <a:extLst>
                <a:ext uri="{FF2B5EF4-FFF2-40B4-BE49-F238E27FC236}">
                  <a16:creationId xmlns:a16="http://schemas.microsoft.com/office/drawing/2014/main" id="{12ECD016-7365-4BEA-B8F4-4D99412EDC3B}"/>
                </a:ext>
              </a:extLst>
            </p:cNvPr>
            <p:cNvSpPr>
              <a:spLocks/>
            </p:cNvSpPr>
            <p:nvPr/>
          </p:nvSpPr>
          <p:spPr bwMode="auto">
            <a:xfrm>
              <a:off x="6439" y="1779"/>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33">
              <a:extLst>
                <a:ext uri="{FF2B5EF4-FFF2-40B4-BE49-F238E27FC236}">
                  <a16:creationId xmlns:a16="http://schemas.microsoft.com/office/drawing/2014/main" id="{CA497A29-8D60-4736-B3CF-804D4ECE449F}"/>
                </a:ext>
              </a:extLst>
            </p:cNvPr>
            <p:cNvSpPr>
              <a:spLocks/>
            </p:cNvSpPr>
            <p:nvPr/>
          </p:nvSpPr>
          <p:spPr bwMode="auto">
            <a:xfrm>
              <a:off x="6638" y="1865"/>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4">
              <a:extLst>
                <a:ext uri="{FF2B5EF4-FFF2-40B4-BE49-F238E27FC236}">
                  <a16:creationId xmlns:a16="http://schemas.microsoft.com/office/drawing/2014/main" id="{1EBBE34D-1F1E-40C9-99C3-D45DAA4788A2}"/>
                </a:ext>
              </a:extLst>
            </p:cNvPr>
            <p:cNvSpPr>
              <a:spLocks/>
            </p:cNvSpPr>
            <p:nvPr/>
          </p:nvSpPr>
          <p:spPr bwMode="auto">
            <a:xfrm>
              <a:off x="6638" y="1843"/>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35">
              <a:extLst>
                <a:ext uri="{FF2B5EF4-FFF2-40B4-BE49-F238E27FC236}">
                  <a16:creationId xmlns:a16="http://schemas.microsoft.com/office/drawing/2014/main" id="{6A8EE097-F79C-4191-B6F1-712619B130B4}"/>
                </a:ext>
              </a:extLst>
            </p:cNvPr>
            <p:cNvSpPr>
              <a:spLocks/>
            </p:cNvSpPr>
            <p:nvPr/>
          </p:nvSpPr>
          <p:spPr bwMode="auto">
            <a:xfrm>
              <a:off x="6638" y="1822"/>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36">
              <a:extLst>
                <a:ext uri="{FF2B5EF4-FFF2-40B4-BE49-F238E27FC236}">
                  <a16:creationId xmlns:a16="http://schemas.microsoft.com/office/drawing/2014/main" id="{32457448-1506-4290-BCD4-D10C8D0EFF61}"/>
                </a:ext>
              </a:extLst>
            </p:cNvPr>
            <p:cNvSpPr>
              <a:spLocks/>
            </p:cNvSpPr>
            <p:nvPr/>
          </p:nvSpPr>
          <p:spPr bwMode="auto">
            <a:xfrm>
              <a:off x="6638" y="1801"/>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37">
              <a:extLst>
                <a:ext uri="{FF2B5EF4-FFF2-40B4-BE49-F238E27FC236}">
                  <a16:creationId xmlns:a16="http://schemas.microsoft.com/office/drawing/2014/main" id="{77A37980-FA10-4BC5-835D-EFE78569617C}"/>
                </a:ext>
              </a:extLst>
            </p:cNvPr>
            <p:cNvSpPr>
              <a:spLocks/>
            </p:cNvSpPr>
            <p:nvPr/>
          </p:nvSpPr>
          <p:spPr bwMode="auto">
            <a:xfrm>
              <a:off x="6638" y="1779"/>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38">
              <a:extLst>
                <a:ext uri="{FF2B5EF4-FFF2-40B4-BE49-F238E27FC236}">
                  <a16:creationId xmlns:a16="http://schemas.microsoft.com/office/drawing/2014/main" id="{A5D87ED6-AE78-4B16-A735-3F730121B73E}"/>
                </a:ext>
              </a:extLst>
            </p:cNvPr>
            <p:cNvSpPr>
              <a:spLocks/>
            </p:cNvSpPr>
            <p:nvPr/>
          </p:nvSpPr>
          <p:spPr bwMode="auto">
            <a:xfrm>
              <a:off x="6638" y="1756"/>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39">
              <a:extLst>
                <a:ext uri="{FF2B5EF4-FFF2-40B4-BE49-F238E27FC236}">
                  <a16:creationId xmlns:a16="http://schemas.microsoft.com/office/drawing/2014/main" id="{1C87C364-2171-47E1-BA7B-1B234FC4C840}"/>
                </a:ext>
              </a:extLst>
            </p:cNvPr>
            <p:cNvSpPr>
              <a:spLocks/>
            </p:cNvSpPr>
            <p:nvPr/>
          </p:nvSpPr>
          <p:spPr bwMode="auto">
            <a:xfrm>
              <a:off x="6638" y="1735"/>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40">
              <a:extLst>
                <a:ext uri="{FF2B5EF4-FFF2-40B4-BE49-F238E27FC236}">
                  <a16:creationId xmlns:a16="http://schemas.microsoft.com/office/drawing/2014/main" id="{1350D84B-2764-422B-9AEF-B6AC42730790}"/>
                </a:ext>
              </a:extLst>
            </p:cNvPr>
            <p:cNvSpPr>
              <a:spLocks/>
            </p:cNvSpPr>
            <p:nvPr/>
          </p:nvSpPr>
          <p:spPr bwMode="auto">
            <a:xfrm>
              <a:off x="6539" y="1865"/>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41">
              <a:extLst>
                <a:ext uri="{FF2B5EF4-FFF2-40B4-BE49-F238E27FC236}">
                  <a16:creationId xmlns:a16="http://schemas.microsoft.com/office/drawing/2014/main" id="{382F0E8E-F260-4CBD-8B1E-BD8F7E457679}"/>
                </a:ext>
              </a:extLst>
            </p:cNvPr>
            <p:cNvSpPr>
              <a:spLocks/>
            </p:cNvSpPr>
            <p:nvPr/>
          </p:nvSpPr>
          <p:spPr bwMode="auto">
            <a:xfrm>
              <a:off x="6539" y="1843"/>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42">
              <a:extLst>
                <a:ext uri="{FF2B5EF4-FFF2-40B4-BE49-F238E27FC236}">
                  <a16:creationId xmlns:a16="http://schemas.microsoft.com/office/drawing/2014/main" id="{6222540B-688A-4963-9850-E9B43B6E1593}"/>
                </a:ext>
              </a:extLst>
            </p:cNvPr>
            <p:cNvSpPr>
              <a:spLocks/>
            </p:cNvSpPr>
            <p:nvPr/>
          </p:nvSpPr>
          <p:spPr bwMode="auto">
            <a:xfrm>
              <a:off x="6539" y="1822"/>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43">
              <a:extLst>
                <a:ext uri="{FF2B5EF4-FFF2-40B4-BE49-F238E27FC236}">
                  <a16:creationId xmlns:a16="http://schemas.microsoft.com/office/drawing/2014/main" id="{D8975CF8-00B6-4674-9B8D-D2737EBE607D}"/>
                </a:ext>
              </a:extLst>
            </p:cNvPr>
            <p:cNvSpPr>
              <a:spLocks/>
            </p:cNvSpPr>
            <p:nvPr/>
          </p:nvSpPr>
          <p:spPr bwMode="auto">
            <a:xfrm>
              <a:off x="6539" y="1801"/>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44">
              <a:extLst>
                <a:ext uri="{FF2B5EF4-FFF2-40B4-BE49-F238E27FC236}">
                  <a16:creationId xmlns:a16="http://schemas.microsoft.com/office/drawing/2014/main" id="{A413F096-AEE1-495B-97A1-50C9BE2937A9}"/>
                </a:ext>
              </a:extLst>
            </p:cNvPr>
            <p:cNvSpPr>
              <a:spLocks/>
            </p:cNvSpPr>
            <p:nvPr/>
          </p:nvSpPr>
          <p:spPr bwMode="auto">
            <a:xfrm>
              <a:off x="6539" y="1779"/>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45">
              <a:extLst>
                <a:ext uri="{FF2B5EF4-FFF2-40B4-BE49-F238E27FC236}">
                  <a16:creationId xmlns:a16="http://schemas.microsoft.com/office/drawing/2014/main" id="{E53F4DB9-5CD7-4579-BDB2-6CD1617B87EF}"/>
                </a:ext>
              </a:extLst>
            </p:cNvPr>
            <p:cNvSpPr>
              <a:spLocks/>
            </p:cNvSpPr>
            <p:nvPr/>
          </p:nvSpPr>
          <p:spPr bwMode="auto">
            <a:xfrm>
              <a:off x="6539" y="1756"/>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46">
              <a:extLst>
                <a:ext uri="{FF2B5EF4-FFF2-40B4-BE49-F238E27FC236}">
                  <a16:creationId xmlns:a16="http://schemas.microsoft.com/office/drawing/2014/main" id="{D7781D45-866A-4595-BECA-EC2A6D3A0D07}"/>
                </a:ext>
              </a:extLst>
            </p:cNvPr>
            <p:cNvSpPr>
              <a:spLocks/>
            </p:cNvSpPr>
            <p:nvPr/>
          </p:nvSpPr>
          <p:spPr bwMode="auto">
            <a:xfrm>
              <a:off x="6539" y="1735"/>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47">
              <a:extLst>
                <a:ext uri="{FF2B5EF4-FFF2-40B4-BE49-F238E27FC236}">
                  <a16:creationId xmlns:a16="http://schemas.microsoft.com/office/drawing/2014/main" id="{AADF0F3B-6361-4326-A599-D7D9EF567EB5}"/>
                </a:ext>
              </a:extLst>
            </p:cNvPr>
            <p:cNvSpPr>
              <a:spLocks/>
            </p:cNvSpPr>
            <p:nvPr/>
          </p:nvSpPr>
          <p:spPr bwMode="auto">
            <a:xfrm>
              <a:off x="6539" y="1714"/>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48">
              <a:extLst>
                <a:ext uri="{FF2B5EF4-FFF2-40B4-BE49-F238E27FC236}">
                  <a16:creationId xmlns:a16="http://schemas.microsoft.com/office/drawing/2014/main" id="{0E469C9B-8919-43BB-9916-EF5A8843563A}"/>
                </a:ext>
              </a:extLst>
            </p:cNvPr>
            <p:cNvSpPr>
              <a:spLocks/>
            </p:cNvSpPr>
            <p:nvPr/>
          </p:nvSpPr>
          <p:spPr bwMode="auto">
            <a:xfrm>
              <a:off x="6539" y="1692"/>
              <a:ext cx="86" cy="14"/>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49">
              <a:extLst>
                <a:ext uri="{FF2B5EF4-FFF2-40B4-BE49-F238E27FC236}">
                  <a16:creationId xmlns:a16="http://schemas.microsoft.com/office/drawing/2014/main" id="{8161A76E-3ABA-47A4-93CB-578A9D0075CB}"/>
                </a:ext>
              </a:extLst>
            </p:cNvPr>
            <p:cNvSpPr>
              <a:spLocks/>
            </p:cNvSpPr>
            <p:nvPr/>
          </p:nvSpPr>
          <p:spPr bwMode="auto">
            <a:xfrm>
              <a:off x="6539" y="1670"/>
              <a:ext cx="86" cy="15"/>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Freeform 50">
              <a:extLst>
                <a:ext uri="{FF2B5EF4-FFF2-40B4-BE49-F238E27FC236}">
                  <a16:creationId xmlns:a16="http://schemas.microsoft.com/office/drawing/2014/main" id="{CFE812C0-06F1-437B-9AC3-D203BFFE96D1}"/>
                </a:ext>
              </a:extLst>
            </p:cNvPr>
            <p:cNvSpPr>
              <a:spLocks/>
            </p:cNvSpPr>
            <p:nvPr/>
          </p:nvSpPr>
          <p:spPr bwMode="auto">
            <a:xfrm>
              <a:off x="6397" y="1612"/>
              <a:ext cx="370" cy="369"/>
            </a:xfrm>
            <a:custGeom>
              <a:avLst/>
              <a:gdLst>
                <a:gd name="T0" fmla="*/ 379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9 w 381"/>
                <a:gd name="T13" fmla="*/ 190 h 381"/>
                <a:gd name="T14" fmla="*/ 377 w 381"/>
                <a:gd name="T15" fmla="*/ 190 h 381"/>
                <a:gd name="T16" fmla="*/ 322 w 381"/>
                <a:gd name="T17" fmla="*/ 322 h 381"/>
                <a:gd name="T18" fmla="*/ 190 w 381"/>
                <a:gd name="T19" fmla="*/ 376 h 381"/>
                <a:gd name="T20" fmla="*/ 59 w 381"/>
                <a:gd name="T21" fmla="*/ 322 h 381"/>
                <a:gd name="T22" fmla="*/ 4 w 381"/>
                <a:gd name="T23" fmla="*/ 190 h 381"/>
                <a:gd name="T24" fmla="*/ 59 w 381"/>
                <a:gd name="T25" fmla="*/ 59 h 381"/>
                <a:gd name="T26" fmla="*/ 190 w 381"/>
                <a:gd name="T27" fmla="*/ 4 h 381"/>
                <a:gd name="T28" fmla="*/ 322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0" y="0"/>
                  </a:cubicBezTo>
                  <a:cubicBezTo>
                    <a:pt x="85" y="0"/>
                    <a:pt x="0" y="85"/>
                    <a:pt x="0" y="190"/>
                  </a:cubicBezTo>
                  <a:cubicBezTo>
                    <a:pt x="0" y="295"/>
                    <a:pt x="85" y="381"/>
                    <a:pt x="190" y="381"/>
                  </a:cubicBezTo>
                  <a:cubicBezTo>
                    <a:pt x="296" y="381"/>
                    <a:pt x="381" y="295"/>
                    <a:pt x="381" y="190"/>
                  </a:cubicBezTo>
                  <a:cubicBezTo>
                    <a:pt x="379" y="190"/>
                    <a:pt x="379" y="190"/>
                    <a:pt x="379" y="190"/>
                  </a:cubicBezTo>
                  <a:cubicBezTo>
                    <a:pt x="377" y="190"/>
                    <a:pt x="377" y="190"/>
                    <a:pt x="377" y="190"/>
                  </a:cubicBezTo>
                  <a:cubicBezTo>
                    <a:pt x="377" y="242"/>
                    <a:pt x="356" y="288"/>
                    <a:pt x="322" y="322"/>
                  </a:cubicBezTo>
                  <a:cubicBezTo>
                    <a:pt x="288" y="356"/>
                    <a:pt x="242" y="376"/>
                    <a:pt x="190" y="376"/>
                  </a:cubicBezTo>
                  <a:cubicBezTo>
                    <a:pt x="139" y="376"/>
                    <a:pt x="92" y="356"/>
                    <a:pt x="59" y="322"/>
                  </a:cubicBezTo>
                  <a:cubicBezTo>
                    <a:pt x="25" y="288"/>
                    <a:pt x="4" y="242"/>
                    <a:pt x="4" y="190"/>
                  </a:cubicBezTo>
                  <a:cubicBezTo>
                    <a:pt x="4" y="139"/>
                    <a:pt x="25" y="92"/>
                    <a:pt x="59" y="59"/>
                  </a:cubicBezTo>
                  <a:cubicBezTo>
                    <a:pt x="92" y="25"/>
                    <a:pt x="139" y="4"/>
                    <a:pt x="190" y="4"/>
                  </a:cubicBezTo>
                  <a:cubicBezTo>
                    <a:pt x="242" y="4"/>
                    <a:pt x="288" y="25"/>
                    <a:pt x="322"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9" name="Freeform 51">
              <a:extLst>
                <a:ext uri="{FF2B5EF4-FFF2-40B4-BE49-F238E27FC236}">
                  <a16:creationId xmlns:a16="http://schemas.microsoft.com/office/drawing/2014/main" id="{6150461B-BC57-442C-8EC5-DAD2A636ACA1}"/>
                </a:ext>
              </a:extLst>
            </p:cNvPr>
            <p:cNvSpPr>
              <a:spLocks/>
            </p:cNvSpPr>
            <p:nvPr/>
          </p:nvSpPr>
          <p:spPr bwMode="auto">
            <a:xfrm>
              <a:off x="5871" y="2348"/>
              <a:ext cx="213" cy="241"/>
            </a:xfrm>
            <a:custGeom>
              <a:avLst/>
              <a:gdLst>
                <a:gd name="T0" fmla="*/ 0 w 213"/>
                <a:gd name="T1" fmla="*/ 0 h 241"/>
                <a:gd name="T2" fmla="*/ 0 w 213"/>
                <a:gd name="T3" fmla="*/ 241 h 241"/>
                <a:gd name="T4" fmla="*/ 213 w 213"/>
                <a:gd name="T5" fmla="*/ 241 h 241"/>
                <a:gd name="T6" fmla="*/ 213 w 213"/>
                <a:gd name="T7" fmla="*/ 227 h 241"/>
                <a:gd name="T8" fmla="*/ 15 w 213"/>
                <a:gd name="T9" fmla="*/ 227 h 241"/>
                <a:gd name="T10" fmla="*/ 15 w 213"/>
                <a:gd name="T11" fmla="*/ 0 h 241"/>
                <a:gd name="T12" fmla="*/ 0 w 213"/>
                <a:gd name="T13" fmla="*/ 0 h 241"/>
                <a:gd name="T14" fmla="*/ 0 w 213"/>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41">
                  <a:moveTo>
                    <a:pt x="0" y="0"/>
                  </a:moveTo>
                  <a:lnTo>
                    <a:pt x="0" y="241"/>
                  </a:lnTo>
                  <a:lnTo>
                    <a:pt x="213" y="241"/>
                  </a:lnTo>
                  <a:lnTo>
                    <a:pt x="213" y="227"/>
                  </a:lnTo>
                  <a:lnTo>
                    <a:pt x="15" y="227"/>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52">
              <a:extLst>
                <a:ext uri="{FF2B5EF4-FFF2-40B4-BE49-F238E27FC236}">
                  <a16:creationId xmlns:a16="http://schemas.microsoft.com/office/drawing/2014/main" id="{65902CF5-4713-4E35-AB2F-C3B86DC6F586}"/>
                </a:ext>
              </a:extLst>
            </p:cNvPr>
            <p:cNvSpPr>
              <a:spLocks noChangeArrowheads="1"/>
            </p:cNvSpPr>
            <p:nvPr/>
          </p:nvSpPr>
          <p:spPr bwMode="auto">
            <a:xfrm>
              <a:off x="5862" y="2378"/>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53">
              <a:extLst>
                <a:ext uri="{FF2B5EF4-FFF2-40B4-BE49-F238E27FC236}">
                  <a16:creationId xmlns:a16="http://schemas.microsoft.com/office/drawing/2014/main" id="{77563142-A8C5-4D69-8C6D-6E77B5F7BF64}"/>
                </a:ext>
              </a:extLst>
            </p:cNvPr>
            <p:cNvSpPr>
              <a:spLocks/>
            </p:cNvSpPr>
            <p:nvPr/>
          </p:nvSpPr>
          <p:spPr bwMode="auto">
            <a:xfrm>
              <a:off x="5862" y="2378"/>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4">
              <a:extLst>
                <a:ext uri="{FF2B5EF4-FFF2-40B4-BE49-F238E27FC236}">
                  <a16:creationId xmlns:a16="http://schemas.microsoft.com/office/drawing/2014/main" id="{8E8F1F22-E2AD-4282-B07D-EA5013D3CF37}"/>
                </a:ext>
              </a:extLst>
            </p:cNvPr>
            <p:cNvSpPr>
              <a:spLocks noChangeArrowheads="1"/>
            </p:cNvSpPr>
            <p:nvPr/>
          </p:nvSpPr>
          <p:spPr bwMode="auto">
            <a:xfrm>
              <a:off x="5862" y="2407"/>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Freeform 55">
              <a:extLst>
                <a:ext uri="{FF2B5EF4-FFF2-40B4-BE49-F238E27FC236}">
                  <a16:creationId xmlns:a16="http://schemas.microsoft.com/office/drawing/2014/main" id="{819D4AAF-28B7-46BA-A6EA-96977A2E25D9}"/>
                </a:ext>
              </a:extLst>
            </p:cNvPr>
            <p:cNvSpPr>
              <a:spLocks/>
            </p:cNvSpPr>
            <p:nvPr/>
          </p:nvSpPr>
          <p:spPr bwMode="auto">
            <a:xfrm>
              <a:off x="5862" y="2407"/>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6">
              <a:extLst>
                <a:ext uri="{FF2B5EF4-FFF2-40B4-BE49-F238E27FC236}">
                  <a16:creationId xmlns:a16="http://schemas.microsoft.com/office/drawing/2014/main" id="{609C34D0-1B8C-4791-8EE7-68439A7F0E58}"/>
                </a:ext>
              </a:extLst>
            </p:cNvPr>
            <p:cNvSpPr>
              <a:spLocks noChangeArrowheads="1"/>
            </p:cNvSpPr>
            <p:nvPr/>
          </p:nvSpPr>
          <p:spPr bwMode="auto">
            <a:xfrm>
              <a:off x="5862" y="2435"/>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57">
              <a:extLst>
                <a:ext uri="{FF2B5EF4-FFF2-40B4-BE49-F238E27FC236}">
                  <a16:creationId xmlns:a16="http://schemas.microsoft.com/office/drawing/2014/main" id="{5CA2BE00-C09C-4CA6-BB26-9DA17552FD81}"/>
                </a:ext>
              </a:extLst>
            </p:cNvPr>
            <p:cNvSpPr>
              <a:spLocks/>
            </p:cNvSpPr>
            <p:nvPr/>
          </p:nvSpPr>
          <p:spPr bwMode="auto">
            <a:xfrm>
              <a:off x="5862" y="2435"/>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58">
              <a:extLst>
                <a:ext uri="{FF2B5EF4-FFF2-40B4-BE49-F238E27FC236}">
                  <a16:creationId xmlns:a16="http://schemas.microsoft.com/office/drawing/2014/main" id="{F6DCCEDC-4E8B-4F6D-9BF9-41B955BCE351}"/>
                </a:ext>
              </a:extLst>
            </p:cNvPr>
            <p:cNvSpPr>
              <a:spLocks noChangeArrowheads="1"/>
            </p:cNvSpPr>
            <p:nvPr/>
          </p:nvSpPr>
          <p:spPr bwMode="auto">
            <a:xfrm>
              <a:off x="5862" y="2464"/>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59">
              <a:extLst>
                <a:ext uri="{FF2B5EF4-FFF2-40B4-BE49-F238E27FC236}">
                  <a16:creationId xmlns:a16="http://schemas.microsoft.com/office/drawing/2014/main" id="{8B57489B-2FBE-4DD5-B969-7D4AC4A619C2}"/>
                </a:ext>
              </a:extLst>
            </p:cNvPr>
            <p:cNvSpPr>
              <a:spLocks/>
            </p:cNvSpPr>
            <p:nvPr/>
          </p:nvSpPr>
          <p:spPr bwMode="auto">
            <a:xfrm>
              <a:off x="5862" y="2464"/>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Rectangle 60">
              <a:extLst>
                <a:ext uri="{FF2B5EF4-FFF2-40B4-BE49-F238E27FC236}">
                  <a16:creationId xmlns:a16="http://schemas.microsoft.com/office/drawing/2014/main" id="{4D8F1755-00D1-4718-B3D6-F526FAFBED5F}"/>
                </a:ext>
              </a:extLst>
            </p:cNvPr>
            <p:cNvSpPr>
              <a:spLocks noChangeArrowheads="1"/>
            </p:cNvSpPr>
            <p:nvPr/>
          </p:nvSpPr>
          <p:spPr bwMode="auto">
            <a:xfrm>
              <a:off x="5862" y="2492"/>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61">
              <a:extLst>
                <a:ext uri="{FF2B5EF4-FFF2-40B4-BE49-F238E27FC236}">
                  <a16:creationId xmlns:a16="http://schemas.microsoft.com/office/drawing/2014/main" id="{92B5127B-F5AD-473B-9E84-71D312CCA8B9}"/>
                </a:ext>
              </a:extLst>
            </p:cNvPr>
            <p:cNvSpPr>
              <a:spLocks/>
            </p:cNvSpPr>
            <p:nvPr/>
          </p:nvSpPr>
          <p:spPr bwMode="auto">
            <a:xfrm>
              <a:off x="5862" y="2492"/>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Rectangle 62">
              <a:extLst>
                <a:ext uri="{FF2B5EF4-FFF2-40B4-BE49-F238E27FC236}">
                  <a16:creationId xmlns:a16="http://schemas.microsoft.com/office/drawing/2014/main" id="{3B72C893-6DB1-4C43-AAE8-B20F652AFEDA}"/>
                </a:ext>
              </a:extLst>
            </p:cNvPr>
            <p:cNvSpPr>
              <a:spLocks noChangeArrowheads="1"/>
            </p:cNvSpPr>
            <p:nvPr/>
          </p:nvSpPr>
          <p:spPr bwMode="auto">
            <a:xfrm>
              <a:off x="5862" y="2521"/>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63">
              <a:extLst>
                <a:ext uri="{FF2B5EF4-FFF2-40B4-BE49-F238E27FC236}">
                  <a16:creationId xmlns:a16="http://schemas.microsoft.com/office/drawing/2014/main" id="{DF5E2963-F11F-471F-ADDF-65B04A80F0A4}"/>
                </a:ext>
              </a:extLst>
            </p:cNvPr>
            <p:cNvSpPr>
              <a:spLocks/>
            </p:cNvSpPr>
            <p:nvPr/>
          </p:nvSpPr>
          <p:spPr bwMode="auto">
            <a:xfrm>
              <a:off x="5862" y="2521"/>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64">
              <a:extLst>
                <a:ext uri="{FF2B5EF4-FFF2-40B4-BE49-F238E27FC236}">
                  <a16:creationId xmlns:a16="http://schemas.microsoft.com/office/drawing/2014/main" id="{96118C38-38F0-427C-A8B3-1A3F36720C84}"/>
                </a:ext>
              </a:extLst>
            </p:cNvPr>
            <p:cNvSpPr>
              <a:spLocks noChangeArrowheads="1"/>
            </p:cNvSpPr>
            <p:nvPr/>
          </p:nvSpPr>
          <p:spPr bwMode="auto">
            <a:xfrm>
              <a:off x="5862" y="2550"/>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65">
              <a:extLst>
                <a:ext uri="{FF2B5EF4-FFF2-40B4-BE49-F238E27FC236}">
                  <a16:creationId xmlns:a16="http://schemas.microsoft.com/office/drawing/2014/main" id="{1DCDFB73-E2B4-45A7-B997-2CE713DF9F12}"/>
                </a:ext>
              </a:extLst>
            </p:cNvPr>
            <p:cNvSpPr>
              <a:spLocks/>
            </p:cNvSpPr>
            <p:nvPr/>
          </p:nvSpPr>
          <p:spPr bwMode="auto">
            <a:xfrm>
              <a:off x="5862" y="2550"/>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Rectangle 66">
              <a:extLst>
                <a:ext uri="{FF2B5EF4-FFF2-40B4-BE49-F238E27FC236}">
                  <a16:creationId xmlns:a16="http://schemas.microsoft.com/office/drawing/2014/main" id="{95BC52A2-31AF-46CF-AE35-D90459EC400B}"/>
                </a:ext>
              </a:extLst>
            </p:cNvPr>
            <p:cNvSpPr>
              <a:spLocks noChangeArrowheads="1"/>
            </p:cNvSpPr>
            <p:nvPr/>
          </p:nvSpPr>
          <p:spPr bwMode="auto">
            <a:xfrm>
              <a:off x="6056"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Freeform 67">
              <a:extLst>
                <a:ext uri="{FF2B5EF4-FFF2-40B4-BE49-F238E27FC236}">
                  <a16:creationId xmlns:a16="http://schemas.microsoft.com/office/drawing/2014/main" id="{C68298A7-033B-4A80-9560-E6D8FA7DD749}"/>
                </a:ext>
              </a:extLst>
            </p:cNvPr>
            <p:cNvSpPr>
              <a:spLocks/>
            </p:cNvSpPr>
            <p:nvPr/>
          </p:nvSpPr>
          <p:spPr bwMode="auto">
            <a:xfrm>
              <a:off x="6056"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68">
              <a:extLst>
                <a:ext uri="{FF2B5EF4-FFF2-40B4-BE49-F238E27FC236}">
                  <a16:creationId xmlns:a16="http://schemas.microsoft.com/office/drawing/2014/main" id="{2AF0D953-252F-44C3-BADD-FF59EFF209CC}"/>
                </a:ext>
              </a:extLst>
            </p:cNvPr>
            <p:cNvSpPr>
              <a:spLocks noChangeArrowheads="1"/>
            </p:cNvSpPr>
            <p:nvPr/>
          </p:nvSpPr>
          <p:spPr bwMode="auto">
            <a:xfrm>
              <a:off x="6027"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69">
              <a:extLst>
                <a:ext uri="{FF2B5EF4-FFF2-40B4-BE49-F238E27FC236}">
                  <a16:creationId xmlns:a16="http://schemas.microsoft.com/office/drawing/2014/main" id="{1172E022-5618-4FD2-A910-9EDF306042F4}"/>
                </a:ext>
              </a:extLst>
            </p:cNvPr>
            <p:cNvSpPr>
              <a:spLocks/>
            </p:cNvSpPr>
            <p:nvPr/>
          </p:nvSpPr>
          <p:spPr bwMode="auto">
            <a:xfrm>
              <a:off x="6027"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70">
              <a:extLst>
                <a:ext uri="{FF2B5EF4-FFF2-40B4-BE49-F238E27FC236}">
                  <a16:creationId xmlns:a16="http://schemas.microsoft.com/office/drawing/2014/main" id="{0873E86D-1DC7-489A-BD5D-034DD3B24F67}"/>
                </a:ext>
              </a:extLst>
            </p:cNvPr>
            <p:cNvSpPr>
              <a:spLocks noChangeArrowheads="1"/>
            </p:cNvSpPr>
            <p:nvPr/>
          </p:nvSpPr>
          <p:spPr bwMode="auto">
            <a:xfrm>
              <a:off x="5998"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71">
              <a:extLst>
                <a:ext uri="{FF2B5EF4-FFF2-40B4-BE49-F238E27FC236}">
                  <a16:creationId xmlns:a16="http://schemas.microsoft.com/office/drawing/2014/main" id="{C8C50619-9D63-4A33-8D91-0677D6E86978}"/>
                </a:ext>
              </a:extLst>
            </p:cNvPr>
            <p:cNvSpPr>
              <a:spLocks/>
            </p:cNvSpPr>
            <p:nvPr/>
          </p:nvSpPr>
          <p:spPr bwMode="auto">
            <a:xfrm>
              <a:off x="5998"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72">
              <a:extLst>
                <a:ext uri="{FF2B5EF4-FFF2-40B4-BE49-F238E27FC236}">
                  <a16:creationId xmlns:a16="http://schemas.microsoft.com/office/drawing/2014/main" id="{AB001890-A4FE-413D-9FCF-0B7874E6E6B1}"/>
                </a:ext>
              </a:extLst>
            </p:cNvPr>
            <p:cNvSpPr>
              <a:spLocks noChangeArrowheads="1"/>
            </p:cNvSpPr>
            <p:nvPr/>
          </p:nvSpPr>
          <p:spPr bwMode="auto">
            <a:xfrm>
              <a:off x="5969"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73">
              <a:extLst>
                <a:ext uri="{FF2B5EF4-FFF2-40B4-BE49-F238E27FC236}">
                  <a16:creationId xmlns:a16="http://schemas.microsoft.com/office/drawing/2014/main" id="{78FE9CA4-DFFC-4F2D-BEDC-B296077320F1}"/>
                </a:ext>
              </a:extLst>
            </p:cNvPr>
            <p:cNvSpPr>
              <a:spLocks/>
            </p:cNvSpPr>
            <p:nvPr/>
          </p:nvSpPr>
          <p:spPr bwMode="auto">
            <a:xfrm>
              <a:off x="5969"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Rectangle 74">
              <a:extLst>
                <a:ext uri="{FF2B5EF4-FFF2-40B4-BE49-F238E27FC236}">
                  <a16:creationId xmlns:a16="http://schemas.microsoft.com/office/drawing/2014/main" id="{225786A8-E011-4360-991C-4CB789B6AC4C}"/>
                </a:ext>
              </a:extLst>
            </p:cNvPr>
            <p:cNvSpPr>
              <a:spLocks noChangeArrowheads="1"/>
            </p:cNvSpPr>
            <p:nvPr/>
          </p:nvSpPr>
          <p:spPr bwMode="auto">
            <a:xfrm>
              <a:off x="5941"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Freeform 75">
              <a:extLst>
                <a:ext uri="{FF2B5EF4-FFF2-40B4-BE49-F238E27FC236}">
                  <a16:creationId xmlns:a16="http://schemas.microsoft.com/office/drawing/2014/main" id="{5E03D79B-2FC2-4C5F-800E-5F1C5E7E2A2A}"/>
                </a:ext>
              </a:extLst>
            </p:cNvPr>
            <p:cNvSpPr>
              <a:spLocks/>
            </p:cNvSpPr>
            <p:nvPr/>
          </p:nvSpPr>
          <p:spPr bwMode="auto">
            <a:xfrm>
              <a:off x="5941"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Rectangle 76">
              <a:extLst>
                <a:ext uri="{FF2B5EF4-FFF2-40B4-BE49-F238E27FC236}">
                  <a16:creationId xmlns:a16="http://schemas.microsoft.com/office/drawing/2014/main" id="{6FDE3643-97A6-45D5-AAB1-B4668AE73596}"/>
                </a:ext>
              </a:extLst>
            </p:cNvPr>
            <p:cNvSpPr>
              <a:spLocks noChangeArrowheads="1"/>
            </p:cNvSpPr>
            <p:nvPr/>
          </p:nvSpPr>
          <p:spPr bwMode="auto">
            <a:xfrm>
              <a:off x="5912"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Freeform 77">
              <a:extLst>
                <a:ext uri="{FF2B5EF4-FFF2-40B4-BE49-F238E27FC236}">
                  <a16:creationId xmlns:a16="http://schemas.microsoft.com/office/drawing/2014/main" id="{8DCB3163-7EDC-4535-BDBD-53B3882FB7DE}"/>
                </a:ext>
              </a:extLst>
            </p:cNvPr>
            <p:cNvSpPr>
              <a:spLocks/>
            </p:cNvSpPr>
            <p:nvPr/>
          </p:nvSpPr>
          <p:spPr bwMode="auto">
            <a:xfrm>
              <a:off x="5912"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Freeform 78">
              <a:extLst>
                <a:ext uri="{FF2B5EF4-FFF2-40B4-BE49-F238E27FC236}">
                  <a16:creationId xmlns:a16="http://schemas.microsoft.com/office/drawing/2014/main" id="{05C977E6-1184-4DAB-AB11-DA8D42A4CC2A}"/>
                </a:ext>
              </a:extLst>
            </p:cNvPr>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 name="T16" fmla="*/ 25 w 54"/>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91">
                  <a:moveTo>
                    <a:pt x="25" y="0"/>
                  </a:moveTo>
                  <a:lnTo>
                    <a:pt x="31" y="0"/>
                  </a:lnTo>
                  <a:lnTo>
                    <a:pt x="54" y="33"/>
                  </a:lnTo>
                  <a:lnTo>
                    <a:pt x="50" y="58"/>
                  </a:lnTo>
                  <a:lnTo>
                    <a:pt x="44" y="58"/>
                  </a:lnTo>
                  <a:lnTo>
                    <a:pt x="32" y="40"/>
                  </a:lnTo>
                  <a:lnTo>
                    <a:pt x="6" y="191"/>
                  </a:lnTo>
                  <a:lnTo>
                    <a:pt x="0" y="191"/>
                  </a:lnTo>
                  <a:lnTo>
                    <a:pt x="2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79">
              <a:extLst>
                <a:ext uri="{FF2B5EF4-FFF2-40B4-BE49-F238E27FC236}">
                  <a16:creationId xmlns:a16="http://schemas.microsoft.com/office/drawing/2014/main" id="{CDA61B93-6EC9-4007-B010-44F7C513EFA0}"/>
                </a:ext>
              </a:extLst>
            </p:cNvPr>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91">
                  <a:moveTo>
                    <a:pt x="25" y="0"/>
                  </a:moveTo>
                  <a:lnTo>
                    <a:pt x="31" y="0"/>
                  </a:lnTo>
                  <a:lnTo>
                    <a:pt x="54" y="33"/>
                  </a:lnTo>
                  <a:lnTo>
                    <a:pt x="50" y="58"/>
                  </a:lnTo>
                  <a:lnTo>
                    <a:pt x="44" y="58"/>
                  </a:lnTo>
                  <a:lnTo>
                    <a:pt x="32" y="40"/>
                  </a:lnTo>
                  <a:lnTo>
                    <a:pt x="6" y="191"/>
                  </a:lnTo>
                  <a:lnTo>
                    <a:pt x="0" y="1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Freeform 80">
              <a:extLst>
                <a:ext uri="{FF2B5EF4-FFF2-40B4-BE49-F238E27FC236}">
                  <a16:creationId xmlns:a16="http://schemas.microsoft.com/office/drawing/2014/main" id="{DCD4E9CC-B3C8-4A75-96EF-BA29EE47A5D7}"/>
                </a:ext>
              </a:extLst>
            </p:cNvPr>
            <p:cNvSpPr>
              <a:spLocks/>
            </p:cNvSpPr>
            <p:nvPr/>
          </p:nvSpPr>
          <p:spPr bwMode="auto">
            <a:xfrm>
              <a:off x="5915" y="2374"/>
              <a:ext cx="147" cy="174"/>
            </a:xfrm>
            <a:custGeom>
              <a:avLst/>
              <a:gdLst>
                <a:gd name="T0" fmla="*/ 117 w 147"/>
                <a:gd name="T1" fmla="*/ 174 h 174"/>
                <a:gd name="T2" fmla="*/ 84 w 147"/>
                <a:gd name="T3" fmla="*/ 113 h 174"/>
                <a:gd name="T4" fmla="*/ 54 w 147"/>
                <a:gd name="T5" fmla="*/ 168 h 174"/>
                <a:gd name="T6" fmla="*/ 27 w 147"/>
                <a:gd name="T7" fmla="*/ 99 h 174"/>
                <a:gd name="T8" fmla="*/ 16 w 147"/>
                <a:gd name="T9" fmla="*/ 132 h 174"/>
                <a:gd name="T10" fmla="*/ 0 w 147"/>
                <a:gd name="T11" fmla="*/ 128 h 174"/>
                <a:gd name="T12" fmla="*/ 26 w 147"/>
                <a:gd name="T13" fmla="*/ 46 h 174"/>
                <a:gd name="T14" fmla="*/ 57 w 147"/>
                <a:gd name="T15" fmla="*/ 128 h 174"/>
                <a:gd name="T16" fmla="*/ 84 w 147"/>
                <a:gd name="T17" fmla="*/ 77 h 174"/>
                <a:gd name="T18" fmla="*/ 109 w 147"/>
                <a:gd name="T19" fmla="*/ 122 h 174"/>
                <a:gd name="T20" fmla="*/ 130 w 147"/>
                <a:gd name="T21" fmla="*/ 0 h 174"/>
                <a:gd name="T22" fmla="*/ 147 w 147"/>
                <a:gd name="T23" fmla="*/ 3 h 174"/>
                <a:gd name="T24" fmla="*/ 117 w 147"/>
                <a:gd name="T2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74">
                  <a:moveTo>
                    <a:pt x="117" y="174"/>
                  </a:moveTo>
                  <a:lnTo>
                    <a:pt x="84" y="113"/>
                  </a:lnTo>
                  <a:lnTo>
                    <a:pt x="54" y="168"/>
                  </a:lnTo>
                  <a:lnTo>
                    <a:pt x="27" y="99"/>
                  </a:lnTo>
                  <a:lnTo>
                    <a:pt x="16" y="132"/>
                  </a:lnTo>
                  <a:lnTo>
                    <a:pt x="0" y="128"/>
                  </a:lnTo>
                  <a:lnTo>
                    <a:pt x="26" y="46"/>
                  </a:lnTo>
                  <a:lnTo>
                    <a:pt x="57" y="128"/>
                  </a:lnTo>
                  <a:lnTo>
                    <a:pt x="84" y="77"/>
                  </a:lnTo>
                  <a:lnTo>
                    <a:pt x="109" y="122"/>
                  </a:lnTo>
                  <a:lnTo>
                    <a:pt x="130" y="0"/>
                  </a:lnTo>
                  <a:lnTo>
                    <a:pt x="147" y="3"/>
                  </a:lnTo>
                  <a:lnTo>
                    <a:pt x="117" y="17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81">
              <a:extLst>
                <a:ext uri="{FF2B5EF4-FFF2-40B4-BE49-F238E27FC236}">
                  <a16:creationId xmlns:a16="http://schemas.microsoft.com/office/drawing/2014/main" id="{A09620AB-581E-4EE5-BCFC-160F6D583202}"/>
                </a:ext>
              </a:extLst>
            </p:cNvPr>
            <p:cNvSpPr>
              <a:spLocks/>
            </p:cNvSpPr>
            <p:nvPr/>
          </p:nvSpPr>
          <p:spPr bwMode="auto">
            <a:xfrm>
              <a:off x="6019" y="2357"/>
              <a:ext cx="61" cy="58"/>
            </a:xfrm>
            <a:custGeom>
              <a:avLst/>
              <a:gdLst>
                <a:gd name="T0" fmla="*/ 57 w 61"/>
                <a:gd name="T1" fmla="*/ 58 h 58"/>
                <a:gd name="T2" fmla="*/ 33 w 61"/>
                <a:gd name="T3" fmla="*/ 24 h 58"/>
                <a:gd name="T4" fmla="*/ 0 w 61"/>
                <a:gd name="T5" fmla="*/ 48 h 58"/>
                <a:gd name="T6" fmla="*/ 4 w 61"/>
                <a:gd name="T7" fmla="*/ 23 h 58"/>
                <a:gd name="T8" fmla="*/ 38 w 61"/>
                <a:gd name="T9" fmla="*/ 0 h 58"/>
                <a:gd name="T10" fmla="*/ 61 w 61"/>
                <a:gd name="T11" fmla="*/ 33 h 58"/>
                <a:gd name="T12" fmla="*/ 57 w 6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1" h="58">
                  <a:moveTo>
                    <a:pt x="57" y="58"/>
                  </a:moveTo>
                  <a:lnTo>
                    <a:pt x="33" y="24"/>
                  </a:lnTo>
                  <a:lnTo>
                    <a:pt x="0" y="48"/>
                  </a:lnTo>
                  <a:lnTo>
                    <a:pt x="4" y="23"/>
                  </a:lnTo>
                  <a:lnTo>
                    <a:pt x="38" y="0"/>
                  </a:lnTo>
                  <a:lnTo>
                    <a:pt x="61" y="33"/>
                  </a:lnTo>
                  <a:lnTo>
                    <a:pt x="57" y="5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Freeform 82">
              <a:extLst>
                <a:ext uri="{FF2B5EF4-FFF2-40B4-BE49-F238E27FC236}">
                  <a16:creationId xmlns:a16="http://schemas.microsoft.com/office/drawing/2014/main" id="{21010BAE-539A-45AF-96ED-37357D3F1B5C}"/>
                </a:ext>
              </a:extLst>
            </p:cNvPr>
            <p:cNvSpPr>
              <a:spLocks/>
            </p:cNvSpPr>
            <p:nvPr/>
          </p:nvSpPr>
          <p:spPr bwMode="auto">
            <a:xfrm>
              <a:off x="5999" y="2451"/>
              <a:ext cx="26" cy="45"/>
            </a:xfrm>
            <a:custGeom>
              <a:avLst/>
              <a:gdLst>
                <a:gd name="T0" fmla="*/ 0 w 26"/>
                <a:gd name="T1" fmla="*/ 0 h 45"/>
                <a:gd name="T2" fmla="*/ 6 w 26"/>
                <a:gd name="T3" fmla="*/ 0 h 45"/>
                <a:gd name="T4" fmla="*/ 26 w 26"/>
                <a:gd name="T5" fmla="*/ 37 h 45"/>
                <a:gd name="T6" fmla="*/ 25 w 26"/>
                <a:gd name="T7" fmla="*/ 45 h 45"/>
                <a:gd name="T8" fmla="*/ 0 w 26"/>
                <a:gd name="T9" fmla="*/ 0 h 45"/>
              </a:gdLst>
              <a:ahLst/>
              <a:cxnLst>
                <a:cxn ang="0">
                  <a:pos x="T0" y="T1"/>
                </a:cxn>
                <a:cxn ang="0">
                  <a:pos x="T2" y="T3"/>
                </a:cxn>
                <a:cxn ang="0">
                  <a:pos x="T4" y="T5"/>
                </a:cxn>
                <a:cxn ang="0">
                  <a:pos x="T6" y="T7"/>
                </a:cxn>
                <a:cxn ang="0">
                  <a:pos x="T8" y="T9"/>
                </a:cxn>
              </a:cxnLst>
              <a:rect l="0" t="0" r="r" b="b"/>
              <a:pathLst>
                <a:path w="26" h="45">
                  <a:moveTo>
                    <a:pt x="0" y="0"/>
                  </a:moveTo>
                  <a:lnTo>
                    <a:pt x="6" y="0"/>
                  </a:lnTo>
                  <a:lnTo>
                    <a:pt x="26" y="37"/>
                  </a:lnTo>
                  <a:lnTo>
                    <a:pt x="25" y="45"/>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83">
              <a:extLst>
                <a:ext uri="{FF2B5EF4-FFF2-40B4-BE49-F238E27FC236}">
                  <a16:creationId xmlns:a16="http://schemas.microsoft.com/office/drawing/2014/main" id="{7AD02845-0D28-4DF0-8595-563C5680A340}"/>
                </a:ext>
              </a:extLst>
            </p:cNvPr>
            <p:cNvSpPr>
              <a:spLocks/>
            </p:cNvSpPr>
            <p:nvPr/>
          </p:nvSpPr>
          <p:spPr bwMode="auto">
            <a:xfrm>
              <a:off x="5969" y="2487"/>
              <a:ext cx="33" cy="55"/>
            </a:xfrm>
            <a:custGeom>
              <a:avLst/>
              <a:gdLst>
                <a:gd name="T0" fmla="*/ 0 w 33"/>
                <a:gd name="T1" fmla="*/ 55 h 55"/>
                <a:gd name="T2" fmla="*/ 6 w 33"/>
                <a:gd name="T3" fmla="*/ 55 h 55"/>
                <a:gd name="T4" fmla="*/ 33 w 33"/>
                <a:gd name="T5" fmla="*/ 7 h 55"/>
                <a:gd name="T6" fmla="*/ 30 w 33"/>
                <a:gd name="T7" fmla="*/ 0 h 55"/>
                <a:gd name="T8" fmla="*/ 0 w 33"/>
                <a:gd name="T9" fmla="*/ 55 h 55"/>
              </a:gdLst>
              <a:ahLst/>
              <a:cxnLst>
                <a:cxn ang="0">
                  <a:pos x="T0" y="T1"/>
                </a:cxn>
                <a:cxn ang="0">
                  <a:pos x="T2" y="T3"/>
                </a:cxn>
                <a:cxn ang="0">
                  <a:pos x="T4" y="T5"/>
                </a:cxn>
                <a:cxn ang="0">
                  <a:pos x="T6" y="T7"/>
                </a:cxn>
                <a:cxn ang="0">
                  <a:pos x="T8" y="T9"/>
                </a:cxn>
              </a:cxnLst>
              <a:rect l="0" t="0" r="r" b="b"/>
              <a:pathLst>
                <a:path w="33" h="55">
                  <a:moveTo>
                    <a:pt x="0" y="55"/>
                  </a:moveTo>
                  <a:lnTo>
                    <a:pt x="6" y="55"/>
                  </a:lnTo>
                  <a:lnTo>
                    <a:pt x="33" y="7"/>
                  </a:lnTo>
                  <a:lnTo>
                    <a:pt x="30" y="0"/>
                  </a:lnTo>
                  <a:lnTo>
                    <a:pt x="0" y="5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84">
              <a:extLst>
                <a:ext uri="{FF2B5EF4-FFF2-40B4-BE49-F238E27FC236}">
                  <a16:creationId xmlns:a16="http://schemas.microsoft.com/office/drawing/2014/main" id="{3DD59A6B-A7C1-4126-82E6-BE4200D293F2}"/>
                </a:ext>
              </a:extLst>
            </p:cNvPr>
            <p:cNvSpPr>
              <a:spLocks/>
            </p:cNvSpPr>
            <p:nvPr/>
          </p:nvSpPr>
          <p:spPr bwMode="auto">
            <a:xfrm>
              <a:off x="5941" y="2420"/>
              <a:ext cx="34" cy="82"/>
            </a:xfrm>
            <a:custGeom>
              <a:avLst/>
              <a:gdLst>
                <a:gd name="T0" fmla="*/ 0 w 34"/>
                <a:gd name="T1" fmla="*/ 0 h 82"/>
                <a:gd name="T2" fmla="*/ 6 w 34"/>
                <a:gd name="T3" fmla="*/ 0 h 82"/>
                <a:gd name="T4" fmla="*/ 34 w 34"/>
                <a:gd name="T5" fmla="*/ 76 h 82"/>
                <a:gd name="T6" fmla="*/ 31 w 34"/>
                <a:gd name="T7" fmla="*/ 82 h 82"/>
                <a:gd name="T8" fmla="*/ 0 w 34"/>
                <a:gd name="T9" fmla="*/ 0 h 82"/>
              </a:gdLst>
              <a:ahLst/>
              <a:cxnLst>
                <a:cxn ang="0">
                  <a:pos x="T0" y="T1"/>
                </a:cxn>
                <a:cxn ang="0">
                  <a:pos x="T2" y="T3"/>
                </a:cxn>
                <a:cxn ang="0">
                  <a:pos x="T4" y="T5"/>
                </a:cxn>
                <a:cxn ang="0">
                  <a:pos x="T6" y="T7"/>
                </a:cxn>
                <a:cxn ang="0">
                  <a:pos x="T8" y="T9"/>
                </a:cxn>
              </a:cxnLst>
              <a:rect l="0" t="0" r="r" b="b"/>
              <a:pathLst>
                <a:path w="34" h="82">
                  <a:moveTo>
                    <a:pt x="0" y="0"/>
                  </a:moveTo>
                  <a:lnTo>
                    <a:pt x="6" y="0"/>
                  </a:lnTo>
                  <a:lnTo>
                    <a:pt x="34" y="76"/>
                  </a:lnTo>
                  <a:lnTo>
                    <a:pt x="31" y="82"/>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Freeform 85">
              <a:extLst>
                <a:ext uri="{FF2B5EF4-FFF2-40B4-BE49-F238E27FC236}">
                  <a16:creationId xmlns:a16="http://schemas.microsoft.com/office/drawing/2014/main" id="{35A6B1EE-0DE6-4B77-997A-C678EB439AE0}"/>
                </a:ext>
              </a:extLst>
            </p:cNvPr>
            <p:cNvSpPr>
              <a:spLocks/>
            </p:cNvSpPr>
            <p:nvPr/>
          </p:nvSpPr>
          <p:spPr bwMode="auto">
            <a:xfrm>
              <a:off x="5931" y="2473"/>
              <a:ext cx="15" cy="33"/>
            </a:xfrm>
            <a:custGeom>
              <a:avLst/>
              <a:gdLst>
                <a:gd name="T0" fmla="*/ 0 w 15"/>
                <a:gd name="T1" fmla="*/ 33 h 33"/>
                <a:gd name="T2" fmla="*/ 6 w 15"/>
                <a:gd name="T3" fmla="*/ 33 h 33"/>
                <a:gd name="T4" fmla="*/ 15 w 15"/>
                <a:gd name="T5" fmla="*/ 7 h 33"/>
                <a:gd name="T6" fmla="*/ 11 w 15"/>
                <a:gd name="T7" fmla="*/ 0 h 33"/>
                <a:gd name="T8" fmla="*/ 0 w 15"/>
                <a:gd name="T9" fmla="*/ 33 h 33"/>
              </a:gdLst>
              <a:ahLst/>
              <a:cxnLst>
                <a:cxn ang="0">
                  <a:pos x="T0" y="T1"/>
                </a:cxn>
                <a:cxn ang="0">
                  <a:pos x="T2" y="T3"/>
                </a:cxn>
                <a:cxn ang="0">
                  <a:pos x="T4" y="T5"/>
                </a:cxn>
                <a:cxn ang="0">
                  <a:pos x="T6" y="T7"/>
                </a:cxn>
                <a:cxn ang="0">
                  <a:pos x="T8" y="T9"/>
                </a:cxn>
              </a:cxnLst>
              <a:rect l="0" t="0" r="r" b="b"/>
              <a:pathLst>
                <a:path w="15" h="33">
                  <a:moveTo>
                    <a:pt x="0" y="33"/>
                  </a:moveTo>
                  <a:lnTo>
                    <a:pt x="6" y="33"/>
                  </a:lnTo>
                  <a:lnTo>
                    <a:pt x="15" y="7"/>
                  </a:lnTo>
                  <a:lnTo>
                    <a:pt x="11" y="0"/>
                  </a:lnTo>
                  <a:lnTo>
                    <a:pt x="0" y="3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Freeform 86">
              <a:extLst>
                <a:ext uri="{FF2B5EF4-FFF2-40B4-BE49-F238E27FC236}">
                  <a16:creationId xmlns:a16="http://schemas.microsoft.com/office/drawing/2014/main" id="{D9754CE9-211B-4ECA-BE83-ADD88994A995}"/>
                </a:ext>
              </a:extLst>
            </p:cNvPr>
            <p:cNvSpPr>
              <a:spLocks/>
            </p:cNvSpPr>
            <p:nvPr/>
          </p:nvSpPr>
          <p:spPr bwMode="auto">
            <a:xfrm>
              <a:off x="5789" y="2290"/>
              <a:ext cx="371" cy="368"/>
            </a:xfrm>
            <a:custGeom>
              <a:avLst/>
              <a:gdLst>
                <a:gd name="T0" fmla="*/ 378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8 w 381"/>
                <a:gd name="T13" fmla="*/ 190 h 381"/>
                <a:gd name="T14" fmla="*/ 376 w 381"/>
                <a:gd name="T15" fmla="*/ 190 h 381"/>
                <a:gd name="T16" fmla="*/ 322 w 381"/>
                <a:gd name="T17" fmla="*/ 322 h 381"/>
                <a:gd name="T18" fmla="*/ 190 w 381"/>
                <a:gd name="T19" fmla="*/ 377 h 381"/>
                <a:gd name="T20" fmla="*/ 58 w 381"/>
                <a:gd name="T21" fmla="*/ 322 h 381"/>
                <a:gd name="T22" fmla="*/ 4 w 381"/>
                <a:gd name="T23" fmla="*/ 190 h 381"/>
                <a:gd name="T24" fmla="*/ 58 w 381"/>
                <a:gd name="T25" fmla="*/ 59 h 381"/>
                <a:gd name="T26" fmla="*/ 190 w 381"/>
                <a:gd name="T27" fmla="*/ 4 h 381"/>
                <a:gd name="T28" fmla="*/ 322 w 381"/>
                <a:gd name="T29" fmla="*/ 59 h 381"/>
                <a:gd name="T30" fmla="*/ 376 w 381"/>
                <a:gd name="T31" fmla="*/ 190 h 381"/>
                <a:gd name="T32" fmla="*/ 378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8" y="190"/>
                  </a:moveTo>
                  <a:cubicBezTo>
                    <a:pt x="381" y="190"/>
                    <a:pt x="381" y="190"/>
                    <a:pt x="381" y="190"/>
                  </a:cubicBezTo>
                  <a:cubicBezTo>
                    <a:pt x="381" y="85"/>
                    <a:pt x="295" y="0"/>
                    <a:pt x="190" y="0"/>
                  </a:cubicBezTo>
                  <a:cubicBezTo>
                    <a:pt x="85" y="0"/>
                    <a:pt x="0" y="85"/>
                    <a:pt x="0" y="190"/>
                  </a:cubicBezTo>
                  <a:cubicBezTo>
                    <a:pt x="0" y="295"/>
                    <a:pt x="85" y="381"/>
                    <a:pt x="190" y="381"/>
                  </a:cubicBezTo>
                  <a:cubicBezTo>
                    <a:pt x="295" y="381"/>
                    <a:pt x="381" y="295"/>
                    <a:pt x="381" y="190"/>
                  </a:cubicBezTo>
                  <a:cubicBezTo>
                    <a:pt x="378" y="190"/>
                    <a:pt x="378" y="190"/>
                    <a:pt x="378" y="190"/>
                  </a:cubicBezTo>
                  <a:cubicBezTo>
                    <a:pt x="376" y="190"/>
                    <a:pt x="376" y="190"/>
                    <a:pt x="376" y="190"/>
                  </a:cubicBezTo>
                  <a:cubicBezTo>
                    <a:pt x="376" y="242"/>
                    <a:pt x="356" y="288"/>
                    <a:pt x="322" y="322"/>
                  </a:cubicBezTo>
                  <a:cubicBezTo>
                    <a:pt x="288" y="356"/>
                    <a:pt x="242" y="377"/>
                    <a:pt x="190" y="377"/>
                  </a:cubicBezTo>
                  <a:cubicBezTo>
                    <a:pt x="139" y="377"/>
                    <a:pt x="92" y="356"/>
                    <a:pt x="58" y="322"/>
                  </a:cubicBezTo>
                  <a:cubicBezTo>
                    <a:pt x="25" y="288"/>
                    <a:pt x="4" y="242"/>
                    <a:pt x="4" y="190"/>
                  </a:cubicBezTo>
                  <a:cubicBezTo>
                    <a:pt x="4" y="139"/>
                    <a:pt x="25" y="92"/>
                    <a:pt x="58" y="59"/>
                  </a:cubicBezTo>
                  <a:cubicBezTo>
                    <a:pt x="92" y="25"/>
                    <a:pt x="139" y="4"/>
                    <a:pt x="190" y="4"/>
                  </a:cubicBezTo>
                  <a:cubicBezTo>
                    <a:pt x="242" y="4"/>
                    <a:pt x="288" y="25"/>
                    <a:pt x="322" y="59"/>
                  </a:cubicBezTo>
                  <a:cubicBezTo>
                    <a:pt x="356" y="92"/>
                    <a:pt x="376" y="139"/>
                    <a:pt x="376" y="190"/>
                  </a:cubicBezTo>
                  <a:lnTo>
                    <a:pt x="378"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Freeform 87">
              <a:extLst>
                <a:ext uri="{FF2B5EF4-FFF2-40B4-BE49-F238E27FC236}">
                  <a16:creationId xmlns:a16="http://schemas.microsoft.com/office/drawing/2014/main" id="{EAB47A9B-B236-461C-94A3-B998259C936A}"/>
                </a:ext>
              </a:extLst>
            </p:cNvPr>
            <p:cNvSpPr>
              <a:spLocks/>
            </p:cNvSpPr>
            <p:nvPr/>
          </p:nvSpPr>
          <p:spPr bwMode="auto">
            <a:xfrm>
              <a:off x="7059" y="2432"/>
              <a:ext cx="133" cy="173"/>
            </a:xfrm>
            <a:custGeom>
              <a:avLst/>
              <a:gdLst>
                <a:gd name="T0" fmla="*/ 137 w 137"/>
                <a:gd name="T1" fmla="*/ 42 h 179"/>
                <a:gd name="T2" fmla="*/ 137 w 137"/>
                <a:gd name="T3" fmla="*/ 179 h 179"/>
                <a:gd name="T4" fmla="*/ 0 w 137"/>
                <a:gd name="T5" fmla="*/ 42 h 179"/>
                <a:gd name="T6" fmla="*/ 7 w 137"/>
                <a:gd name="T7" fmla="*/ 0 h 179"/>
                <a:gd name="T8" fmla="*/ 137 w 137"/>
                <a:gd name="T9" fmla="*/ 42 h 179"/>
              </a:gdLst>
              <a:ahLst/>
              <a:cxnLst>
                <a:cxn ang="0">
                  <a:pos x="T0" y="T1"/>
                </a:cxn>
                <a:cxn ang="0">
                  <a:pos x="T2" y="T3"/>
                </a:cxn>
                <a:cxn ang="0">
                  <a:pos x="T4" y="T5"/>
                </a:cxn>
                <a:cxn ang="0">
                  <a:pos x="T6" y="T7"/>
                </a:cxn>
                <a:cxn ang="0">
                  <a:pos x="T8" y="T9"/>
                </a:cxn>
              </a:cxnLst>
              <a:rect l="0" t="0" r="r" b="b"/>
              <a:pathLst>
                <a:path w="137" h="179">
                  <a:moveTo>
                    <a:pt x="137" y="42"/>
                  </a:moveTo>
                  <a:cubicBezTo>
                    <a:pt x="137" y="179"/>
                    <a:pt x="137" y="179"/>
                    <a:pt x="137" y="179"/>
                  </a:cubicBezTo>
                  <a:cubicBezTo>
                    <a:pt x="61" y="179"/>
                    <a:pt x="0" y="118"/>
                    <a:pt x="0" y="42"/>
                  </a:cubicBezTo>
                  <a:cubicBezTo>
                    <a:pt x="0" y="27"/>
                    <a:pt x="2" y="14"/>
                    <a:pt x="7" y="0"/>
                  </a:cubicBezTo>
                  <a:lnTo>
                    <a:pt x="137" y="4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Freeform 88">
              <a:extLst>
                <a:ext uri="{FF2B5EF4-FFF2-40B4-BE49-F238E27FC236}">
                  <a16:creationId xmlns:a16="http://schemas.microsoft.com/office/drawing/2014/main" id="{47CA6F09-2719-43C9-97C2-444EF70EF9E5}"/>
                </a:ext>
              </a:extLst>
            </p:cNvPr>
            <p:cNvSpPr>
              <a:spLocks/>
            </p:cNvSpPr>
            <p:nvPr/>
          </p:nvSpPr>
          <p:spPr bwMode="auto">
            <a:xfrm>
              <a:off x="7192" y="2341"/>
              <a:ext cx="133" cy="264"/>
            </a:xfrm>
            <a:custGeom>
              <a:avLst/>
              <a:gdLst>
                <a:gd name="T0" fmla="*/ 0 w 137"/>
                <a:gd name="T1" fmla="*/ 136 h 273"/>
                <a:gd name="T2" fmla="*/ 0 w 137"/>
                <a:gd name="T3" fmla="*/ 0 h 273"/>
                <a:gd name="T4" fmla="*/ 137 w 137"/>
                <a:gd name="T5" fmla="*/ 136 h 273"/>
                <a:gd name="T6" fmla="*/ 0 w 137"/>
                <a:gd name="T7" fmla="*/ 273 h 273"/>
                <a:gd name="T8" fmla="*/ 0 w 137"/>
                <a:gd name="T9" fmla="*/ 136 h 273"/>
              </a:gdLst>
              <a:ahLst/>
              <a:cxnLst>
                <a:cxn ang="0">
                  <a:pos x="T0" y="T1"/>
                </a:cxn>
                <a:cxn ang="0">
                  <a:pos x="T2" y="T3"/>
                </a:cxn>
                <a:cxn ang="0">
                  <a:pos x="T4" y="T5"/>
                </a:cxn>
                <a:cxn ang="0">
                  <a:pos x="T6" y="T7"/>
                </a:cxn>
                <a:cxn ang="0">
                  <a:pos x="T8" y="T9"/>
                </a:cxn>
              </a:cxnLst>
              <a:rect l="0" t="0" r="r" b="b"/>
              <a:pathLst>
                <a:path w="137" h="273">
                  <a:moveTo>
                    <a:pt x="0" y="136"/>
                  </a:moveTo>
                  <a:cubicBezTo>
                    <a:pt x="0" y="0"/>
                    <a:pt x="0" y="0"/>
                    <a:pt x="0" y="0"/>
                  </a:cubicBezTo>
                  <a:cubicBezTo>
                    <a:pt x="75" y="0"/>
                    <a:pt x="137" y="61"/>
                    <a:pt x="137" y="136"/>
                  </a:cubicBezTo>
                  <a:cubicBezTo>
                    <a:pt x="137" y="212"/>
                    <a:pt x="75" y="273"/>
                    <a:pt x="0" y="273"/>
                  </a:cubicBezTo>
                  <a:lnTo>
                    <a:pt x="0" y="13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Freeform 89">
              <a:extLst>
                <a:ext uri="{FF2B5EF4-FFF2-40B4-BE49-F238E27FC236}">
                  <a16:creationId xmlns:a16="http://schemas.microsoft.com/office/drawing/2014/main" id="{03EA8259-D957-4AB0-BFF9-B2458AA6BE0B}"/>
                </a:ext>
              </a:extLst>
            </p:cNvPr>
            <p:cNvSpPr>
              <a:spLocks/>
            </p:cNvSpPr>
            <p:nvPr/>
          </p:nvSpPr>
          <p:spPr bwMode="auto">
            <a:xfrm>
              <a:off x="7006" y="2289"/>
              <a:ext cx="371" cy="368"/>
            </a:xfrm>
            <a:custGeom>
              <a:avLst/>
              <a:gdLst>
                <a:gd name="T0" fmla="*/ 379 w 381"/>
                <a:gd name="T1" fmla="*/ 190 h 381"/>
                <a:gd name="T2" fmla="*/ 381 w 381"/>
                <a:gd name="T3" fmla="*/ 190 h 381"/>
                <a:gd name="T4" fmla="*/ 191 w 381"/>
                <a:gd name="T5" fmla="*/ 0 h 381"/>
                <a:gd name="T6" fmla="*/ 0 w 381"/>
                <a:gd name="T7" fmla="*/ 190 h 381"/>
                <a:gd name="T8" fmla="*/ 191 w 381"/>
                <a:gd name="T9" fmla="*/ 381 h 381"/>
                <a:gd name="T10" fmla="*/ 381 w 381"/>
                <a:gd name="T11" fmla="*/ 190 h 381"/>
                <a:gd name="T12" fmla="*/ 379 w 381"/>
                <a:gd name="T13" fmla="*/ 190 h 381"/>
                <a:gd name="T14" fmla="*/ 377 w 381"/>
                <a:gd name="T15" fmla="*/ 190 h 381"/>
                <a:gd name="T16" fmla="*/ 323 w 381"/>
                <a:gd name="T17" fmla="*/ 322 h 381"/>
                <a:gd name="T18" fmla="*/ 191 w 381"/>
                <a:gd name="T19" fmla="*/ 377 h 381"/>
                <a:gd name="T20" fmla="*/ 59 w 381"/>
                <a:gd name="T21" fmla="*/ 322 h 381"/>
                <a:gd name="T22" fmla="*/ 5 w 381"/>
                <a:gd name="T23" fmla="*/ 190 h 381"/>
                <a:gd name="T24" fmla="*/ 59 w 381"/>
                <a:gd name="T25" fmla="*/ 59 h 381"/>
                <a:gd name="T26" fmla="*/ 191 w 381"/>
                <a:gd name="T27" fmla="*/ 4 h 381"/>
                <a:gd name="T28" fmla="*/ 323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1" y="0"/>
                  </a:cubicBezTo>
                  <a:cubicBezTo>
                    <a:pt x="86" y="0"/>
                    <a:pt x="0" y="85"/>
                    <a:pt x="0" y="190"/>
                  </a:cubicBezTo>
                  <a:cubicBezTo>
                    <a:pt x="0" y="295"/>
                    <a:pt x="86" y="381"/>
                    <a:pt x="191" y="381"/>
                  </a:cubicBezTo>
                  <a:cubicBezTo>
                    <a:pt x="296" y="381"/>
                    <a:pt x="381" y="295"/>
                    <a:pt x="381" y="190"/>
                  </a:cubicBezTo>
                  <a:cubicBezTo>
                    <a:pt x="379" y="190"/>
                    <a:pt x="379" y="190"/>
                    <a:pt x="379" y="190"/>
                  </a:cubicBezTo>
                  <a:cubicBezTo>
                    <a:pt x="377" y="190"/>
                    <a:pt x="377" y="190"/>
                    <a:pt x="377" y="190"/>
                  </a:cubicBezTo>
                  <a:cubicBezTo>
                    <a:pt x="377" y="242"/>
                    <a:pt x="356" y="288"/>
                    <a:pt x="323" y="322"/>
                  </a:cubicBezTo>
                  <a:cubicBezTo>
                    <a:pt x="289" y="356"/>
                    <a:pt x="242" y="377"/>
                    <a:pt x="191" y="377"/>
                  </a:cubicBezTo>
                  <a:cubicBezTo>
                    <a:pt x="139" y="377"/>
                    <a:pt x="93" y="356"/>
                    <a:pt x="59" y="322"/>
                  </a:cubicBezTo>
                  <a:cubicBezTo>
                    <a:pt x="25" y="288"/>
                    <a:pt x="5" y="242"/>
                    <a:pt x="5" y="190"/>
                  </a:cubicBezTo>
                  <a:cubicBezTo>
                    <a:pt x="5" y="139"/>
                    <a:pt x="25" y="92"/>
                    <a:pt x="59" y="59"/>
                  </a:cubicBezTo>
                  <a:cubicBezTo>
                    <a:pt x="93" y="25"/>
                    <a:pt x="139" y="4"/>
                    <a:pt x="191" y="4"/>
                  </a:cubicBezTo>
                  <a:cubicBezTo>
                    <a:pt x="242" y="4"/>
                    <a:pt x="289" y="25"/>
                    <a:pt x="323"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Freeform 90">
              <a:extLst>
                <a:ext uri="{FF2B5EF4-FFF2-40B4-BE49-F238E27FC236}">
                  <a16:creationId xmlns:a16="http://schemas.microsoft.com/office/drawing/2014/main" id="{1A0EDF9B-C957-4552-8430-3E0E903DA5A4}"/>
                </a:ext>
              </a:extLst>
            </p:cNvPr>
            <p:cNvSpPr>
              <a:spLocks/>
            </p:cNvSpPr>
            <p:nvPr/>
          </p:nvSpPr>
          <p:spPr bwMode="auto">
            <a:xfrm>
              <a:off x="6520" y="2773"/>
              <a:ext cx="90" cy="436"/>
            </a:xfrm>
            <a:custGeom>
              <a:avLst/>
              <a:gdLst>
                <a:gd name="T0" fmla="*/ 92 w 92"/>
                <a:gd name="T1" fmla="*/ 0 h 451"/>
                <a:gd name="T2" fmla="*/ 0 w 92"/>
                <a:gd name="T3" fmla="*/ 0 h 451"/>
                <a:gd name="T4" fmla="*/ 0 w 92"/>
                <a:gd name="T5" fmla="*/ 433 h 451"/>
                <a:gd name="T6" fmla="*/ 18 w 92"/>
                <a:gd name="T7" fmla="*/ 451 h 451"/>
                <a:gd name="T8" fmla="*/ 73 w 92"/>
                <a:gd name="T9" fmla="*/ 451 h 451"/>
                <a:gd name="T10" fmla="*/ 92 w 92"/>
                <a:gd name="T11" fmla="*/ 433 h 451"/>
                <a:gd name="T12" fmla="*/ 92 w 92"/>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92" h="451">
                  <a:moveTo>
                    <a:pt x="92" y="0"/>
                  </a:moveTo>
                  <a:cubicBezTo>
                    <a:pt x="0" y="0"/>
                    <a:pt x="0" y="0"/>
                    <a:pt x="0" y="0"/>
                  </a:cubicBezTo>
                  <a:cubicBezTo>
                    <a:pt x="0" y="433"/>
                    <a:pt x="0" y="433"/>
                    <a:pt x="0" y="433"/>
                  </a:cubicBezTo>
                  <a:cubicBezTo>
                    <a:pt x="0" y="443"/>
                    <a:pt x="8" y="451"/>
                    <a:pt x="18" y="451"/>
                  </a:cubicBezTo>
                  <a:cubicBezTo>
                    <a:pt x="73" y="451"/>
                    <a:pt x="73" y="451"/>
                    <a:pt x="73" y="451"/>
                  </a:cubicBezTo>
                  <a:cubicBezTo>
                    <a:pt x="84" y="451"/>
                    <a:pt x="92" y="443"/>
                    <a:pt x="92" y="433"/>
                  </a:cubicBezTo>
                  <a:cubicBezTo>
                    <a:pt x="92" y="0"/>
                    <a:pt x="92" y="0"/>
                    <a:pt x="92" y="0"/>
                  </a:cubicBezTo>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Freeform 93">
              <a:extLst>
                <a:ext uri="{FF2B5EF4-FFF2-40B4-BE49-F238E27FC236}">
                  <a16:creationId xmlns:a16="http://schemas.microsoft.com/office/drawing/2014/main" id="{14B1DC43-438C-4CA2-BE06-1DAB1AD3BE67}"/>
                </a:ext>
              </a:extLst>
            </p:cNvPr>
            <p:cNvSpPr>
              <a:spLocks noEditPoints="1"/>
            </p:cNvSpPr>
            <p:nvPr/>
          </p:nvSpPr>
          <p:spPr bwMode="auto">
            <a:xfrm>
              <a:off x="6584" y="2773"/>
              <a:ext cx="26" cy="206"/>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moveTo>
                    <a:pt x="26" y="0"/>
                  </a:moveTo>
                  <a:lnTo>
                    <a:pt x="0" y="0"/>
                  </a:lnTo>
                  <a:lnTo>
                    <a:pt x="0" y="147"/>
                  </a:lnTo>
                  <a:lnTo>
                    <a:pt x="26" y="14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Freeform 96">
              <a:extLst>
                <a:ext uri="{FF2B5EF4-FFF2-40B4-BE49-F238E27FC236}">
                  <a16:creationId xmlns:a16="http://schemas.microsoft.com/office/drawing/2014/main" id="{62791462-06E1-4E4C-971B-BEEC7A13BE7F}"/>
                </a:ext>
              </a:extLst>
            </p:cNvPr>
            <p:cNvSpPr>
              <a:spLocks/>
            </p:cNvSpPr>
            <p:nvPr/>
          </p:nvSpPr>
          <p:spPr bwMode="auto">
            <a:xfrm>
              <a:off x="6610" y="3089"/>
              <a:ext cx="40" cy="29"/>
            </a:xfrm>
            <a:custGeom>
              <a:avLst/>
              <a:gdLst>
                <a:gd name="T0" fmla="*/ 17 w 41"/>
                <a:gd name="T1" fmla="*/ 0 h 30"/>
                <a:gd name="T2" fmla="*/ 0 w 41"/>
                <a:gd name="T3" fmla="*/ 0 h 30"/>
                <a:gd name="T4" fmla="*/ 17 w 41"/>
                <a:gd name="T5" fmla="*/ 0 h 30"/>
                <a:gd name="T6" fmla="*/ 41 w 41"/>
                <a:gd name="T7" fmla="*/ 24 h 30"/>
                <a:gd name="T8" fmla="*/ 41 w 41"/>
                <a:gd name="T9" fmla="*/ 28 h 30"/>
                <a:gd name="T10" fmla="*/ 41 w 41"/>
                <a:gd name="T11" fmla="*/ 29 h 30"/>
                <a:gd name="T12" fmla="*/ 41 w 41"/>
                <a:gd name="T13" fmla="*/ 30 h 30"/>
                <a:gd name="T14" fmla="*/ 41 w 41"/>
                <a:gd name="T15" fmla="*/ 28 h 30"/>
                <a:gd name="T16" fmla="*/ 41 w 41"/>
                <a:gd name="T17" fmla="*/ 24 h 30"/>
                <a:gd name="T18" fmla="*/ 17 w 41"/>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0">
                  <a:moveTo>
                    <a:pt x="17" y="0"/>
                  </a:moveTo>
                  <a:cubicBezTo>
                    <a:pt x="0" y="0"/>
                    <a:pt x="0" y="0"/>
                    <a:pt x="0" y="0"/>
                  </a:cubicBezTo>
                  <a:cubicBezTo>
                    <a:pt x="17" y="0"/>
                    <a:pt x="17" y="0"/>
                    <a:pt x="17" y="0"/>
                  </a:cubicBezTo>
                  <a:cubicBezTo>
                    <a:pt x="31" y="0"/>
                    <a:pt x="41" y="11"/>
                    <a:pt x="41" y="24"/>
                  </a:cubicBezTo>
                  <a:cubicBezTo>
                    <a:pt x="41" y="28"/>
                    <a:pt x="41" y="28"/>
                    <a:pt x="41" y="28"/>
                  </a:cubicBezTo>
                  <a:cubicBezTo>
                    <a:pt x="41" y="29"/>
                    <a:pt x="41" y="29"/>
                    <a:pt x="41" y="29"/>
                  </a:cubicBezTo>
                  <a:cubicBezTo>
                    <a:pt x="41" y="29"/>
                    <a:pt x="41" y="30"/>
                    <a:pt x="41" y="30"/>
                  </a:cubicBezTo>
                  <a:cubicBezTo>
                    <a:pt x="41" y="28"/>
                    <a:pt x="41" y="28"/>
                    <a:pt x="41" y="28"/>
                  </a:cubicBezTo>
                  <a:cubicBezTo>
                    <a:pt x="41" y="24"/>
                    <a:pt x="41" y="24"/>
                    <a:pt x="41" y="24"/>
                  </a:cubicBezTo>
                  <a:cubicBezTo>
                    <a:pt x="41" y="11"/>
                    <a:pt x="31" y="0"/>
                    <a:pt x="17"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9">
              <a:extLst>
                <a:ext uri="{FF2B5EF4-FFF2-40B4-BE49-F238E27FC236}">
                  <a16:creationId xmlns:a16="http://schemas.microsoft.com/office/drawing/2014/main" id="{9E8FEA5C-7D23-4B22-BC8F-DA2A00E9A591}"/>
                </a:ext>
              </a:extLst>
            </p:cNvPr>
            <p:cNvSpPr>
              <a:spLocks/>
            </p:cNvSpPr>
            <p:nvPr/>
          </p:nvSpPr>
          <p:spPr bwMode="auto">
            <a:xfrm>
              <a:off x="6610" y="3034"/>
              <a:ext cx="73" cy="29"/>
            </a:xfrm>
            <a:custGeom>
              <a:avLst/>
              <a:gdLst>
                <a:gd name="T0" fmla="*/ 51 w 75"/>
                <a:gd name="T1" fmla="*/ 0 h 30"/>
                <a:gd name="T2" fmla="*/ 19 w 75"/>
                <a:gd name="T3" fmla="*/ 0 h 30"/>
                <a:gd name="T4" fmla="*/ 0 w 75"/>
                <a:gd name="T5" fmla="*/ 0 h 30"/>
                <a:gd name="T6" fmla="*/ 19 w 75"/>
                <a:gd name="T7" fmla="*/ 0 h 30"/>
                <a:gd name="T8" fmla="*/ 51 w 75"/>
                <a:gd name="T9" fmla="*/ 0 h 30"/>
                <a:gd name="T10" fmla="*/ 75 w 75"/>
                <a:gd name="T11" fmla="*/ 24 h 30"/>
                <a:gd name="T12" fmla="*/ 75 w 75"/>
                <a:gd name="T13" fmla="*/ 28 h 30"/>
                <a:gd name="T14" fmla="*/ 75 w 75"/>
                <a:gd name="T15" fmla="*/ 29 h 30"/>
                <a:gd name="T16" fmla="*/ 75 w 75"/>
                <a:gd name="T17" fmla="*/ 30 h 30"/>
                <a:gd name="T18" fmla="*/ 75 w 75"/>
                <a:gd name="T19" fmla="*/ 28 h 30"/>
                <a:gd name="T20" fmla="*/ 75 w 75"/>
                <a:gd name="T21" fmla="*/ 24 h 30"/>
                <a:gd name="T22" fmla="*/ 51 w 7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30">
                  <a:moveTo>
                    <a:pt x="51" y="0"/>
                  </a:moveTo>
                  <a:cubicBezTo>
                    <a:pt x="19" y="0"/>
                    <a:pt x="19" y="0"/>
                    <a:pt x="19" y="0"/>
                  </a:cubicBezTo>
                  <a:cubicBezTo>
                    <a:pt x="0" y="0"/>
                    <a:pt x="0" y="0"/>
                    <a:pt x="0" y="0"/>
                  </a:cubicBezTo>
                  <a:cubicBezTo>
                    <a:pt x="19" y="0"/>
                    <a:pt x="19" y="0"/>
                    <a:pt x="19" y="0"/>
                  </a:cubicBezTo>
                  <a:cubicBezTo>
                    <a:pt x="51" y="0"/>
                    <a:pt x="51" y="0"/>
                    <a:pt x="51" y="0"/>
                  </a:cubicBezTo>
                  <a:cubicBezTo>
                    <a:pt x="64" y="0"/>
                    <a:pt x="75" y="10"/>
                    <a:pt x="75" y="24"/>
                  </a:cubicBezTo>
                  <a:cubicBezTo>
                    <a:pt x="75" y="28"/>
                    <a:pt x="75" y="28"/>
                    <a:pt x="75" y="28"/>
                  </a:cubicBezTo>
                  <a:cubicBezTo>
                    <a:pt x="75" y="29"/>
                    <a:pt x="75" y="29"/>
                    <a:pt x="75" y="29"/>
                  </a:cubicBezTo>
                  <a:cubicBezTo>
                    <a:pt x="75" y="29"/>
                    <a:pt x="75" y="30"/>
                    <a:pt x="75" y="30"/>
                  </a:cubicBezTo>
                  <a:cubicBezTo>
                    <a:pt x="75" y="28"/>
                    <a:pt x="75" y="28"/>
                    <a:pt x="75" y="28"/>
                  </a:cubicBezTo>
                  <a:cubicBezTo>
                    <a:pt x="75" y="24"/>
                    <a:pt x="75" y="24"/>
                    <a:pt x="75" y="24"/>
                  </a:cubicBezTo>
                  <a:cubicBezTo>
                    <a:pt x="75" y="10"/>
                    <a:pt x="64" y="0"/>
                    <a:pt x="51"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0">
              <a:extLst>
                <a:ext uri="{FF2B5EF4-FFF2-40B4-BE49-F238E27FC236}">
                  <a16:creationId xmlns:a16="http://schemas.microsoft.com/office/drawing/2014/main" id="{A34E4B6E-3E08-4235-BCE8-5B06F2B138F1}"/>
                </a:ext>
              </a:extLst>
            </p:cNvPr>
            <p:cNvSpPr>
              <a:spLocks/>
            </p:cNvSpPr>
            <p:nvPr/>
          </p:nvSpPr>
          <p:spPr bwMode="auto">
            <a:xfrm>
              <a:off x="6546" y="3034"/>
              <a:ext cx="38" cy="6"/>
            </a:xfrm>
            <a:custGeom>
              <a:avLst/>
              <a:gdLst>
                <a:gd name="T0" fmla="*/ 39 w 39"/>
                <a:gd name="T1" fmla="*/ 0 h 6"/>
                <a:gd name="T2" fmla="*/ 18 w 39"/>
                <a:gd name="T3" fmla="*/ 0 h 6"/>
                <a:gd name="T4" fmla="*/ 0 w 39"/>
                <a:gd name="T5" fmla="*/ 6 h 6"/>
                <a:gd name="T6" fmla="*/ 0 w 39"/>
                <a:gd name="T7" fmla="*/ 6 h 6"/>
                <a:gd name="T8" fmla="*/ 18 w 39"/>
                <a:gd name="T9" fmla="*/ 0 h 6"/>
                <a:gd name="T10" fmla="*/ 39 w 39"/>
                <a:gd name="T11" fmla="*/ 0 h 6"/>
              </a:gdLst>
              <a:ahLst/>
              <a:cxnLst>
                <a:cxn ang="0">
                  <a:pos x="T0" y="T1"/>
                </a:cxn>
                <a:cxn ang="0">
                  <a:pos x="T2" y="T3"/>
                </a:cxn>
                <a:cxn ang="0">
                  <a:pos x="T4" y="T5"/>
                </a:cxn>
                <a:cxn ang="0">
                  <a:pos x="T6" y="T7"/>
                </a:cxn>
                <a:cxn ang="0">
                  <a:pos x="T8" y="T9"/>
                </a:cxn>
                <a:cxn ang="0">
                  <a:pos x="T10" y="T11"/>
                </a:cxn>
              </a:cxnLst>
              <a:rect l="0" t="0" r="r" b="b"/>
              <a:pathLst>
                <a:path w="39" h="6">
                  <a:moveTo>
                    <a:pt x="39" y="0"/>
                  </a:moveTo>
                  <a:cubicBezTo>
                    <a:pt x="18" y="0"/>
                    <a:pt x="18" y="0"/>
                    <a:pt x="18" y="0"/>
                  </a:cubicBezTo>
                  <a:cubicBezTo>
                    <a:pt x="11" y="0"/>
                    <a:pt x="5" y="2"/>
                    <a:pt x="0" y="6"/>
                  </a:cubicBezTo>
                  <a:cubicBezTo>
                    <a:pt x="0" y="6"/>
                    <a:pt x="0" y="6"/>
                    <a:pt x="0" y="6"/>
                  </a:cubicBezTo>
                  <a:cubicBezTo>
                    <a:pt x="5" y="2"/>
                    <a:pt x="11" y="0"/>
                    <a:pt x="18" y="0"/>
                  </a:cubicBezTo>
                  <a:cubicBezTo>
                    <a:pt x="39" y="0"/>
                    <a:pt x="39" y="0"/>
                    <a:pt x="39" y="0"/>
                  </a:cubicBezTo>
                </a:path>
              </a:pathLst>
            </a:custGeom>
            <a:solidFill>
              <a:srgbClr val="334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01">
              <a:extLst>
                <a:ext uri="{FF2B5EF4-FFF2-40B4-BE49-F238E27FC236}">
                  <a16:creationId xmlns:a16="http://schemas.microsoft.com/office/drawing/2014/main" id="{4F80C3D2-77F7-4833-B2BF-ABB916A3358E}"/>
                </a:ext>
              </a:extLst>
            </p:cNvPr>
            <p:cNvSpPr>
              <a:spLocks/>
            </p:cNvSpPr>
            <p:nvPr/>
          </p:nvSpPr>
          <p:spPr bwMode="auto">
            <a:xfrm>
              <a:off x="6536" y="3040"/>
              <a:ext cx="10" cy="21"/>
            </a:xfrm>
            <a:custGeom>
              <a:avLst/>
              <a:gdLst>
                <a:gd name="T0" fmla="*/ 10 w 10"/>
                <a:gd name="T1" fmla="*/ 0 h 22"/>
                <a:gd name="T2" fmla="*/ 0 w 10"/>
                <a:gd name="T3" fmla="*/ 22 h 22"/>
                <a:gd name="T4" fmla="*/ 0 w 10"/>
                <a:gd name="T5" fmla="*/ 22 h 22"/>
                <a:gd name="T6" fmla="*/ 10 w 10"/>
                <a:gd name="T7" fmla="*/ 0 h 22"/>
                <a:gd name="T8" fmla="*/ 10 w 10"/>
                <a:gd name="T9" fmla="*/ 0 h 22"/>
              </a:gdLst>
              <a:ahLst/>
              <a:cxnLst>
                <a:cxn ang="0">
                  <a:pos x="T0" y="T1"/>
                </a:cxn>
                <a:cxn ang="0">
                  <a:pos x="T2" y="T3"/>
                </a:cxn>
                <a:cxn ang="0">
                  <a:pos x="T4" y="T5"/>
                </a:cxn>
                <a:cxn ang="0">
                  <a:pos x="T6" y="T7"/>
                </a:cxn>
                <a:cxn ang="0">
                  <a:pos x="T8" y="T9"/>
                </a:cxn>
              </a:cxnLst>
              <a:rect l="0" t="0" r="r" b="b"/>
              <a:pathLst>
                <a:path w="10" h="22">
                  <a:moveTo>
                    <a:pt x="10" y="0"/>
                  </a:moveTo>
                  <a:cubicBezTo>
                    <a:pt x="4" y="5"/>
                    <a:pt x="0" y="13"/>
                    <a:pt x="0" y="22"/>
                  </a:cubicBezTo>
                  <a:cubicBezTo>
                    <a:pt x="0" y="22"/>
                    <a:pt x="0" y="22"/>
                    <a:pt x="0" y="22"/>
                  </a:cubicBezTo>
                  <a:cubicBezTo>
                    <a:pt x="0" y="13"/>
                    <a:pt x="4" y="5"/>
                    <a:pt x="10" y="0"/>
                  </a:cubicBezTo>
                  <a:cubicBezTo>
                    <a:pt x="10" y="0"/>
                    <a:pt x="10" y="0"/>
                    <a:pt x="10" y="0"/>
                  </a:cubicBezTo>
                </a:path>
              </a:pathLst>
            </a:custGeom>
            <a:solidFill>
              <a:srgbClr val="859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Freeform 104">
              <a:extLst>
                <a:ext uri="{FF2B5EF4-FFF2-40B4-BE49-F238E27FC236}">
                  <a16:creationId xmlns:a16="http://schemas.microsoft.com/office/drawing/2014/main" id="{B27CAB41-2371-45EE-8B01-9C017206C5AD}"/>
                </a:ext>
              </a:extLst>
            </p:cNvPr>
            <p:cNvSpPr>
              <a:spLocks/>
            </p:cNvSpPr>
            <p:nvPr/>
          </p:nvSpPr>
          <p:spPr bwMode="auto">
            <a:xfrm>
              <a:off x="6488" y="2979"/>
              <a:ext cx="32" cy="27"/>
            </a:xfrm>
            <a:custGeom>
              <a:avLst/>
              <a:gdLst>
                <a:gd name="T0" fmla="*/ 33 w 33"/>
                <a:gd name="T1" fmla="*/ 0 h 28"/>
                <a:gd name="T2" fmla="*/ 5 w 33"/>
                <a:gd name="T3" fmla="*/ 28 h 28"/>
                <a:gd name="T4" fmla="*/ 0 w 33"/>
                <a:gd name="T5" fmla="*/ 28 h 28"/>
                <a:gd name="T6" fmla="*/ 5 w 33"/>
                <a:gd name="T7" fmla="*/ 28 h 28"/>
                <a:gd name="T8" fmla="*/ 5 w 33"/>
                <a:gd name="T9" fmla="*/ 28 h 28"/>
                <a:gd name="T10" fmla="*/ 33 w 33"/>
                <a:gd name="T11" fmla="*/ 0 h 28"/>
                <a:gd name="T12" fmla="*/ 33 w 3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33" y="0"/>
                  </a:moveTo>
                  <a:cubicBezTo>
                    <a:pt x="18" y="0"/>
                    <a:pt x="5" y="13"/>
                    <a:pt x="5" y="28"/>
                  </a:cubicBezTo>
                  <a:cubicBezTo>
                    <a:pt x="0" y="28"/>
                    <a:pt x="0" y="28"/>
                    <a:pt x="0" y="28"/>
                  </a:cubicBezTo>
                  <a:cubicBezTo>
                    <a:pt x="5" y="28"/>
                    <a:pt x="5" y="28"/>
                    <a:pt x="5" y="28"/>
                  </a:cubicBezTo>
                  <a:cubicBezTo>
                    <a:pt x="5" y="28"/>
                    <a:pt x="5" y="28"/>
                    <a:pt x="5" y="28"/>
                  </a:cubicBezTo>
                  <a:cubicBezTo>
                    <a:pt x="5" y="13"/>
                    <a:pt x="18" y="0"/>
                    <a:pt x="33" y="0"/>
                  </a:cubicBezTo>
                  <a:cubicBezTo>
                    <a:pt x="33" y="0"/>
                    <a:pt x="33" y="0"/>
                    <a:pt x="33"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105">
              <a:extLst>
                <a:ext uri="{FF2B5EF4-FFF2-40B4-BE49-F238E27FC236}">
                  <a16:creationId xmlns:a16="http://schemas.microsoft.com/office/drawing/2014/main" id="{551FA81D-7D1A-4C2C-9197-E3E7BB2F35AF}"/>
                </a:ext>
              </a:extLst>
            </p:cNvPr>
            <p:cNvSpPr>
              <a:spLocks/>
            </p:cNvSpPr>
            <p:nvPr/>
          </p:nvSpPr>
          <p:spPr bwMode="auto">
            <a:xfrm>
              <a:off x="6690" y="3002"/>
              <a:ext cx="0" cy="6"/>
            </a:xfrm>
            <a:custGeom>
              <a:avLst/>
              <a:gdLst>
                <a:gd name="T0" fmla="*/ 0 h 6"/>
                <a:gd name="T1" fmla="*/ 0 h 6"/>
                <a:gd name="T2" fmla="*/ 4 h 6"/>
                <a:gd name="T3" fmla="*/ 5 h 6"/>
                <a:gd name="T4" fmla="*/ 6 h 6"/>
                <a:gd name="T5" fmla="*/ 4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cubicBezTo>
                    <a:pt x="0" y="0"/>
                    <a:pt x="0" y="0"/>
                    <a:pt x="0" y="0"/>
                  </a:cubicBezTo>
                  <a:cubicBezTo>
                    <a:pt x="0" y="4"/>
                    <a:pt x="0" y="4"/>
                    <a:pt x="0" y="4"/>
                  </a:cubicBezTo>
                  <a:cubicBezTo>
                    <a:pt x="0" y="4"/>
                    <a:pt x="0" y="5"/>
                    <a:pt x="0" y="5"/>
                  </a:cubicBezTo>
                  <a:cubicBezTo>
                    <a:pt x="0" y="5"/>
                    <a:pt x="0" y="6"/>
                    <a:pt x="0" y="6"/>
                  </a:cubicBezTo>
                  <a:cubicBezTo>
                    <a:pt x="0" y="4"/>
                    <a:pt x="0" y="4"/>
                    <a:pt x="0" y="4"/>
                  </a:cubicBezTo>
                  <a:cubicBezTo>
                    <a:pt x="0" y="0"/>
                    <a:pt x="0" y="0"/>
                    <a:pt x="0" y="0"/>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107">
              <a:extLst>
                <a:ext uri="{FF2B5EF4-FFF2-40B4-BE49-F238E27FC236}">
                  <a16:creationId xmlns:a16="http://schemas.microsoft.com/office/drawing/2014/main" id="{9937684A-365A-42F9-B156-527BDBD84C4B}"/>
                </a:ext>
              </a:extLst>
            </p:cNvPr>
            <p:cNvSpPr>
              <a:spLocks noEditPoints="1"/>
            </p:cNvSpPr>
            <p:nvPr/>
          </p:nvSpPr>
          <p:spPr bwMode="auto">
            <a:xfrm>
              <a:off x="6349" y="228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383 h 446"/>
                <a:gd name="T12" fmla="*/ 42 w 446"/>
                <a:gd name="T13" fmla="*/ 202 h 446"/>
                <a:gd name="T14" fmla="*/ 223 w 446"/>
                <a:gd name="T15" fmla="*/ 21 h 446"/>
                <a:gd name="T16" fmla="*/ 404 w 446"/>
                <a:gd name="T17" fmla="*/ 202 h 446"/>
                <a:gd name="T18" fmla="*/ 223 w 446"/>
                <a:gd name="T19" fmla="*/ 3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383"/>
                  </a:moveTo>
                  <a:cubicBezTo>
                    <a:pt x="123" y="383"/>
                    <a:pt x="42" y="302"/>
                    <a:pt x="42" y="202"/>
                  </a:cubicBezTo>
                  <a:cubicBezTo>
                    <a:pt x="42" y="102"/>
                    <a:pt x="123" y="21"/>
                    <a:pt x="223" y="21"/>
                  </a:cubicBezTo>
                  <a:cubicBezTo>
                    <a:pt x="323" y="21"/>
                    <a:pt x="404" y="102"/>
                    <a:pt x="404" y="202"/>
                  </a:cubicBezTo>
                  <a:cubicBezTo>
                    <a:pt x="404" y="302"/>
                    <a:pt x="323" y="383"/>
                    <a:pt x="223" y="383"/>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Freeform 108">
              <a:extLst>
                <a:ext uri="{FF2B5EF4-FFF2-40B4-BE49-F238E27FC236}">
                  <a16:creationId xmlns:a16="http://schemas.microsoft.com/office/drawing/2014/main" id="{9B47769D-962A-43F1-8BA7-6DFA64C057E1}"/>
                </a:ext>
              </a:extLst>
            </p:cNvPr>
            <p:cNvSpPr>
              <a:spLocks noEditPoints="1"/>
            </p:cNvSpPr>
            <p:nvPr/>
          </p:nvSpPr>
          <p:spPr bwMode="auto">
            <a:xfrm>
              <a:off x="6349" y="2269"/>
              <a:ext cx="434" cy="416"/>
            </a:xfrm>
            <a:custGeom>
              <a:avLst/>
              <a:gdLst>
                <a:gd name="T0" fmla="*/ 223 w 446"/>
                <a:gd name="T1" fmla="*/ 431 h 431"/>
                <a:gd name="T2" fmla="*/ 446 w 446"/>
                <a:gd name="T3" fmla="*/ 208 h 431"/>
                <a:gd name="T4" fmla="*/ 223 w 446"/>
                <a:gd name="T5" fmla="*/ 0 h 431"/>
                <a:gd name="T6" fmla="*/ 0 w 446"/>
                <a:gd name="T7" fmla="*/ 208 h 431"/>
                <a:gd name="T8" fmla="*/ 223 w 446"/>
                <a:gd name="T9" fmla="*/ 431 h 431"/>
                <a:gd name="T10" fmla="*/ 223 w 446"/>
                <a:gd name="T11" fmla="*/ 48 h 431"/>
                <a:gd name="T12" fmla="*/ 404 w 446"/>
                <a:gd name="T13" fmla="*/ 229 h 431"/>
                <a:gd name="T14" fmla="*/ 223 w 446"/>
                <a:gd name="T15" fmla="*/ 410 h 431"/>
                <a:gd name="T16" fmla="*/ 42 w 446"/>
                <a:gd name="T17" fmla="*/ 229 h 431"/>
                <a:gd name="T18" fmla="*/ 223 w 446"/>
                <a:gd name="T19" fmla="*/ 4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31">
                  <a:moveTo>
                    <a:pt x="223" y="431"/>
                  </a:moveTo>
                  <a:cubicBezTo>
                    <a:pt x="346" y="431"/>
                    <a:pt x="446" y="331"/>
                    <a:pt x="446" y="208"/>
                  </a:cubicBezTo>
                  <a:cubicBezTo>
                    <a:pt x="446" y="103"/>
                    <a:pt x="346" y="0"/>
                    <a:pt x="223" y="0"/>
                  </a:cubicBezTo>
                  <a:cubicBezTo>
                    <a:pt x="100" y="0"/>
                    <a:pt x="0" y="107"/>
                    <a:pt x="0" y="208"/>
                  </a:cubicBezTo>
                  <a:cubicBezTo>
                    <a:pt x="0" y="331"/>
                    <a:pt x="100" y="431"/>
                    <a:pt x="223" y="431"/>
                  </a:cubicBezTo>
                  <a:moveTo>
                    <a:pt x="223" y="48"/>
                  </a:moveTo>
                  <a:cubicBezTo>
                    <a:pt x="323" y="48"/>
                    <a:pt x="404" y="129"/>
                    <a:pt x="404" y="229"/>
                  </a:cubicBezTo>
                  <a:cubicBezTo>
                    <a:pt x="404" y="329"/>
                    <a:pt x="323" y="410"/>
                    <a:pt x="223" y="410"/>
                  </a:cubicBezTo>
                  <a:cubicBezTo>
                    <a:pt x="123" y="410"/>
                    <a:pt x="42" y="329"/>
                    <a:pt x="42" y="229"/>
                  </a:cubicBezTo>
                  <a:cubicBezTo>
                    <a:pt x="42" y="129"/>
                    <a:pt x="123" y="48"/>
                    <a:pt x="223" y="48"/>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109">
              <a:extLst>
                <a:ext uri="{FF2B5EF4-FFF2-40B4-BE49-F238E27FC236}">
                  <a16:creationId xmlns:a16="http://schemas.microsoft.com/office/drawing/2014/main" id="{4A823660-B77E-43F6-85EB-7F4731F0A5CD}"/>
                </a:ext>
              </a:extLst>
            </p:cNvPr>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110">
              <a:extLst>
                <a:ext uri="{FF2B5EF4-FFF2-40B4-BE49-F238E27FC236}">
                  <a16:creationId xmlns:a16="http://schemas.microsoft.com/office/drawing/2014/main" id="{FE61A83F-269E-4C02-9029-F38A16C08F94}"/>
                </a:ext>
              </a:extLst>
            </p:cNvPr>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111">
              <a:extLst>
                <a:ext uri="{FF2B5EF4-FFF2-40B4-BE49-F238E27FC236}">
                  <a16:creationId xmlns:a16="http://schemas.microsoft.com/office/drawing/2014/main" id="{97A9EF41-BB14-4694-B044-27F7A4C4D327}"/>
                </a:ext>
              </a:extLst>
            </p:cNvPr>
            <p:cNvSpPr>
              <a:spLocks noEditPoints="1"/>
            </p:cNvSpPr>
            <p:nvPr/>
          </p:nvSpPr>
          <p:spPr bwMode="auto">
            <a:xfrm>
              <a:off x="6349" y="2477"/>
              <a:ext cx="434" cy="1"/>
            </a:xfrm>
            <a:custGeom>
              <a:avLst/>
              <a:gdLst>
                <a:gd name="T0" fmla="*/ 0 w 446"/>
                <a:gd name="T1" fmla="*/ 0 h 1"/>
                <a:gd name="T2" fmla="*/ 0 w 446"/>
                <a:gd name="T3" fmla="*/ 1 h 1"/>
                <a:gd name="T4" fmla="*/ 0 w 446"/>
                <a:gd name="T5" fmla="*/ 0 h 1"/>
                <a:gd name="T6" fmla="*/ 446 w 446"/>
                <a:gd name="T7" fmla="*/ 0 h 1"/>
                <a:gd name="T8" fmla="*/ 446 w 446"/>
                <a:gd name="T9" fmla="*/ 1 h 1"/>
                <a:gd name="T10" fmla="*/ 446 w 446"/>
                <a:gd name="T11" fmla="*/ 0 h 1"/>
              </a:gdLst>
              <a:ahLst/>
              <a:cxnLst>
                <a:cxn ang="0">
                  <a:pos x="T0" y="T1"/>
                </a:cxn>
                <a:cxn ang="0">
                  <a:pos x="T2" y="T3"/>
                </a:cxn>
                <a:cxn ang="0">
                  <a:pos x="T4" y="T5"/>
                </a:cxn>
                <a:cxn ang="0">
                  <a:pos x="T6" y="T7"/>
                </a:cxn>
                <a:cxn ang="0">
                  <a:pos x="T8" y="T9"/>
                </a:cxn>
                <a:cxn ang="0">
                  <a:pos x="T10" y="T11"/>
                </a:cxn>
              </a:cxnLst>
              <a:rect l="0" t="0" r="r" b="b"/>
              <a:pathLst>
                <a:path w="446" h="1">
                  <a:moveTo>
                    <a:pt x="0" y="0"/>
                  </a:moveTo>
                  <a:cubicBezTo>
                    <a:pt x="0" y="0"/>
                    <a:pt x="0" y="1"/>
                    <a:pt x="0" y="1"/>
                  </a:cubicBezTo>
                  <a:cubicBezTo>
                    <a:pt x="0" y="1"/>
                    <a:pt x="0" y="0"/>
                    <a:pt x="0" y="0"/>
                  </a:cubicBezTo>
                  <a:moveTo>
                    <a:pt x="446" y="0"/>
                  </a:moveTo>
                  <a:cubicBezTo>
                    <a:pt x="446" y="0"/>
                    <a:pt x="446" y="1"/>
                    <a:pt x="446" y="1"/>
                  </a:cubicBezTo>
                  <a:cubicBezTo>
                    <a:pt x="446" y="1"/>
                    <a:pt x="446" y="0"/>
                    <a:pt x="4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112">
              <a:extLst>
                <a:ext uri="{FF2B5EF4-FFF2-40B4-BE49-F238E27FC236}">
                  <a16:creationId xmlns:a16="http://schemas.microsoft.com/office/drawing/2014/main" id="{D253963D-9A67-4078-B943-6A64FFAE126D}"/>
                </a:ext>
              </a:extLst>
            </p:cNvPr>
            <p:cNvSpPr>
              <a:spLocks/>
            </p:cNvSpPr>
            <p:nvPr/>
          </p:nvSpPr>
          <p:spPr bwMode="auto">
            <a:xfrm>
              <a:off x="6349" y="2262"/>
              <a:ext cx="434" cy="224"/>
            </a:xfrm>
            <a:custGeom>
              <a:avLst/>
              <a:gdLst>
                <a:gd name="T0" fmla="*/ 223 w 446"/>
                <a:gd name="T1" fmla="*/ 0 h 232"/>
                <a:gd name="T2" fmla="*/ 0 w 446"/>
                <a:gd name="T3" fmla="*/ 223 h 232"/>
                <a:gd name="T4" fmla="*/ 0 w 446"/>
                <a:gd name="T5" fmla="*/ 223 h 232"/>
                <a:gd name="T6" fmla="*/ 0 w 446"/>
                <a:gd name="T7" fmla="*/ 224 h 232"/>
                <a:gd name="T8" fmla="*/ 0 w 446"/>
                <a:gd name="T9" fmla="*/ 232 h 232"/>
                <a:gd name="T10" fmla="*/ 223 w 446"/>
                <a:gd name="T11" fmla="*/ 17 h 232"/>
                <a:gd name="T12" fmla="*/ 446 w 446"/>
                <a:gd name="T13" fmla="*/ 232 h 232"/>
                <a:gd name="T14" fmla="*/ 446 w 446"/>
                <a:gd name="T15" fmla="*/ 224 h 232"/>
                <a:gd name="T16" fmla="*/ 446 w 446"/>
                <a:gd name="T17" fmla="*/ 223 h 232"/>
                <a:gd name="T18" fmla="*/ 446 w 446"/>
                <a:gd name="T19" fmla="*/ 223 h 232"/>
                <a:gd name="T20" fmla="*/ 223 w 44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32">
                  <a:moveTo>
                    <a:pt x="223" y="0"/>
                  </a:moveTo>
                  <a:cubicBezTo>
                    <a:pt x="100" y="0"/>
                    <a:pt x="0" y="100"/>
                    <a:pt x="0" y="223"/>
                  </a:cubicBezTo>
                  <a:cubicBezTo>
                    <a:pt x="0" y="223"/>
                    <a:pt x="0" y="223"/>
                    <a:pt x="0" y="223"/>
                  </a:cubicBezTo>
                  <a:cubicBezTo>
                    <a:pt x="0" y="223"/>
                    <a:pt x="0" y="224"/>
                    <a:pt x="0" y="224"/>
                  </a:cubicBezTo>
                  <a:cubicBezTo>
                    <a:pt x="0" y="226"/>
                    <a:pt x="0" y="229"/>
                    <a:pt x="0" y="232"/>
                  </a:cubicBezTo>
                  <a:cubicBezTo>
                    <a:pt x="5" y="112"/>
                    <a:pt x="103" y="17"/>
                    <a:pt x="223" y="17"/>
                  </a:cubicBezTo>
                  <a:cubicBezTo>
                    <a:pt x="343" y="17"/>
                    <a:pt x="442" y="112"/>
                    <a:pt x="446" y="232"/>
                  </a:cubicBezTo>
                  <a:cubicBezTo>
                    <a:pt x="446" y="229"/>
                    <a:pt x="446" y="226"/>
                    <a:pt x="446" y="224"/>
                  </a:cubicBezTo>
                  <a:cubicBezTo>
                    <a:pt x="446" y="224"/>
                    <a:pt x="446" y="223"/>
                    <a:pt x="446" y="223"/>
                  </a:cubicBezTo>
                  <a:cubicBezTo>
                    <a:pt x="446" y="223"/>
                    <a:pt x="446" y="223"/>
                    <a:pt x="446" y="223"/>
                  </a:cubicBezTo>
                  <a:cubicBezTo>
                    <a:pt x="446" y="100"/>
                    <a:pt x="346" y="0"/>
                    <a:pt x="223" y="0"/>
                  </a:cubicBezTo>
                </a:path>
              </a:pathLst>
            </a:custGeom>
            <a:solidFill>
              <a:srgbClr val="F5C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Rectangle 113">
              <a:extLst>
                <a:ext uri="{FF2B5EF4-FFF2-40B4-BE49-F238E27FC236}">
                  <a16:creationId xmlns:a16="http://schemas.microsoft.com/office/drawing/2014/main" id="{8D2774DD-77DA-42DE-AA58-D76430655059}"/>
                </a:ext>
              </a:extLst>
            </p:cNvPr>
            <p:cNvSpPr>
              <a:spLocks noChangeArrowheads="1"/>
            </p:cNvSpPr>
            <p:nvPr/>
          </p:nvSpPr>
          <p:spPr bwMode="auto">
            <a:xfrm>
              <a:off x="6546" y="2703"/>
              <a:ext cx="38" cy="70"/>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Rectangle 114">
              <a:extLst>
                <a:ext uri="{FF2B5EF4-FFF2-40B4-BE49-F238E27FC236}">
                  <a16:creationId xmlns:a16="http://schemas.microsoft.com/office/drawing/2014/main" id="{4D2F25ED-A37B-4888-A703-36148784A367}"/>
                </a:ext>
              </a:extLst>
            </p:cNvPr>
            <p:cNvSpPr>
              <a:spLocks noChangeArrowheads="1"/>
            </p:cNvSpPr>
            <p:nvPr/>
          </p:nvSpPr>
          <p:spPr bwMode="auto">
            <a:xfrm>
              <a:off x="6546" y="2703"/>
              <a:ext cx="3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115">
              <a:extLst>
                <a:ext uri="{FF2B5EF4-FFF2-40B4-BE49-F238E27FC236}">
                  <a16:creationId xmlns:a16="http://schemas.microsoft.com/office/drawing/2014/main" id="{2E284964-B78F-46C5-AB42-B2E0B4976974}"/>
                </a:ext>
              </a:extLst>
            </p:cNvPr>
            <p:cNvSpPr>
              <a:spLocks noChangeArrowheads="1"/>
            </p:cNvSpPr>
            <p:nvPr/>
          </p:nvSpPr>
          <p:spPr bwMode="auto">
            <a:xfrm>
              <a:off x="6546" y="2759"/>
              <a:ext cx="38" cy="14"/>
            </a:xfrm>
            <a:prstGeom prst="rect">
              <a:avLst/>
            </a:prstGeom>
            <a:solidFill>
              <a:srgbClr val="A8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16">
              <a:extLst>
                <a:ext uri="{FF2B5EF4-FFF2-40B4-BE49-F238E27FC236}">
                  <a16:creationId xmlns:a16="http://schemas.microsoft.com/office/drawing/2014/main" id="{12842BA6-1827-4E4B-9C48-C2EFBC13F532}"/>
                </a:ext>
              </a:extLst>
            </p:cNvPr>
            <p:cNvSpPr>
              <a:spLocks noChangeArrowheads="1"/>
            </p:cNvSpPr>
            <p:nvPr/>
          </p:nvSpPr>
          <p:spPr bwMode="auto">
            <a:xfrm>
              <a:off x="6546" y="2759"/>
              <a:ext cx="38"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118">
              <a:extLst>
                <a:ext uri="{FF2B5EF4-FFF2-40B4-BE49-F238E27FC236}">
                  <a16:creationId xmlns:a16="http://schemas.microsoft.com/office/drawing/2014/main" id="{CEDA7CF5-37A5-4091-B2D2-F7B58ECE94AD}"/>
                </a:ext>
              </a:extLst>
            </p:cNvPr>
            <p:cNvSpPr>
              <a:spLocks/>
            </p:cNvSpPr>
            <p:nvPr/>
          </p:nvSpPr>
          <p:spPr bwMode="auto">
            <a:xfrm>
              <a:off x="6610" y="2920"/>
              <a:ext cx="64" cy="30"/>
            </a:xfrm>
            <a:custGeom>
              <a:avLst/>
              <a:gdLst>
                <a:gd name="T0" fmla="*/ 42 w 66"/>
                <a:gd name="T1" fmla="*/ 0 h 31"/>
                <a:gd name="T2" fmla="*/ 1 w 66"/>
                <a:gd name="T3" fmla="*/ 0 h 31"/>
                <a:gd name="T4" fmla="*/ 0 w 66"/>
                <a:gd name="T5" fmla="*/ 0 h 31"/>
                <a:gd name="T6" fmla="*/ 1 w 66"/>
                <a:gd name="T7" fmla="*/ 0 h 31"/>
                <a:gd name="T8" fmla="*/ 42 w 66"/>
                <a:gd name="T9" fmla="*/ 0 h 31"/>
                <a:gd name="T10" fmla="*/ 66 w 66"/>
                <a:gd name="T11" fmla="*/ 24 h 31"/>
                <a:gd name="T12" fmla="*/ 66 w 66"/>
                <a:gd name="T13" fmla="*/ 29 h 31"/>
                <a:gd name="T14" fmla="*/ 66 w 66"/>
                <a:gd name="T15" fmla="*/ 30 h 31"/>
                <a:gd name="T16" fmla="*/ 66 w 66"/>
                <a:gd name="T17" fmla="*/ 31 h 31"/>
                <a:gd name="T18" fmla="*/ 66 w 66"/>
                <a:gd name="T19" fmla="*/ 29 h 31"/>
                <a:gd name="T20" fmla="*/ 66 w 66"/>
                <a:gd name="T21" fmla="*/ 24 h 31"/>
                <a:gd name="T22" fmla="*/ 42 w 6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1">
                  <a:moveTo>
                    <a:pt x="42" y="0"/>
                  </a:moveTo>
                  <a:cubicBezTo>
                    <a:pt x="1" y="0"/>
                    <a:pt x="1" y="0"/>
                    <a:pt x="1" y="0"/>
                  </a:cubicBezTo>
                  <a:cubicBezTo>
                    <a:pt x="0" y="0"/>
                    <a:pt x="0" y="0"/>
                    <a:pt x="0" y="0"/>
                  </a:cubicBezTo>
                  <a:cubicBezTo>
                    <a:pt x="1" y="0"/>
                    <a:pt x="1" y="0"/>
                    <a:pt x="1" y="0"/>
                  </a:cubicBezTo>
                  <a:cubicBezTo>
                    <a:pt x="42" y="0"/>
                    <a:pt x="42" y="0"/>
                    <a:pt x="42" y="0"/>
                  </a:cubicBezTo>
                  <a:cubicBezTo>
                    <a:pt x="55" y="0"/>
                    <a:pt x="66" y="11"/>
                    <a:pt x="66" y="24"/>
                  </a:cubicBezTo>
                  <a:cubicBezTo>
                    <a:pt x="66" y="29"/>
                    <a:pt x="66" y="29"/>
                    <a:pt x="66" y="29"/>
                  </a:cubicBezTo>
                  <a:cubicBezTo>
                    <a:pt x="66" y="29"/>
                    <a:pt x="66" y="30"/>
                    <a:pt x="66" y="30"/>
                  </a:cubicBezTo>
                  <a:cubicBezTo>
                    <a:pt x="66" y="30"/>
                    <a:pt x="66" y="30"/>
                    <a:pt x="66" y="31"/>
                  </a:cubicBezTo>
                  <a:cubicBezTo>
                    <a:pt x="66" y="29"/>
                    <a:pt x="66" y="29"/>
                    <a:pt x="66" y="29"/>
                  </a:cubicBezTo>
                  <a:cubicBezTo>
                    <a:pt x="66" y="24"/>
                    <a:pt x="66" y="24"/>
                    <a:pt x="66" y="24"/>
                  </a:cubicBezTo>
                  <a:cubicBezTo>
                    <a:pt x="66" y="11"/>
                    <a:pt x="55" y="0"/>
                    <a:pt x="42"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123">
              <a:extLst>
                <a:ext uri="{FF2B5EF4-FFF2-40B4-BE49-F238E27FC236}">
                  <a16:creationId xmlns:a16="http://schemas.microsoft.com/office/drawing/2014/main" id="{F1CFD554-D467-47EA-9956-AF1B3B245E91}"/>
                </a:ext>
              </a:extLst>
            </p:cNvPr>
            <p:cNvSpPr>
              <a:spLocks/>
            </p:cNvSpPr>
            <p:nvPr/>
          </p:nvSpPr>
          <p:spPr bwMode="auto">
            <a:xfrm>
              <a:off x="6220" y="3114"/>
              <a:ext cx="21" cy="1"/>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125">
              <a:extLst>
                <a:ext uri="{FF2B5EF4-FFF2-40B4-BE49-F238E27FC236}">
                  <a16:creationId xmlns:a16="http://schemas.microsoft.com/office/drawing/2014/main" id="{17F6EB76-62DD-45A0-B225-551CDF8A3ACC}"/>
                </a:ext>
              </a:extLst>
            </p:cNvPr>
            <p:cNvSpPr>
              <a:spLocks noEditPoints="1"/>
            </p:cNvSpPr>
            <p:nvPr/>
          </p:nvSpPr>
          <p:spPr bwMode="auto">
            <a:xfrm>
              <a:off x="6448" y="2315"/>
              <a:ext cx="294" cy="286"/>
            </a:xfrm>
            <a:custGeom>
              <a:avLst/>
              <a:gdLst>
                <a:gd name="T0" fmla="*/ 254 w 303"/>
                <a:gd name="T1" fmla="*/ 292 h 296"/>
                <a:gd name="T2" fmla="*/ 246 w 303"/>
                <a:gd name="T3" fmla="*/ 292 h 296"/>
                <a:gd name="T4" fmla="*/ 250 w 303"/>
                <a:gd name="T5" fmla="*/ 296 h 296"/>
                <a:gd name="T6" fmla="*/ 254 w 303"/>
                <a:gd name="T7" fmla="*/ 292 h 296"/>
                <a:gd name="T8" fmla="*/ 122 w 303"/>
                <a:gd name="T9" fmla="*/ 0 h 296"/>
                <a:gd name="T10" fmla="*/ 0 w 303"/>
                <a:gd name="T11" fmla="*/ 47 h 296"/>
                <a:gd name="T12" fmla="*/ 83 w 303"/>
                <a:gd name="T13" fmla="*/ 129 h 296"/>
                <a:gd name="T14" fmla="*/ 83 w 303"/>
                <a:gd name="T15" fmla="*/ 97 h 296"/>
                <a:gd name="T16" fmla="*/ 144 w 303"/>
                <a:gd name="T17" fmla="*/ 97 h 296"/>
                <a:gd name="T18" fmla="*/ 144 w 303"/>
                <a:gd name="T19" fmla="*/ 190 h 296"/>
                <a:gd name="T20" fmla="*/ 160 w 303"/>
                <a:gd name="T21" fmla="*/ 207 h 296"/>
                <a:gd name="T22" fmla="*/ 160 w 303"/>
                <a:gd name="T23" fmla="*/ 48 h 296"/>
                <a:gd name="T24" fmla="*/ 221 w 303"/>
                <a:gd name="T25" fmla="*/ 48 h 296"/>
                <a:gd name="T26" fmla="*/ 221 w 303"/>
                <a:gd name="T27" fmla="*/ 268 h 296"/>
                <a:gd name="T28" fmla="*/ 241 w 303"/>
                <a:gd name="T29" fmla="*/ 288 h 296"/>
                <a:gd name="T30" fmla="*/ 258 w 303"/>
                <a:gd name="T31" fmla="*/ 288 h 296"/>
                <a:gd name="T32" fmla="*/ 303 w 303"/>
                <a:gd name="T33" fmla="*/ 174 h 296"/>
                <a:gd name="T34" fmla="*/ 122 w 303"/>
                <a:gd name="T3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296">
                  <a:moveTo>
                    <a:pt x="254" y="292"/>
                  </a:moveTo>
                  <a:cubicBezTo>
                    <a:pt x="246" y="292"/>
                    <a:pt x="246" y="292"/>
                    <a:pt x="246" y="292"/>
                  </a:cubicBezTo>
                  <a:cubicBezTo>
                    <a:pt x="250" y="296"/>
                    <a:pt x="250" y="296"/>
                    <a:pt x="250" y="296"/>
                  </a:cubicBezTo>
                  <a:cubicBezTo>
                    <a:pt x="252" y="295"/>
                    <a:pt x="253" y="293"/>
                    <a:pt x="254" y="292"/>
                  </a:cubicBezTo>
                  <a:moveTo>
                    <a:pt x="122" y="0"/>
                  </a:moveTo>
                  <a:cubicBezTo>
                    <a:pt x="75" y="0"/>
                    <a:pt x="32" y="17"/>
                    <a:pt x="0" y="47"/>
                  </a:cubicBezTo>
                  <a:cubicBezTo>
                    <a:pt x="83" y="129"/>
                    <a:pt x="83" y="129"/>
                    <a:pt x="83" y="129"/>
                  </a:cubicBezTo>
                  <a:cubicBezTo>
                    <a:pt x="83" y="97"/>
                    <a:pt x="83" y="97"/>
                    <a:pt x="83" y="97"/>
                  </a:cubicBezTo>
                  <a:cubicBezTo>
                    <a:pt x="144" y="97"/>
                    <a:pt x="144" y="97"/>
                    <a:pt x="144" y="97"/>
                  </a:cubicBezTo>
                  <a:cubicBezTo>
                    <a:pt x="144" y="190"/>
                    <a:pt x="144" y="190"/>
                    <a:pt x="144" y="190"/>
                  </a:cubicBezTo>
                  <a:cubicBezTo>
                    <a:pt x="160" y="207"/>
                    <a:pt x="160" y="207"/>
                    <a:pt x="160" y="207"/>
                  </a:cubicBezTo>
                  <a:cubicBezTo>
                    <a:pt x="160" y="48"/>
                    <a:pt x="160" y="48"/>
                    <a:pt x="160" y="48"/>
                  </a:cubicBezTo>
                  <a:cubicBezTo>
                    <a:pt x="221" y="48"/>
                    <a:pt x="221" y="48"/>
                    <a:pt x="221" y="48"/>
                  </a:cubicBezTo>
                  <a:cubicBezTo>
                    <a:pt x="221" y="268"/>
                    <a:pt x="221" y="268"/>
                    <a:pt x="221" y="268"/>
                  </a:cubicBezTo>
                  <a:cubicBezTo>
                    <a:pt x="241" y="288"/>
                    <a:pt x="241" y="288"/>
                    <a:pt x="241" y="288"/>
                  </a:cubicBezTo>
                  <a:cubicBezTo>
                    <a:pt x="258" y="288"/>
                    <a:pt x="258" y="288"/>
                    <a:pt x="258" y="288"/>
                  </a:cubicBezTo>
                  <a:cubicBezTo>
                    <a:pt x="285" y="257"/>
                    <a:pt x="302" y="218"/>
                    <a:pt x="303" y="174"/>
                  </a:cubicBezTo>
                  <a:cubicBezTo>
                    <a:pt x="300" y="77"/>
                    <a:pt x="220" y="0"/>
                    <a:pt x="1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26">
              <a:extLst>
                <a:ext uri="{FF2B5EF4-FFF2-40B4-BE49-F238E27FC236}">
                  <a16:creationId xmlns:a16="http://schemas.microsoft.com/office/drawing/2014/main" id="{55107C47-953F-44C1-BFBD-39383B9DE26F}"/>
                </a:ext>
              </a:extLst>
            </p:cNvPr>
            <p:cNvSpPr>
              <a:spLocks/>
            </p:cNvSpPr>
            <p:nvPr/>
          </p:nvSpPr>
          <p:spPr bwMode="auto">
            <a:xfrm>
              <a:off x="6682" y="2593"/>
              <a:ext cx="16" cy="4"/>
            </a:xfrm>
            <a:custGeom>
              <a:avLst/>
              <a:gdLst>
                <a:gd name="T0" fmla="*/ 17 w 17"/>
                <a:gd name="T1" fmla="*/ 0 h 4"/>
                <a:gd name="T2" fmla="*/ 0 w 17"/>
                <a:gd name="T3" fmla="*/ 0 h 4"/>
                <a:gd name="T4" fmla="*/ 5 w 17"/>
                <a:gd name="T5" fmla="*/ 4 h 4"/>
                <a:gd name="T6" fmla="*/ 13 w 17"/>
                <a:gd name="T7" fmla="*/ 4 h 4"/>
                <a:gd name="T8" fmla="*/ 17 w 17"/>
                <a:gd name="T9" fmla="*/ 0 h 4"/>
              </a:gdLst>
              <a:ahLst/>
              <a:cxnLst>
                <a:cxn ang="0">
                  <a:pos x="T0" y="T1"/>
                </a:cxn>
                <a:cxn ang="0">
                  <a:pos x="T2" y="T3"/>
                </a:cxn>
                <a:cxn ang="0">
                  <a:pos x="T4" y="T5"/>
                </a:cxn>
                <a:cxn ang="0">
                  <a:pos x="T6" y="T7"/>
                </a:cxn>
                <a:cxn ang="0">
                  <a:pos x="T8" y="T9"/>
                </a:cxn>
              </a:cxnLst>
              <a:rect l="0" t="0" r="r" b="b"/>
              <a:pathLst>
                <a:path w="17" h="4">
                  <a:moveTo>
                    <a:pt x="17" y="0"/>
                  </a:moveTo>
                  <a:cubicBezTo>
                    <a:pt x="0" y="0"/>
                    <a:pt x="0" y="0"/>
                    <a:pt x="0" y="0"/>
                  </a:cubicBezTo>
                  <a:cubicBezTo>
                    <a:pt x="5" y="4"/>
                    <a:pt x="5" y="4"/>
                    <a:pt x="5" y="4"/>
                  </a:cubicBezTo>
                  <a:cubicBezTo>
                    <a:pt x="13" y="4"/>
                    <a:pt x="13" y="4"/>
                    <a:pt x="13" y="4"/>
                  </a:cubicBezTo>
                  <a:cubicBezTo>
                    <a:pt x="15" y="3"/>
                    <a:pt x="16" y="1"/>
                    <a:pt x="1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127">
              <a:extLst>
                <a:ext uri="{FF2B5EF4-FFF2-40B4-BE49-F238E27FC236}">
                  <a16:creationId xmlns:a16="http://schemas.microsoft.com/office/drawing/2014/main" id="{DB6C1393-9B71-4103-AE2B-492D791BE73B}"/>
                </a:ext>
              </a:extLst>
            </p:cNvPr>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128">
              <a:extLst>
                <a:ext uri="{FF2B5EF4-FFF2-40B4-BE49-F238E27FC236}">
                  <a16:creationId xmlns:a16="http://schemas.microsoft.com/office/drawing/2014/main" id="{EAD6BF12-383D-4B7A-9440-A600BF26F5C1}"/>
                </a:ext>
              </a:extLst>
            </p:cNvPr>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29">
              <a:extLst>
                <a:ext uri="{FF2B5EF4-FFF2-40B4-BE49-F238E27FC236}">
                  <a16:creationId xmlns:a16="http://schemas.microsoft.com/office/drawing/2014/main" id="{662AAEB6-E175-44E4-937E-2C3E380368D1}"/>
                </a:ext>
              </a:extLst>
            </p:cNvPr>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130">
              <a:extLst>
                <a:ext uri="{FF2B5EF4-FFF2-40B4-BE49-F238E27FC236}">
                  <a16:creationId xmlns:a16="http://schemas.microsoft.com/office/drawing/2014/main" id="{A5074F25-6C3D-43B7-B4E5-A4E6E8062A1B}"/>
                </a:ext>
              </a:extLst>
            </p:cNvPr>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131">
              <a:extLst>
                <a:ext uri="{FF2B5EF4-FFF2-40B4-BE49-F238E27FC236}">
                  <a16:creationId xmlns:a16="http://schemas.microsoft.com/office/drawing/2014/main" id="{734D688A-04BA-4C28-B282-1583D55FCE72}"/>
                </a:ext>
              </a:extLst>
            </p:cNvPr>
            <p:cNvSpPr>
              <a:spLocks/>
            </p:cNvSpPr>
            <p:nvPr/>
          </p:nvSpPr>
          <p:spPr bwMode="auto">
            <a:xfrm>
              <a:off x="6442" y="2302"/>
              <a:ext cx="300" cy="181"/>
            </a:xfrm>
            <a:custGeom>
              <a:avLst/>
              <a:gdLst>
                <a:gd name="T0" fmla="*/ 128 w 309"/>
                <a:gd name="T1" fmla="*/ 0 h 187"/>
                <a:gd name="T2" fmla="*/ 0 w 309"/>
                <a:gd name="T3" fmla="*/ 53 h 187"/>
                <a:gd name="T4" fmla="*/ 6 w 309"/>
                <a:gd name="T5" fmla="*/ 60 h 187"/>
                <a:gd name="T6" fmla="*/ 128 w 309"/>
                <a:gd name="T7" fmla="*/ 13 h 187"/>
                <a:gd name="T8" fmla="*/ 309 w 309"/>
                <a:gd name="T9" fmla="*/ 187 h 187"/>
                <a:gd name="T10" fmla="*/ 309 w 309"/>
                <a:gd name="T11" fmla="*/ 181 h 187"/>
                <a:gd name="T12" fmla="*/ 309 w 309"/>
                <a:gd name="T13" fmla="*/ 181 h 187"/>
                <a:gd name="T14" fmla="*/ 256 w 309"/>
                <a:gd name="T15" fmla="*/ 53 h 187"/>
                <a:gd name="T16" fmla="*/ 128 w 309"/>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87">
                  <a:moveTo>
                    <a:pt x="128" y="0"/>
                  </a:moveTo>
                  <a:cubicBezTo>
                    <a:pt x="82" y="0"/>
                    <a:pt x="35" y="18"/>
                    <a:pt x="0" y="53"/>
                  </a:cubicBezTo>
                  <a:cubicBezTo>
                    <a:pt x="6" y="60"/>
                    <a:pt x="6" y="60"/>
                    <a:pt x="6" y="60"/>
                  </a:cubicBezTo>
                  <a:cubicBezTo>
                    <a:pt x="38" y="30"/>
                    <a:pt x="81" y="13"/>
                    <a:pt x="128" y="13"/>
                  </a:cubicBezTo>
                  <a:cubicBezTo>
                    <a:pt x="226" y="13"/>
                    <a:pt x="306" y="90"/>
                    <a:pt x="309" y="187"/>
                  </a:cubicBezTo>
                  <a:cubicBezTo>
                    <a:pt x="309" y="185"/>
                    <a:pt x="309" y="183"/>
                    <a:pt x="309" y="181"/>
                  </a:cubicBezTo>
                  <a:cubicBezTo>
                    <a:pt x="309" y="181"/>
                    <a:pt x="309" y="181"/>
                    <a:pt x="309" y="181"/>
                  </a:cubicBezTo>
                  <a:cubicBezTo>
                    <a:pt x="309" y="135"/>
                    <a:pt x="291" y="89"/>
                    <a:pt x="256" y="53"/>
                  </a:cubicBezTo>
                  <a:cubicBezTo>
                    <a:pt x="221" y="18"/>
                    <a:pt x="174" y="0"/>
                    <a:pt x="128" y="0"/>
                  </a:cubicBezTo>
                </a:path>
              </a:pathLst>
            </a:custGeom>
            <a:solidFill>
              <a:srgbClr val="E7C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132">
              <a:extLst>
                <a:ext uri="{FF2B5EF4-FFF2-40B4-BE49-F238E27FC236}">
                  <a16:creationId xmlns:a16="http://schemas.microsoft.com/office/drawing/2014/main" id="{8F86E5A8-8EB7-49FA-9E12-DA0AC0861AA0}"/>
                </a:ext>
              </a:extLst>
            </p:cNvPr>
            <p:cNvSpPr>
              <a:spLocks/>
            </p:cNvSpPr>
            <p:nvPr/>
          </p:nvSpPr>
          <p:spPr bwMode="auto">
            <a:xfrm>
              <a:off x="6691" y="2477"/>
              <a:ext cx="51" cy="124"/>
            </a:xfrm>
            <a:custGeom>
              <a:avLst/>
              <a:gdLst>
                <a:gd name="T0" fmla="*/ 53 w 53"/>
                <a:gd name="T1" fmla="*/ 0 h 128"/>
                <a:gd name="T2" fmla="*/ 53 w 53"/>
                <a:gd name="T3" fmla="*/ 0 h 128"/>
                <a:gd name="T4" fmla="*/ 53 w 53"/>
                <a:gd name="T5" fmla="*/ 0 h 128"/>
                <a:gd name="T6" fmla="*/ 53 w 53"/>
                <a:gd name="T7" fmla="*/ 6 h 128"/>
                <a:gd name="T8" fmla="*/ 8 w 53"/>
                <a:gd name="T9" fmla="*/ 120 h 128"/>
                <a:gd name="T10" fmla="*/ 4 w 53"/>
                <a:gd name="T11" fmla="*/ 124 h 128"/>
                <a:gd name="T12" fmla="*/ 0 w 53"/>
                <a:gd name="T13" fmla="*/ 128 h 128"/>
                <a:gd name="T14" fmla="*/ 0 w 53"/>
                <a:gd name="T15" fmla="*/ 128 h 128"/>
                <a:gd name="T16" fmla="*/ 53 w 53"/>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8">
                  <a:moveTo>
                    <a:pt x="53" y="0"/>
                  </a:moveTo>
                  <a:cubicBezTo>
                    <a:pt x="53" y="0"/>
                    <a:pt x="53" y="0"/>
                    <a:pt x="53" y="0"/>
                  </a:cubicBezTo>
                  <a:cubicBezTo>
                    <a:pt x="53" y="0"/>
                    <a:pt x="53" y="0"/>
                    <a:pt x="53" y="0"/>
                  </a:cubicBezTo>
                  <a:cubicBezTo>
                    <a:pt x="53" y="2"/>
                    <a:pt x="53" y="4"/>
                    <a:pt x="53" y="6"/>
                  </a:cubicBezTo>
                  <a:cubicBezTo>
                    <a:pt x="52" y="50"/>
                    <a:pt x="35" y="89"/>
                    <a:pt x="8" y="120"/>
                  </a:cubicBezTo>
                  <a:cubicBezTo>
                    <a:pt x="7" y="121"/>
                    <a:pt x="6" y="123"/>
                    <a:pt x="4" y="124"/>
                  </a:cubicBezTo>
                  <a:cubicBezTo>
                    <a:pt x="3" y="125"/>
                    <a:pt x="2" y="127"/>
                    <a:pt x="0" y="128"/>
                  </a:cubicBezTo>
                  <a:cubicBezTo>
                    <a:pt x="0" y="128"/>
                    <a:pt x="0" y="128"/>
                    <a:pt x="0" y="128"/>
                  </a:cubicBezTo>
                  <a:cubicBezTo>
                    <a:pt x="36" y="93"/>
                    <a:pt x="53" y="46"/>
                    <a:pt x="53" y="0"/>
                  </a:cubicBezTo>
                </a:path>
              </a:pathLst>
            </a:custGeom>
            <a:solidFill>
              <a:srgbClr val="F8D7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34">
              <a:extLst>
                <a:ext uri="{FF2B5EF4-FFF2-40B4-BE49-F238E27FC236}">
                  <a16:creationId xmlns:a16="http://schemas.microsoft.com/office/drawing/2014/main" id="{08FDBDB2-3398-4A76-BE7D-EBE6208BA2B6}"/>
                </a:ext>
              </a:extLst>
            </p:cNvPr>
            <p:cNvSpPr>
              <a:spLocks/>
            </p:cNvSpPr>
            <p:nvPr/>
          </p:nvSpPr>
          <p:spPr bwMode="auto">
            <a:xfrm>
              <a:off x="6245" y="3090"/>
              <a:ext cx="23" cy="24"/>
            </a:xfrm>
            <a:custGeom>
              <a:avLst/>
              <a:gdLst>
                <a:gd name="T0" fmla="*/ 0 w 23"/>
                <a:gd name="T1" fmla="*/ 24 h 24"/>
                <a:gd name="T2" fmla="*/ 0 w 23"/>
                <a:gd name="T3" fmla="*/ 0 h 24"/>
                <a:gd name="T4" fmla="*/ 23 w 23"/>
                <a:gd name="T5" fmla="*/ 22 h 24"/>
              </a:gdLst>
              <a:ahLst/>
              <a:cxnLst>
                <a:cxn ang="0">
                  <a:pos x="T0" y="T1"/>
                </a:cxn>
                <a:cxn ang="0">
                  <a:pos x="T2" y="T3"/>
                </a:cxn>
                <a:cxn ang="0">
                  <a:pos x="T4" y="T5"/>
                </a:cxn>
              </a:cxnLst>
              <a:rect l="0" t="0" r="r" b="b"/>
              <a:pathLst>
                <a:path w="23" h="24">
                  <a:moveTo>
                    <a:pt x="0" y="24"/>
                  </a:moveTo>
                  <a:lnTo>
                    <a:pt x="0" y="0"/>
                  </a:lnTo>
                  <a:lnTo>
                    <a:pt x="2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485848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A38E8-E6D4-4009-93DC-DF16165AC7E0}"/>
              </a:ext>
            </a:extLst>
          </p:cNvPr>
          <p:cNvSpPr>
            <a:spLocks noGrp="1"/>
          </p:cNvSpPr>
          <p:nvPr>
            <p:ph type="title"/>
          </p:nvPr>
        </p:nvSpPr>
        <p:spPr/>
        <p:txBody>
          <a:bodyPr/>
          <a:lstStyle/>
          <a:p>
            <a:r>
              <a:rPr lang="en-US" dirty="0"/>
              <a:t>Azure App Service</a:t>
            </a:r>
          </a:p>
        </p:txBody>
      </p:sp>
      <p:sp>
        <p:nvSpPr>
          <p:cNvPr id="5" name="Rectangle 4">
            <a:extLst>
              <a:ext uri="{FF2B5EF4-FFF2-40B4-BE49-F238E27FC236}">
                <a16:creationId xmlns:a16="http://schemas.microsoft.com/office/drawing/2014/main" id="{99D22171-B15D-481F-A580-CCB76E3484E1}"/>
              </a:ext>
            </a:extLst>
          </p:cNvPr>
          <p:cNvSpPr/>
          <p:nvPr/>
        </p:nvSpPr>
        <p:spPr bwMode="auto">
          <a:xfrm>
            <a:off x="5190326" y="2493784"/>
            <a:ext cx="344680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85000"/>
                    <a:lumOff val="15000"/>
                  </a:srgbClr>
                </a:solidFill>
                <a:effectLst/>
                <a:uLnTx/>
                <a:uFillTx/>
                <a:latin typeface="Segoe UI Semilight"/>
                <a:ea typeface="+mn-ea"/>
                <a:cs typeface="+mn-cs"/>
              </a:rPr>
              <a:t>Web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rPr>
              <a:t>Web apps that scale  with your business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7434D765-6ADE-4151-8D0E-60FF1892822B}"/>
              </a:ext>
            </a:extLst>
          </p:cNvPr>
          <p:cNvSpPr/>
          <p:nvPr/>
        </p:nvSpPr>
        <p:spPr bwMode="auto">
          <a:xfrm>
            <a:off x="8766797" y="2486812"/>
            <a:ext cx="300249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Mobile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Build mobile apps </a:t>
            </a:r>
            <a:b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b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for any device  </a:t>
            </a:r>
          </a:p>
        </p:txBody>
      </p:sp>
      <p:sp>
        <p:nvSpPr>
          <p:cNvPr id="7" name="Rectangle 6">
            <a:extLst>
              <a:ext uri="{FF2B5EF4-FFF2-40B4-BE49-F238E27FC236}">
                <a16:creationId xmlns:a16="http://schemas.microsoft.com/office/drawing/2014/main" id="{0174142F-4D5B-4E17-9DD1-F7F03544FFAA}"/>
              </a:ext>
            </a:extLst>
          </p:cNvPr>
          <p:cNvSpPr/>
          <p:nvPr/>
        </p:nvSpPr>
        <p:spPr bwMode="auto">
          <a:xfrm>
            <a:off x="8766797" y="4254473"/>
            <a:ext cx="3002490" cy="1837324"/>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API Apps</a:t>
            </a: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Easily build and consume APIs in </a:t>
            </a:r>
            <a:b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b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the cloud</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A2759065-0AFF-4125-9E1E-8E8279305D35}"/>
              </a:ext>
            </a:extLst>
          </p:cNvPr>
          <p:cNvGrpSpPr/>
          <p:nvPr/>
        </p:nvGrpSpPr>
        <p:grpSpPr>
          <a:xfrm>
            <a:off x="4435683" y="4024948"/>
            <a:ext cx="462445" cy="272342"/>
            <a:chOff x="4924540" y="2915646"/>
            <a:chExt cx="462708" cy="272496"/>
          </a:xfrm>
          <a:solidFill>
            <a:schemeClr val="tx1"/>
          </a:solidFill>
        </p:grpSpPr>
        <p:sp>
          <p:nvSpPr>
            <p:cNvPr id="9" name="Rectangle 8">
              <a:extLst>
                <a:ext uri="{FF2B5EF4-FFF2-40B4-BE49-F238E27FC236}">
                  <a16:creationId xmlns:a16="http://schemas.microsoft.com/office/drawing/2014/main" id="{0F7C3D87-3EB5-4ADC-88DA-CDA7F17AE8DE}"/>
                </a:ext>
              </a:extLst>
            </p:cNvPr>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 name="Rectangle 9">
              <a:extLst>
                <a:ext uri="{FF2B5EF4-FFF2-40B4-BE49-F238E27FC236}">
                  <a16:creationId xmlns:a16="http://schemas.microsoft.com/office/drawing/2014/main" id="{0A56542B-AB86-46B2-98E5-17E8BFC162BF}"/>
                </a:ext>
              </a:extLst>
            </p:cNvPr>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sp>
        <p:nvSpPr>
          <p:cNvPr id="14" name="Rectangle 13">
            <a:extLst>
              <a:ext uri="{FF2B5EF4-FFF2-40B4-BE49-F238E27FC236}">
                <a16:creationId xmlns:a16="http://schemas.microsoft.com/office/drawing/2014/main" id="{EAFA06CF-6659-4C21-BDB2-6D1506525E0B}"/>
              </a:ext>
            </a:extLst>
          </p:cNvPr>
          <p:cNvSpPr/>
          <p:nvPr/>
        </p:nvSpPr>
        <p:spPr bwMode="auto">
          <a:xfrm>
            <a:off x="5190326" y="4261445"/>
            <a:ext cx="3446800" cy="1830352"/>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Web App for Containers</a:t>
            </a: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Serverless event based development accelerator</a:t>
            </a:r>
          </a:p>
        </p:txBody>
      </p:sp>
      <p:pic>
        <p:nvPicPr>
          <p:cNvPr id="16" name="Picture 15" descr="Azure App Service icon">
            <a:extLst>
              <a:ext uri="{FF2B5EF4-FFF2-40B4-BE49-F238E27FC236}">
                <a16:creationId xmlns:a16="http://schemas.microsoft.com/office/drawing/2014/main" id="{9AFEBA8D-0075-43A5-86B3-A70D14652B68}"/>
              </a:ext>
            </a:extLst>
          </p:cNvPr>
          <p:cNvPicPr>
            <a:picLocks noChangeAspect="1"/>
          </p:cNvPicPr>
          <p:nvPr/>
        </p:nvPicPr>
        <p:blipFill>
          <a:blip r:embed="rId2"/>
          <a:stretch>
            <a:fillRect/>
          </a:stretch>
        </p:blipFill>
        <p:spPr>
          <a:xfrm>
            <a:off x="723079" y="2491560"/>
            <a:ext cx="3322781" cy="3322777"/>
          </a:xfrm>
          <a:prstGeom prst="rect">
            <a:avLst/>
          </a:prstGeom>
        </p:spPr>
      </p:pic>
      <p:pic>
        <p:nvPicPr>
          <p:cNvPr id="2" name="Picture 1" descr="Web App for Containers"/>
          <p:cNvPicPr>
            <a:picLocks noChangeAspect="1"/>
          </p:cNvPicPr>
          <p:nvPr/>
        </p:nvPicPr>
        <p:blipFill>
          <a:blip r:embed="rId3">
            <a:clrChange>
              <a:clrFrom>
                <a:srgbClr val="F4F4F4"/>
              </a:clrFrom>
              <a:clrTo>
                <a:srgbClr val="F4F4F4">
                  <a:alpha val="0"/>
                </a:srgbClr>
              </a:clrTo>
            </a:clrChange>
          </a:blip>
          <a:stretch>
            <a:fillRect/>
          </a:stretch>
        </p:blipFill>
        <p:spPr>
          <a:xfrm>
            <a:off x="5319997" y="4408370"/>
            <a:ext cx="867443" cy="643231"/>
          </a:xfrm>
          <a:prstGeom prst="rect">
            <a:avLst/>
          </a:prstGeom>
        </p:spPr>
      </p:pic>
      <p:pic>
        <p:nvPicPr>
          <p:cNvPr id="3" name="Picture 2" descr="Web Apps"/>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319997" y="2643186"/>
            <a:ext cx="780288" cy="780288"/>
          </a:xfrm>
          <a:prstGeom prst="rect">
            <a:avLst/>
          </a:prstGeom>
        </p:spPr>
      </p:pic>
      <p:pic>
        <p:nvPicPr>
          <p:cNvPr id="17" name="Picture 16" descr="API Apps"/>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977592" y="4408370"/>
            <a:ext cx="686913" cy="686913"/>
          </a:xfrm>
          <a:prstGeom prst="rect">
            <a:avLst/>
          </a:prstGeom>
        </p:spPr>
      </p:pic>
      <p:pic>
        <p:nvPicPr>
          <p:cNvPr id="18" name="Picture 17" descr="Mobile Apps"/>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930904" y="2643186"/>
            <a:ext cx="780288" cy="780288"/>
          </a:xfrm>
          <a:prstGeom prst="rect">
            <a:avLst/>
          </a:prstGeom>
        </p:spPr>
      </p:pic>
    </p:spTree>
    <p:extLst>
      <p:ext uri="{BB962C8B-B14F-4D97-AF65-F5344CB8AC3E}">
        <p14:creationId xmlns:p14="http://schemas.microsoft.com/office/powerpoint/2010/main" val="4066313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60C7-6FE0-4D10-B93A-E852342D66A2}"/>
              </a:ext>
            </a:extLst>
          </p:cNvPr>
          <p:cNvSpPr>
            <a:spLocks noGrp="1"/>
          </p:cNvSpPr>
          <p:nvPr>
            <p:ph type="title"/>
          </p:nvPr>
        </p:nvSpPr>
        <p:spPr/>
        <p:txBody>
          <a:bodyPr/>
          <a:lstStyle/>
          <a:p>
            <a:r>
              <a:rPr lang="en-US" dirty="0"/>
              <a:t>Azure App Service</a:t>
            </a:r>
          </a:p>
        </p:txBody>
      </p:sp>
      <p:pic>
        <p:nvPicPr>
          <p:cNvPr id="4" name="Picture 3" descr="Windows logo">
            <a:extLst>
              <a:ext uri="{FF2B5EF4-FFF2-40B4-BE49-F238E27FC236}">
                <a16:creationId xmlns:a16="http://schemas.microsoft.com/office/drawing/2014/main" id="{E08281CC-3C5B-4D70-875A-ACE8A6B9B58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283195" y="1182884"/>
            <a:ext cx="1415162" cy="1415162"/>
          </a:xfrm>
          <a:prstGeom prst="rect">
            <a:avLst/>
          </a:prstGeom>
        </p:spPr>
      </p:pic>
      <p:pic>
        <p:nvPicPr>
          <p:cNvPr id="5" name="Picture 4" descr="Linux Penguin">
            <a:extLst>
              <a:ext uri="{FF2B5EF4-FFF2-40B4-BE49-F238E27FC236}">
                <a16:creationId xmlns:a16="http://schemas.microsoft.com/office/drawing/2014/main" id="{5A9156EF-C676-484D-B12F-6D1525804E5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3195" y="3830995"/>
            <a:ext cx="1415162" cy="1415162"/>
          </a:xfrm>
          <a:prstGeom prst="rect">
            <a:avLst/>
          </a:prstGeom>
        </p:spPr>
      </p:pic>
      <p:sp>
        <p:nvSpPr>
          <p:cNvPr id="6" name="TextBox 14">
            <a:extLst>
              <a:ext uri="{FF2B5EF4-FFF2-40B4-BE49-F238E27FC236}">
                <a16:creationId xmlns:a16="http://schemas.microsoft.com/office/drawing/2014/main" id="{227A16E8-F6FE-4CA9-B52F-8425342A435F}"/>
              </a:ext>
            </a:extLst>
          </p:cNvPr>
          <p:cNvSpPr txBox="1"/>
          <p:nvPr/>
        </p:nvSpPr>
        <p:spPr>
          <a:xfrm>
            <a:off x="8008958" y="2592536"/>
            <a:ext cx="4645098"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Windows</a:t>
            </a:r>
          </a:p>
        </p:txBody>
      </p:sp>
      <p:sp>
        <p:nvSpPr>
          <p:cNvPr id="7" name="TextBox 15">
            <a:extLst>
              <a:ext uri="{FF2B5EF4-FFF2-40B4-BE49-F238E27FC236}">
                <a16:creationId xmlns:a16="http://schemas.microsoft.com/office/drawing/2014/main" id="{6F573521-FD71-442B-A704-77BB7E64C1BC}"/>
              </a:ext>
            </a:extLst>
          </p:cNvPr>
          <p:cNvSpPr txBox="1"/>
          <p:nvPr/>
        </p:nvSpPr>
        <p:spPr>
          <a:xfrm>
            <a:off x="7159146" y="5195201"/>
            <a:ext cx="5277563"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Linux &amp; Containers</a:t>
            </a:r>
          </a:p>
        </p:txBody>
      </p:sp>
      <p:grpSp>
        <p:nvGrpSpPr>
          <p:cNvPr id="8" name="Group 7" descr=".NET">
            <a:extLst>
              <a:ext uri="{FF2B5EF4-FFF2-40B4-BE49-F238E27FC236}">
                <a16:creationId xmlns:a16="http://schemas.microsoft.com/office/drawing/2014/main" id="{D222887C-977C-4CBB-95A9-241D95E7D93A}"/>
              </a:ext>
            </a:extLst>
          </p:cNvPr>
          <p:cNvGrpSpPr/>
          <p:nvPr/>
        </p:nvGrpSpPr>
        <p:grpSpPr>
          <a:xfrm>
            <a:off x="890258" y="2322978"/>
            <a:ext cx="1063011" cy="901192"/>
            <a:chOff x="630873" y="3001265"/>
            <a:chExt cx="2363891" cy="2004564"/>
          </a:xfrm>
        </p:grpSpPr>
        <p:sp>
          <p:nvSpPr>
            <p:cNvPr id="9" name="Rectangle 8">
              <a:extLst>
                <a:ext uri="{FF2B5EF4-FFF2-40B4-BE49-F238E27FC236}">
                  <a16:creationId xmlns:a16="http://schemas.microsoft.com/office/drawing/2014/main" id="{EC921D24-835F-428A-B39E-87DB4380FAE6}"/>
                </a:ext>
              </a:extLst>
            </p:cNvPr>
            <p:cNvSpPr/>
            <p:nvPr/>
          </p:nvSpPr>
          <p:spPr bwMode="auto">
            <a:xfrm>
              <a:off x="702946" y="3106738"/>
              <a:ext cx="2219746" cy="150376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932352" rtl="0" eaLnBrk="1" fontAlgn="base" latinLnBrk="0" hangingPunct="1">
                <a:lnSpc>
                  <a:spcPct val="10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pic>
          <p:nvPicPr>
            <p:cNvPr id="10" name="Picture 9">
              <a:extLst>
                <a:ext uri="{FF2B5EF4-FFF2-40B4-BE49-F238E27FC236}">
                  <a16:creationId xmlns:a16="http://schemas.microsoft.com/office/drawing/2014/main" id="{4EB783D2-1EDB-46C0-9E48-1385423DCC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45016" y="3300124"/>
              <a:ext cx="1115596" cy="1064584"/>
            </a:xfrm>
            <a:prstGeom prst="rect">
              <a:avLst/>
            </a:prstGeom>
          </p:spPr>
        </p:pic>
        <p:sp>
          <p:nvSpPr>
            <p:cNvPr id="11" name="Freeform 88">
              <a:extLst>
                <a:ext uri="{FF2B5EF4-FFF2-40B4-BE49-F238E27FC236}">
                  <a16:creationId xmlns:a16="http://schemas.microsoft.com/office/drawing/2014/main" id="{EFB0793C-2C3B-42C1-9714-C59AC72E6A8F}"/>
                </a:ext>
              </a:extLst>
            </p:cNvPr>
            <p:cNvSpPr>
              <a:spLocks noEditPoints="1"/>
            </p:cNvSpPr>
            <p:nvPr/>
          </p:nvSpPr>
          <p:spPr bwMode="black">
            <a:xfrm>
              <a:off x="630873"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2" name="Group 11" descr="Node.js">
            <a:extLst>
              <a:ext uri="{FF2B5EF4-FFF2-40B4-BE49-F238E27FC236}">
                <a16:creationId xmlns:a16="http://schemas.microsoft.com/office/drawing/2014/main" id="{14507B13-C076-4F8E-B3C3-E16905067202}"/>
              </a:ext>
            </a:extLst>
          </p:cNvPr>
          <p:cNvGrpSpPr/>
          <p:nvPr/>
        </p:nvGrpSpPr>
        <p:grpSpPr>
          <a:xfrm>
            <a:off x="2605599" y="4671294"/>
            <a:ext cx="1063011" cy="901192"/>
            <a:chOff x="3466112" y="3001265"/>
            <a:chExt cx="2363891" cy="2004564"/>
          </a:xfrm>
        </p:grpSpPr>
        <p:sp>
          <p:nvSpPr>
            <p:cNvPr id="13" name="Rectangle 12">
              <a:extLst>
                <a:ext uri="{FF2B5EF4-FFF2-40B4-BE49-F238E27FC236}">
                  <a16:creationId xmlns:a16="http://schemas.microsoft.com/office/drawing/2014/main" id="{0FBCFD09-5D3F-4924-9CEC-493663AC7524}"/>
                </a:ext>
              </a:extLst>
            </p:cNvPr>
            <p:cNvSpPr/>
            <p:nvPr/>
          </p:nvSpPr>
          <p:spPr bwMode="auto">
            <a:xfrm>
              <a:off x="3538186" y="3106738"/>
              <a:ext cx="2219746" cy="15037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932352" rtl="0" eaLnBrk="1" fontAlgn="base" latinLnBrk="0" hangingPunct="1">
                <a:lnSpc>
                  <a:spcPct val="10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pic>
          <p:nvPicPr>
            <p:cNvPr id="14" name="Picture 13">
              <a:extLst>
                <a:ext uri="{FF2B5EF4-FFF2-40B4-BE49-F238E27FC236}">
                  <a16:creationId xmlns:a16="http://schemas.microsoft.com/office/drawing/2014/main" id="{409DE25C-6BC3-4146-B234-D00AEF65C3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8236" y="3626231"/>
              <a:ext cx="1730250" cy="412370"/>
            </a:xfrm>
            <a:prstGeom prst="rect">
              <a:avLst/>
            </a:prstGeom>
          </p:spPr>
        </p:pic>
        <p:sp>
          <p:nvSpPr>
            <p:cNvPr id="15" name="Freeform 88">
              <a:extLst>
                <a:ext uri="{FF2B5EF4-FFF2-40B4-BE49-F238E27FC236}">
                  <a16:creationId xmlns:a16="http://schemas.microsoft.com/office/drawing/2014/main" id="{CCCD0E60-6FD7-4F30-86E4-ADF38AC7C79E}"/>
                </a:ext>
              </a:extLst>
            </p:cNvPr>
            <p:cNvSpPr>
              <a:spLocks noEditPoints="1"/>
            </p:cNvSpPr>
            <p:nvPr/>
          </p:nvSpPr>
          <p:spPr bwMode="black">
            <a:xfrm>
              <a:off x="346611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6" name="Group 15">
            <a:extLst>
              <a:ext uri="{FF2B5EF4-FFF2-40B4-BE49-F238E27FC236}">
                <a16:creationId xmlns:a16="http://schemas.microsoft.com/office/drawing/2014/main" id="{C3520783-8F72-431C-BCCC-ECCAFE9C505D}"/>
              </a:ext>
            </a:extLst>
          </p:cNvPr>
          <p:cNvGrpSpPr/>
          <p:nvPr/>
        </p:nvGrpSpPr>
        <p:grpSpPr>
          <a:xfrm>
            <a:off x="2605599" y="2322978"/>
            <a:ext cx="1063011" cy="901192"/>
            <a:chOff x="6301352" y="3001265"/>
            <a:chExt cx="2363891" cy="2004564"/>
          </a:xfrm>
        </p:grpSpPr>
        <p:pic>
          <p:nvPicPr>
            <p:cNvPr id="17" name="Picture 16">
              <a:extLst>
                <a:ext uri="{FF2B5EF4-FFF2-40B4-BE49-F238E27FC236}">
                  <a16:creationId xmlns:a16="http://schemas.microsoft.com/office/drawing/2014/main" id="{B3082E43-9C64-4600-B10D-F6C67DBDED3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01900" y="3500034"/>
              <a:ext cx="1362798" cy="717170"/>
            </a:xfrm>
            <a:prstGeom prst="rect">
              <a:avLst/>
            </a:prstGeom>
          </p:spPr>
        </p:pic>
        <p:sp>
          <p:nvSpPr>
            <p:cNvPr id="18" name="Freeform 88">
              <a:extLst>
                <a:ext uri="{FF2B5EF4-FFF2-40B4-BE49-F238E27FC236}">
                  <a16:creationId xmlns:a16="http://schemas.microsoft.com/office/drawing/2014/main" id="{AA466DF2-0E5D-4BD6-A800-0A1A008FDEE0}"/>
                </a:ext>
              </a:extLst>
            </p:cNvPr>
            <p:cNvSpPr>
              <a:spLocks noEditPoints="1"/>
            </p:cNvSpPr>
            <p:nvPr/>
          </p:nvSpPr>
          <p:spPr bwMode="black">
            <a:xfrm>
              <a:off x="630135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9" name="Group 18">
            <a:extLst>
              <a:ext uri="{FF2B5EF4-FFF2-40B4-BE49-F238E27FC236}">
                <a16:creationId xmlns:a16="http://schemas.microsoft.com/office/drawing/2014/main" id="{0C058E52-5E66-410F-9560-5B5AF4E85C2F}"/>
              </a:ext>
            </a:extLst>
          </p:cNvPr>
          <p:cNvGrpSpPr/>
          <p:nvPr/>
        </p:nvGrpSpPr>
        <p:grpSpPr>
          <a:xfrm>
            <a:off x="4320940" y="2322978"/>
            <a:ext cx="1063011" cy="901192"/>
            <a:chOff x="9136594" y="3001265"/>
            <a:chExt cx="2363891" cy="2004564"/>
          </a:xfrm>
        </p:grpSpPr>
        <p:sp>
          <p:nvSpPr>
            <p:cNvPr id="20" name="Rectangle 19">
              <a:extLst>
                <a:ext uri="{FF2B5EF4-FFF2-40B4-BE49-F238E27FC236}">
                  <a16:creationId xmlns:a16="http://schemas.microsoft.com/office/drawing/2014/main" id="{1C96FF1E-DBD5-498C-A3C1-7D0CDA233E97}"/>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21" name="Freeform 88">
              <a:extLst>
                <a:ext uri="{FF2B5EF4-FFF2-40B4-BE49-F238E27FC236}">
                  <a16:creationId xmlns:a16="http://schemas.microsoft.com/office/drawing/2014/main" id="{07A558FD-7178-4E40-B854-C94A71255B1D}"/>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22" name="Group 21">
            <a:extLst>
              <a:ext uri="{FF2B5EF4-FFF2-40B4-BE49-F238E27FC236}">
                <a16:creationId xmlns:a16="http://schemas.microsoft.com/office/drawing/2014/main" id="{FA2DF18C-075F-4A7E-8E73-1DA694DD2C23}"/>
              </a:ext>
            </a:extLst>
          </p:cNvPr>
          <p:cNvGrpSpPr/>
          <p:nvPr/>
        </p:nvGrpSpPr>
        <p:grpSpPr>
          <a:xfrm>
            <a:off x="890258" y="4671294"/>
            <a:ext cx="1063011" cy="901192"/>
            <a:chOff x="9136594" y="3001265"/>
            <a:chExt cx="2363891" cy="2004564"/>
          </a:xfrm>
        </p:grpSpPr>
        <p:sp>
          <p:nvSpPr>
            <p:cNvPr id="23" name="Rectangle 22">
              <a:extLst>
                <a:ext uri="{FF2B5EF4-FFF2-40B4-BE49-F238E27FC236}">
                  <a16:creationId xmlns:a16="http://schemas.microsoft.com/office/drawing/2014/main" id="{99BF4F95-72FE-4F90-9972-F631EAA1CE2B}"/>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24" name="Freeform 88">
              <a:extLst>
                <a:ext uri="{FF2B5EF4-FFF2-40B4-BE49-F238E27FC236}">
                  <a16:creationId xmlns:a16="http://schemas.microsoft.com/office/drawing/2014/main" id="{4C8F7D3E-1AD3-4F6A-91D5-89771D53DD81}"/>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pic>
        <p:nvPicPr>
          <p:cNvPr id="25" name="Picture 24" descr="Python">
            <a:extLst>
              <a:ext uri="{FF2B5EF4-FFF2-40B4-BE49-F238E27FC236}">
                <a16:creationId xmlns:a16="http://schemas.microsoft.com/office/drawing/2014/main" id="{DFC555F8-F745-4457-90C0-C1D2F75D8FA0}"/>
              </a:ext>
            </a:extLst>
          </p:cNvPr>
          <p:cNvPicPr>
            <a:picLocks noChangeAspect="1"/>
          </p:cNvPicPr>
          <p:nvPr/>
        </p:nvPicPr>
        <p:blipFill>
          <a:blip r:embed="rId7"/>
          <a:stretch>
            <a:fillRect/>
          </a:stretch>
        </p:blipFill>
        <p:spPr>
          <a:xfrm>
            <a:off x="4431338" y="2575166"/>
            <a:ext cx="842214" cy="229174"/>
          </a:xfrm>
          <a:prstGeom prst="rect">
            <a:avLst/>
          </a:prstGeom>
        </p:spPr>
      </p:pic>
      <p:pic>
        <p:nvPicPr>
          <p:cNvPr id="26" name="Picture 25" descr="Java">
            <a:extLst>
              <a:ext uri="{FF2B5EF4-FFF2-40B4-BE49-F238E27FC236}">
                <a16:creationId xmlns:a16="http://schemas.microsoft.com/office/drawing/2014/main" id="{9C31FEE1-E3CF-474F-89F9-0B75C41BE93C}"/>
              </a:ext>
            </a:extLst>
          </p:cNvPr>
          <p:cNvPicPr>
            <a:picLocks noChangeAspect="1"/>
          </p:cNvPicPr>
          <p:nvPr/>
        </p:nvPicPr>
        <p:blipFill>
          <a:blip r:embed="rId8"/>
          <a:stretch>
            <a:fillRect/>
          </a:stretch>
        </p:blipFill>
        <p:spPr>
          <a:xfrm>
            <a:off x="1083125" y="4867407"/>
            <a:ext cx="684804" cy="378656"/>
          </a:xfrm>
          <a:prstGeom prst="rect">
            <a:avLst/>
          </a:prstGeom>
        </p:spPr>
      </p:pic>
      <p:pic>
        <p:nvPicPr>
          <p:cNvPr id="27" name="Picture 26" descr="PHP">
            <a:extLst>
              <a:ext uri="{FF2B5EF4-FFF2-40B4-BE49-F238E27FC236}">
                <a16:creationId xmlns:a16="http://schemas.microsoft.com/office/drawing/2014/main" id="{02FF001B-0C81-4B7E-B538-67F943F3238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767402" y="2515220"/>
            <a:ext cx="739404" cy="386398"/>
          </a:xfrm>
          <a:prstGeom prst="rect">
            <a:avLst/>
          </a:prstGeom>
        </p:spPr>
      </p:pic>
      <p:grpSp>
        <p:nvGrpSpPr>
          <p:cNvPr id="28" name="Group 27">
            <a:extLst>
              <a:ext uri="{FF2B5EF4-FFF2-40B4-BE49-F238E27FC236}">
                <a16:creationId xmlns:a16="http://schemas.microsoft.com/office/drawing/2014/main" id="{2655F702-2F86-4592-93E7-0FF6AD680713}"/>
              </a:ext>
            </a:extLst>
          </p:cNvPr>
          <p:cNvGrpSpPr/>
          <p:nvPr/>
        </p:nvGrpSpPr>
        <p:grpSpPr>
          <a:xfrm>
            <a:off x="4320940" y="4663341"/>
            <a:ext cx="1063011" cy="901192"/>
            <a:chOff x="9136594" y="3001265"/>
            <a:chExt cx="2363891" cy="2004564"/>
          </a:xfrm>
        </p:grpSpPr>
        <p:sp>
          <p:nvSpPr>
            <p:cNvPr id="29" name="Rectangle 28">
              <a:extLst>
                <a:ext uri="{FF2B5EF4-FFF2-40B4-BE49-F238E27FC236}">
                  <a16:creationId xmlns:a16="http://schemas.microsoft.com/office/drawing/2014/main" id="{3648A19B-229C-4860-93E3-AD3B86B6A31B}"/>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30" name="Freeform 88">
              <a:extLst>
                <a:ext uri="{FF2B5EF4-FFF2-40B4-BE49-F238E27FC236}">
                  <a16:creationId xmlns:a16="http://schemas.microsoft.com/office/drawing/2014/main" id="{FB7FE6C3-8B1C-45A1-9F94-56E58BECE7DA}"/>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pic>
        <p:nvPicPr>
          <p:cNvPr id="31" name="Picture 30" descr="Ruby">
            <a:extLst>
              <a:ext uri="{FF2B5EF4-FFF2-40B4-BE49-F238E27FC236}">
                <a16:creationId xmlns:a16="http://schemas.microsoft.com/office/drawing/2014/main" id="{2656AE64-AFA7-4D79-A51E-7CB955F8A77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529622" y="4771845"/>
            <a:ext cx="580356" cy="580356"/>
          </a:xfrm>
          <a:prstGeom prst="rect">
            <a:avLst/>
          </a:prstGeom>
        </p:spPr>
      </p:pic>
      <p:sp>
        <p:nvSpPr>
          <p:cNvPr id="32" name="TextBox 15">
            <a:extLst>
              <a:ext uri="{FF2B5EF4-FFF2-40B4-BE49-F238E27FC236}">
                <a16:creationId xmlns:a16="http://schemas.microsoft.com/office/drawing/2014/main" id="{10DDE16C-C481-4DC5-8484-95E28AEDCEA7}"/>
              </a:ext>
            </a:extLst>
          </p:cNvPr>
          <p:cNvSpPr txBox="1"/>
          <p:nvPr/>
        </p:nvSpPr>
        <p:spPr>
          <a:xfrm>
            <a:off x="747439" y="3539589"/>
            <a:ext cx="5277563"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Multi-Language Support</a:t>
            </a:r>
          </a:p>
        </p:txBody>
      </p:sp>
    </p:spTree>
    <p:extLst>
      <p:ext uri="{BB962C8B-B14F-4D97-AF65-F5344CB8AC3E}">
        <p14:creationId xmlns:p14="http://schemas.microsoft.com/office/powerpoint/2010/main" val="3045817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9EDDB-E6A1-492E-BE4E-BFC1ECA1EAAD}"/>
              </a:ext>
            </a:extLst>
          </p:cNvPr>
          <p:cNvSpPr>
            <a:spLocks noGrp="1"/>
          </p:cNvSpPr>
          <p:nvPr>
            <p:ph type="title"/>
          </p:nvPr>
        </p:nvSpPr>
        <p:spPr/>
        <p:txBody>
          <a:bodyPr/>
          <a:lstStyle/>
          <a:p>
            <a:r>
              <a:rPr lang="en-US" dirty="0"/>
              <a:t>Serverless</a:t>
            </a:r>
          </a:p>
        </p:txBody>
      </p:sp>
      <p:sp>
        <p:nvSpPr>
          <p:cNvPr id="6" name="Text Placeholder 5">
            <a:extLst>
              <a:ext uri="{FF2B5EF4-FFF2-40B4-BE49-F238E27FC236}">
                <a16:creationId xmlns:a16="http://schemas.microsoft.com/office/drawing/2014/main" id="{989E135F-3D5C-419E-BC7E-0946D98B489D}"/>
              </a:ext>
            </a:extLst>
          </p:cNvPr>
          <p:cNvSpPr>
            <a:spLocks noGrp="1"/>
          </p:cNvSpPr>
          <p:nvPr>
            <p:ph type="body" sz="quarter" idx="10"/>
          </p:nvPr>
        </p:nvSpPr>
        <p:spPr>
          <a:xfrm>
            <a:off x="583558" y="1439649"/>
            <a:ext cx="7921707" cy="2872581"/>
          </a:xfrm>
        </p:spPr>
        <p:txBody>
          <a:bodyPr/>
          <a:lstStyle/>
          <a:p>
            <a:pPr marL="342900" indent="-342900">
              <a:buFont typeface="Arial" panose="020B0604020202020204" pitchFamily="34" charset="0"/>
              <a:buChar char="•"/>
            </a:pPr>
            <a:r>
              <a:rPr lang="en-US" dirty="0"/>
              <a:t>Allows Developers to focus on Apps, not Infrastructure</a:t>
            </a:r>
          </a:p>
          <a:p>
            <a:pPr marL="342900" indent="-342900">
              <a:buFont typeface="Arial" panose="020B0604020202020204" pitchFamily="34" charset="0"/>
              <a:buChar char="•"/>
            </a:pPr>
            <a:r>
              <a:rPr lang="en-US" dirty="0"/>
              <a:t>Not just hardware “servers”, but software servers are also managed for you</a:t>
            </a:r>
          </a:p>
          <a:p>
            <a:pPr marL="342900" indent="-342900">
              <a:buFont typeface="Arial" panose="020B0604020202020204" pitchFamily="34" charset="0"/>
              <a:buChar char="•"/>
            </a:pPr>
            <a:r>
              <a:rPr lang="en-US" dirty="0"/>
              <a:t>Focus on business logic, not solving technical problems not core to business</a:t>
            </a:r>
          </a:p>
          <a:p>
            <a:pPr marL="342900" indent="-342900">
              <a:buFont typeface="Arial" panose="020B0604020202020204" pitchFamily="34" charset="0"/>
              <a:buChar char="•"/>
            </a:pPr>
            <a:r>
              <a:rPr lang="en-US" dirty="0"/>
              <a:t>Lower effort to get started makes it easier to experiment (bots, etc.)</a:t>
            </a:r>
          </a:p>
          <a:p>
            <a:endParaRPr lang="en-US" dirty="0"/>
          </a:p>
        </p:txBody>
      </p:sp>
      <p:pic>
        <p:nvPicPr>
          <p:cNvPr id="3" name="Picture 2" descr="Azure Functions logo">
            <a:extLst>
              <a:ext uri="{FF2B5EF4-FFF2-40B4-BE49-F238E27FC236}">
                <a16:creationId xmlns:a16="http://schemas.microsoft.com/office/drawing/2014/main" id="{5841272C-36F0-476B-9ABF-190512C7ED31}"/>
              </a:ext>
            </a:extLst>
          </p:cNvPr>
          <p:cNvPicPr>
            <a:picLocks noChangeAspect="1"/>
          </p:cNvPicPr>
          <p:nvPr/>
        </p:nvPicPr>
        <p:blipFill>
          <a:blip r:embed="rId2"/>
          <a:stretch>
            <a:fillRect/>
          </a:stretch>
        </p:blipFill>
        <p:spPr>
          <a:xfrm>
            <a:off x="8753854" y="2786606"/>
            <a:ext cx="2451631" cy="2451631"/>
          </a:xfrm>
          <a:prstGeom prst="rect">
            <a:avLst/>
          </a:prstGeom>
        </p:spPr>
      </p:pic>
    </p:spTree>
    <p:extLst>
      <p:ext uri="{BB962C8B-B14F-4D97-AF65-F5344CB8AC3E}">
        <p14:creationId xmlns:p14="http://schemas.microsoft.com/office/powerpoint/2010/main" val="18299971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a:extLst>
              <a:ext uri="{FF2B5EF4-FFF2-40B4-BE49-F238E27FC236}">
                <a16:creationId xmlns:a16="http://schemas.microsoft.com/office/drawing/2014/main" id="{B686E64D-60A0-44D6-8E54-DC2E2092F8E3}"/>
              </a:ext>
            </a:extLst>
          </p:cNvPr>
          <p:cNvCxnSpPr>
            <a:cxnSpLocks/>
          </p:cNvCxnSpPr>
          <p:nvPr/>
        </p:nvCxnSpPr>
        <p:spPr>
          <a:xfrm flipH="1">
            <a:off x="5801305" y="2138915"/>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4AC84A-9BC4-472C-B5D0-5D6E64B3963E}"/>
              </a:ext>
            </a:extLst>
          </p:cNvPr>
          <p:cNvCxnSpPr>
            <a:cxnSpLocks/>
          </p:cNvCxnSpPr>
          <p:nvPr/>
        </p:nvCxnSpPr>
        <p:spPr>
          <a:xfrm flipH="1">
            <a:off x="5801305" y="3192401"/>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29E9F0-EDF9-478B-BB84-4C3E7810C750}"/>
              </a:ext>
            </a:extLst>
          </p:cNvPr>
          <p:cNvCxnSpPr>
            <a:cxnSpLocks/>
          </p:cNvCxnSpPr>
          <p:nvPr/>
        </p:nvCxnSpPr>
        <p:spPr>
          <a:xfrm flipH="1">
            <a:off x="5801305" y="4369554"/>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AAD6FF-5B6C-4B24-AC0F-D54FEEB2796E}"/>
              </a:ext>
            </a:extLst>
          </p:cNvPr>
          <p:cNvCxnSpPr>
            <a:cxnSpLocks/>
          </p:cNvCxnSpPr>
          <p:nvPr/>
        </p:nvCxnSpPr>
        <p:spPr>
          <a:xfrm flipH="1">
            <a:off x="5801305" y="5528775"/>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422C70-7582-451D-9F1F-D25531700EED}"/>
              </a:ext>
            </a:extLst>
          </p:cNvPr>
          <p:cNvSpPr txBox="1"/>
          <p:nvPr/>
        </p:nvSpPr>
        <p:spPr>
          <a:xfrm>
            <a:off x="7535221" y="1330654"/>
            <a:ext cx="3448201"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Container Instances</a:t>
            </a:r>
          </a:p>
        </p:txBody>
      </p:sp>
      <p:sp>
        <p:nvSpPr>
          <p:cNvPr id="20" name="TextBox 19">
            <a:extLst>
              <a:ext uri="{FF2B5EF4-FFF2-40B4-BE49-F238E27FC236}">
                <a16:creationId xmlns:a16="http://schemas.microsoft.com/office/drawing/2014/main" id="{83C646DB-4E44-4D98-9ECC-56517C6594C0}"/>
              </a:ext>
            </a:extLst>
          </p:cNvPr>
          <p:cNvSpPr txBox="1"/>
          <p:nvPr/>
        </p:nvSpPr>
        <p:spPr>
          <a:xfrm>
            <a:off x="7535221" y="2451264"/>
            <a:ext cx="4147124"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Kubernetes Service (AKS)</a:t>
            </a:r>
          </a:p>
        </p:txBody>
      </p:sp>
      <p:sp>
        <p:nvSpPr>
          <p:cNvPr id="14" name="Graphic 27" descr="Azure Kubernetes Service">
            <a:extLst>
              <a:ext uri="{FF2B5EF4-FFF2-40B4-BE49-F238E27FC236}">
                <a16:creationId xmlns:a16="http://schemas.microsoft.com/office/drawing/2014/main" id="{44C1B828-1D4A-416F-9A44-741B19D60270}"/>
              </a:ext>
            </a:extLst>
          </p:cNvPr>
          <p:cNvSpPr/>
          <p:nvPr/>
        </p:nvSpPr>
        <p:spPr>
          <a:xfrm>
            <a:off x="6531214" y="2380520"/>
            <a:ext cx="771891" cy="570276"/>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510FFEEF-65F2-425A-9D71-4CA38AD266C6}"/>
              </a:ext>
            </a:extLst>
          </p:cNvPr>
          <p:cNvSpPr txBox="1"/>
          <p:nvPr/>
        </p:nvSpPr>
        <p:spPr>
          <a:xfrm>
            <a:off x="7535221" y="3571874"/>
            <a:ext cx="3165049"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Service Fabric</a:t>
            </a:r>
            <a:endParaRPr kumimoji="0" lang="en-US" sz="18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p:txBody>
      </p:sp>
      <p:grpSp>
        <p:nvGrpSpPr>
          <p:cNvPr id="13" name="Group 12" descr="Azure Service Fabric">
            <a:extLst>
              <a:ext uri="{FF2B5EF4-FFF2-40B4-BE49-F238E27FC236}">
                <a16:creationId xmlns:a16="http://schemas.microsoft.com/office/drawing/2014/main" id="{18282209-2A1F-4D58-AD3D-612F55415FC3}"/>
              </a:ext>
            </a:extLst>
          </p:cNvPr>
          <p:cNvGrpSpPr/>
          <p:nvPr/>
        </p:nvGrpSpPr>
        <p:grpSpPr>
          <a:xfrm>
            <a:off x="6562887" y="3434006"/>
            <a:ext cx="708545" cy="693943"/>
            <a:chOff x="6887815" y="2349871"/>
            <a:chExt cx="622973" cy="610136"/>
          </a:xfrm>
        </p:grpSpPr>
        <p:sp>
          <p:nvSpPr>
            <p:cNvPr id="11" name="Graphic 25">
              <a:extLst>
                <a:ext uri="{FF2B5EF4-FFF2-40B4-BE49-F238E27FC236}">
                  <a16:creationId xmlns:a16="http://schemas.microsoft.com/office/drawing/2014/main" id="{F24D1ACF-1DE9-468B-989D-B0D513FFD410}"/>
                </a:ext>
              </a:extLst>
            </p:cNvPr>
            <p:cNvSpPr/>
            <p:nvPr/>
          </p:nvSpPr>
          <p:spPr>
            <a:xfrm>
              <a:off x="6894538" y="2349871"/>
              <a:ext cx="606830" cy="606830"/>
            </a:xfrm>
            <a:custGeom>
              <a:avLst/>
              <a:gdLst>
                <a:gd name="connsiteX0" fmla="*/ 606504 w 606830"/>
                <a:gd name="connsiteY0" fmla="*/ 256435 h 606830"/>
                <a:gd name="connsiteX1" fmla="*/ 512037 w 606830"/>
                <a:gd name="connsiteY1" fmla="*/ 161753 h 606830"/>
                <a:gd name="connsiteX2" fmla="*/ 459625 w 606830"/>
                <a:gd name="connsiteY2" fmla="*/ 177534 h 606830"/>
                <a:gd name="connsiteX3" fmla="*/ 394074 w 606830"/>
                <a:gd name="connsiteY3" fmla="*/ 123310 h 606830"/>
                <a:gd name="connsiteX4" fmla="*/ 398329 w 606830"/>
                <a:gd name="connsiteY4" fmla="*/ 95592 h 606830"/>
                <a:gd name="connsiteX5" fmla="*/ 303715 w 606830"/>
                <a:gd name="connsiteY5" fmla="*/ 979 h 606830"/>
                <a:gd name="connsiteX6" fmla="*/ 209102 w 606830"/>
                <a:gd name="connsiteY6" fmla="*/ 95592 h 606830"/>
                <a:gd name="connsiteX7" fmla="*/ 213148 w 606830"/>
                <a:gd name="connsiteY7" fmla="*/ 123115 h 606830"/>
                <a:gd name="connsiteX8" fmla="*/ 142742 w 606830"/>
                <a:gd name="connsiteY8" fmla="*/ 181579 h 606830"/>
                <a:gd name="connsiteX9" fmla="*/ 95605 w 606830"/>
                <a:gd name="connsiteY9" fmla="*/ 171257 h 606830"/>
                <a:gd name="connsiteX10" fmla="*/ 979 w 606830"/>
                <a:gd name="connsiteY10" fmla="*/ 256435 h 606830"/>
                <a:gd name="connsiteX11" fmla="*/ 78875 w 606830"/>
                <a:gd name="connsiteY11" fmla="*/ 349351 h 606830"/>
                <a:gd name="connsiteX12" fmla="*/ 104362 w 606830"/>
                <a:gd name="connsiteY12" fmla="*/ 440598 h 606830"/>
                <a:gd name="connsiteX13" fmla="*/ 95062 w 606830"/>
                <a:gd name="connsiteY13" fmla="*/ 574004 h 606830"/>
                <a:gd name="connsiteX14" fmla="*/ 228468 w 606830"/>
                <a:gd name="connsiteY14" fmla="*/ 583303 h 606830"/>
                <a:gd name="connsiteX15" fmla="*/ 255091 w 606830"/>
                <a:gd name="connsiteY15" fmla="*/ 544790 h 606830"/>
                <a:gd name="connsiteX16" fmla="*/ 352392 w 606830"/>
                <a:gd name="connsiteY16" fmla="*/ 544790 h 606830"/>
                <a:gd name="connsiteX17" fmla="*/ 473937 w 606830"/>
                <a:gd name="connsiteY17" fmla="*/ 600385 h 606830"/>
                <a:gd name="connsiteX18" fmla="*/ 529532 w 606830"/>
                <a:gd name="connsiteY18" fmla="*/ 478840 h 606830"/>
                <a:gd name="connsiteX19" fmla="*/ 500694 w 606830"/>
                <a:gd name="connsiteY19" fmla="*/ 438575 h 606830"/>
                <a:gd name="connsiteX20" fmla="*/ 526794 w 606830"/>
                <a:gd name="connsiteY20" fmla="*/ 349756 h 606830"/>
                <a:gd name="connsiteX21" fmla="*/ 606504 w 606830"/>
                <a:gd name="connsiteY21" fmla="*/ 256435 h 606830"/>
                <a:gd name="connsiteX22" fmla="*/ 440768 w 606830"/>
                <a:gd name="connsiteY22" fmla="*/ 417277 h 606830"/>
                <a:gd name="connsiteX23" fmla="*/ 348112 w 606830"/>
                <a:gd name="connsiteY23" fmla="*/ 492733 h 606830"/>
                <a:gd name="connsiteX24" fmla="*/ 259136 w 606830"/>
                <a:gd name="connsiteY24" fmla="*/ 492733 h 606830"/>
                <a:gd name="connsiteX25" fmla="*/ 166480 w 606830"/>
                <a:gd name="connsiteY25" fmla="*/ 417277 h 606830"/>
                <a:gd name="connsiteX26" fmla="*/ 152125 w 606830"/>
                <a:gd name="connsiteY26" fmla="*/ 418282 h 606830"/>
                <a:gd name="connsiteX27" fmla="*/ 131480 w 606830"/>
                <a:gd name="connsiteY27" fmla="*/ 343831 h 606830"/>
                <a:gd name="connsiteX28" fmla="*/ 190205 w 606830"/>
                <a:gd name="connsiteY28" fmla="*/ 256395 h 606830"/>
                <a:gd name="connsiteX29" fmla="*/ 181070 w 606830"/>
                <a:gd name="connsiteY29" fmla="*/ 217545 h 606830"/>
                <a:gd name="connsiteX30" fmla="*/ 241962 w 606830"/>
                <a:gd name="connsiteY30" fmla="*/ 166963 h 606830"/>
                <a:gd name="connsiteX31" fmla="*/ 365573 w 606830"/>
                <a:gd name="connsiteY31" fmla="*/ 166963 h 606830"/>
                <a:gd name="connsiteX32" fmla="*/ 425864 w 606830"/>
                <a:gd name="connsiteY32" fmla="*/ 217141 h 606830"/>
                <a:gd name="connsiteX33" fmla="*/ 417369 w 606830"/>
                <a:gd name="connsiteY33" fmla="*/ 256187 h 606830"/>
                <a:gd name="connsiteX34" fmla="*/ 474424 w 606830"/>
                <a:gd name="connsiteY34" fmla="*/ 343179 h 606830"/>
                <a:gd name="connsiteX35" fmla="*/ 452369 w 606830"/>
                <a:gd name="connsiteY35" fmla="*/ 417825 h 606830"/>
                <a:gd name="connsiteX36" fmla="*/ 440768 w 606830"/>
                <a:gd name="connsiteY36" fmla="*/ 417277 h 60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830" h="606830">
                  <a:moveTo>
                    <a:pt x="606504" y="256435"/>
                  </a:moveTo>
                  <a:cubicBezTo>
                    <a:pt x="606563" y="204203"/>
                    <a:pt x="564269" y="161812"/>
                    <a:pt x="512037" y="161753"/>
                  </a:cubicBezTo>
                  <a:cubicBezTo>
                    <a:pt x="493393" y="161733"/>
                    <a:pt x="475159" y="167223"/>
                    <a:pt x="459625" y="177534"/>
                  </a:cubicBezTo>
                  <a:lnTo>
                    <a:pt x="394074" y="123310"/>
                  </a:lnTo>
                  <a:cubicBezTo>
                    <a:pt x="396913" y="114346"/>
                    <a:pt x="398348" y="104996"/>
                    <a:pt x="398329" y="95592"/>
                  </a:cubicBezTo>
                  <a:cubicBezTo>
                    <a:pt x="398329" y="43339"/>
                    <a:pt x="355969" y="979"/>
                    <a:pt x="303715" y="979"/>
                  </a:cubicBezTo>
                  <a:cubicBezTo>
                    <a:pt x="251461" y="979"/>
                    <a:pt x="209102" y="43339"/>
                    <a:pt x="209102" y="95592"/>
                  </a:cubicBezTo>
                  <a:cubicBezTo>
                    <a:pt x="209101" y="104915"/>
                    <a:pt x="210464" y="114187"/>
                    <a:pt x="213148" y="123115"/>
                  </a:cubicBezTo>
                  <a:lnTo>
                    <a:pt x="142742" y="181579"/>
                  </a:lnTo>
                  <a:cubicBezTo>
                    <a:pt x="128008" y="174631"/>
                    <a:pt x="111895" y="171103"/>
                    <a:pt x="95605" y="171257"/>
                  </a:cubicBezTo>
                  <a:cubicBezTo>
                    <a:pt x="43261" y="171257"/>
                    <a:pt x="979" y="204038"/>
                    <a:pt x="979" y="256435"/>
                  </a:cubicBezTo>
                  <a:cubicBezTo>
                    <a:pt x="894" y="302229"/>
                    <a:pt x="33769" y="341443"/>
                    <a:pt x="78875" y="349351"/>
                  </a:cubicBezTo>
                  <a:lnTo>
                    <a:pt x="104362" y="440598"/>
                  </a:lnTo>
                  <a:cubicBezTo>
                    <a:pt x="64955" y="474869"/>
                    <a:pt x="60791" y="534596"/>
                    <a:pt x="95062" y="574004"/>
                  </a:cubicBezTo>
                  <a:cubicBezTo>
                    <a:pt x="129333" y="613411"/>
                    <a:pt x="189061" y="617574"/>
                    <a:pt x="228468" y="583303"/>
                  </a:cubicBezTo>
                  <a:cubicBezTo>
                    <a:pt x="240430" y="572900"/>
                    <a:pt x="249585" y="559657"/>
                    <a:pt x="255091" y="544790"/>
                  </a:cubicBezTo>
                  <a:lnTo>
                    <a:pt x="352392" y="544790"/>
                  </a:lnTo>
                  <a:cubicBezTo>
                    <a:pt x="370604" y="593706"/>
                    <a:pt x="425021" y="618596"/>
                    <a:pt x="473937" y="600385"/>
                  </a:cubicBezTo>
                  <a:cubicBezTo>
                    <a:pt x="522853" y="582172"/>
                    <a:pt x="547743" y="527754"/>
                    <a:pt x="529532" y="478840"/>
                  </a:cubicBezTo>
                  <a:cubicBezTo>
                    <a:pt x="523668" y="463094"/>
                    <a:pt x="513715" y="449194"/>
                    <a:pt x="500694" y="438575"/>
                  </a:cubicBezTo>
                  <a:lnTo>
                    <a:pt x="526794" y="349756"/>
                  </a:lnTo>
                  <a:cubicBezTo>
                    <a:pt x="572664" y="342423"/>
                    <a:pt x="606434" y="302886"/>
                    <a:pt x="606504" y="256435"/>
                  </a:cubicBezTo>
                  <a:close/>
                  <a:moveTo>
                    <a:pt x="440768" y="417277"/>
                  </a:moveTo>
                  <a:cubicBezTo>
                    <a:pt x="395899" y="417281"/>
                    <a:pt x="357201" y="448795"/>
                    <a:pt x="348112" y="492733"/>
                  </a:cubicBezTo>
                  <a:lnTo>
                    <a:pt x="259136" y="492733"/>
                  </a:lnTo>
                  <a:cubicBezTo>
                    <a:pt x="250042" y="448797"/>
                    <a:pt x="211347" y="417286"/>
                    <a:pt x="166480" y="417277"/>
                  </a:cubicBezTo>
                  <a:cubicBezTo>
                    <a:pt x="161679" y="417306"/>
                    <a:pt x="156885" y="417641"/>
                    <a:pt x="152125" y="418282"/>
                  </a:cubicBezTo>
                  <a:lnTo>
                    <a:pt x="131480" y="343831"/>
                  </a:lnTo>
                  <a:cubicBezTo>
                    <a:pt x="166975" y="329292"/>
                    <a:pt x="190173" y="294752"/>
                    <a:pt x="190205" y="256395"/>
                  </a:cubicBezTo>
                  <a:cubicBezTo>
                    <a:pt x="190348" y="242896"/>
                    <a:pt x="187213" y="229566"/>
                    <a:pt x="181070" y="217545"/>
                  </a:cubicBezTo>
                  <a:lnTo>
                    <a:pt x="241962" y="166963"/>
                  </a:lnTo>
                  <a:cubicBezTo>
                    <a:pt x="277430" y="197710"/>
                    <a:pt x="330105" y="197710"/>
                    <a:pt x="365573" y="166963"/>
                  </a:cubicBezTo>
                  <a:lnTo>
                    <a:pt x="425864" y="217141"/>
                  </a:lnTo>
                  <a:cubicBezTo>
                    <a:pt x="420244" y="229390"/>
                    <a:pt x="417345" y="242710"/>
                    <a:pt x="417369" y="256187"/>
                  </a:cubicBezTo>
                  <a:cubicBezTo>
                    <a:pt x="417322" y="293972"/>
                    <a:pt x="439748" y="328167"/>
                    <a:pt x="474424" y="343179"/>
                  </a:cubicBezTo>
                  <a:lnTo>
                    <a:pt x="452369" y="417825"/>
                  </a:lnTo>
                  <a:cubicBezTo>
                    <a:pt x="448515" y="417429"/>
                    <a:pt x="444642" y="417245"/>
                    <a:pt x="440768" y="41727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BEA8374C-5D53-41A5-96CF-5D5DB94C1630}"/>
                </a:ext>
              </a:extLst>
            </p:cNvPr>
            <p:cNvSpPr/>
            <p:nvPr/>
          </p:nvSpPr>
          <p:spPr bwMode="auto">
            <a:xfrm>
              <a:off x="7098621" y="2349871"/>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DDA9F988-F231-4D50-ADAA-A50E272077C6}"/>
                </a:ext>
              </a:extLst>
            </p:cNvPr>
            <p:cNvSpPr/>
            <p:nvPr/>
          </p:nvSpPr>
          <p:spPr bwMode="auto">
            <a:xfrm>
              <a:off x="6887815"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3A89DD9F-F7E3-4996-B936-224CBE17D558}"/>
                </a:ext>
              </a:extLst>
            </p:cNvPr>
            <p:cNvSpPr/>
            <p:nvPr/>
          </p:nvSpPr>
          <p:spPr bwMode="auto">
            <a:xfrm>
              <a:off x="7312124"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3B781C6-07BF-46A8-947B-44A1EAD411BF}"/>
                </a:ext>
              </a:extLst>
            </p:cNvPr>
            <p:cNvSpPr/>
            <p:nvPr/>
          </p:nvSpPr>
          <p:spPr bwMode="auto">
            <a:xfrm>
              <a:off x="6961292"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7302D57-8E52-49F3-AB46-2AD6051E9A1D}"/>
                </a:ext>
              </a:extLst>
            </p:cNvPr>
            <p:cNvSpPr/>
            <p:nvPr/>
          </p:nvSpPr>
          <p:spPr bwMode="auto">
            <a:xfrm>
              <a:off x="7232031"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245B5E46-ADD3-4026-9117-50550838B3E2}"/>
              </a:ext>
            </a:extLst>
          </p:cNvPr>
          <p:cNvSpPr txBox="1"/>
          <p:nvPr/>
        </p:nvSpPr>
        <p:spPr>
          <a:xfrm>
            <a:off x="7535221" y="4692484"/>
            <a:ext cx="3165049"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App Service</a:t>
            </a:r>
          </a:p>
        </p:txBody>
      </p:sp>
      <p:grpSp>
        <p:nvGrpSpPr>
          <p:cNvPr id="72" name="Group 71" descr="Azure App Service">
            <a:extLst>
              <a:ext uri="{FF2B5EF4-FFF2-40B4-BE49-F238E27FC236}">
                <a16:creationId xmlns:a16="http://schemas.microsoft.com/office/drawing/2014/main" id="{CAFB32E9-D368-42E9-A2E0-81CA346ABE9E}"/>
              </a:ext>
            </a:extLst>
          </p:cNvPr>
          <p:cNvGrpSpPr/>
          <p:nvPr/>
        </p:nvGrpSpPr>
        <p:grpSpPr>
          <a:xfrm>
            <a:off x="6577849" y="4611159"/>
            <a:ext cx="678620" cy="676009"/>
            <a:chOff x="9062680" y="2295954"/>
            <a:chExt cx="716549" cy="713793"/>
          </a:xfrm>
        </p:grpSpPr>
        <p:sp>
          <p:nvSpPr>
            <p:cNvPr id="6" name="Freeform: Shape 5">
              <a:extLst>
                <a:ext uri="{FF2B5EF4-FFF2-40B4-BE49-F238E27FC236}">
                  <a16:creationId xmlns:a16="http://schemas.microsoft.com/office/drawing/2014/main" id="{AAA8903A-5270-4891-9EC8-54D83049DE95}"/>
                </a:ext>
              </a:extLst>
            </p:cNvPr>
            <p:cNvSpPr/>
            <p:nvPr/>
          </p:nvSpPr>
          <p:spPr>
            <a:xfrm>
              <a:off x="9062680" y="2673175"/>
              <a:ext cx="339316" cy="336558"/>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42AA832-EFCE-4AC7-B48F-FFEBDC45548B}"/>
                </a:ext>
              </a:extLst>
            </p:cNvPr>
            <p:cNvSpPr/>
            <p:nvPr/>
          </p:nvSpPr>
          <p:spPr>
            <a:xfrm>
              <a:off x="9439913" y="2673189"/>
              <a:ext cx="339316" cy="336558"/>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CAB99BE-AD3C-4CE3-B72B-99296AD79BE4}"/>
                </a:ext>
              </a:extLst>
            </p:cNvPr>
            <p:cNvSpPr/>
            <p:nvPr/>
          </p:nvSpPr>
          <p:spPr>
            <a:xfrm>
              <a:off x="9064417" y="2297692"/>
              <a:ext cx="336557" cy="336558"/>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2284F7D-44FF-4AA1-BF4C-8442CC3F59DE}"/>
                </a:ext>
              </a:extLst>
            </p:cNvPr>
            <p:cNvSpPr/>
            <p:nvPr/>
          </p:nvSpPr>
          <p:spPr>
            <a:xfrm>
              <a:off x="9439913" y="2295954"/>
              <a:ext cx="339316" cy="336558"/>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AB2E5C1-1DB8-4523-98BB-8E92E40A2486}"/>
                </a:ext>
              </a:extLst>
            </p:cNvPr>
            <p:cNvSpPr/>
            <p:nvPr/>
          </p:nvSpPr>
          <p:spPr>
            <a:xfrm>
              <a:off x="9191399" y="2485447"/>
              <a:ext cx="456559" cy="288281"/>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3"/>
            </a:solidFill>
            <a:ln w="95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EE1FFB-FD62-4F0D-B58E-B51EC109BE3D}"/>
              </a:ext>
            </a:extLst>
          </p:cNvPr>
          <p:cNvSpPr/>
          <p:nvPr/>
        </p:nvSpPr>
        <p:spPr>
          <a:xfrm>
            <a:off x="584200" y="2647941"/>
            <a:ext cx="498853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container technologies</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0" name="Group 29" descr="Azure Container Instances">
            <a:extLst>
              <a:ext uri="{FF2B5EF4-FFF2-40B4-BE49-F238E27FC236}">
                <a16:creationId xmlns:a16="http://schemas.microsoft.com/office/drawing/2014/main" id="{1625CC10-53DB-4478-BC37-F55E1895282F}"/>
              </a:ext>
            </a:extLst>
          </p:cNvPr>
          <p:cNvGrpSpPr/>
          <p:nvPr/>
        </p:nvGrpSpPr>
        <p:grpSpPr>
          <a:xfrm>
            <a:off x="6570100" y="1272546"/>
            <a:ext cx="694118" cy="624764"/>
            <a:chOff x="3263508" y="3547167"/>
            <a:chExt cx="694118" cy="624764"/>
          </a:xfrm>
        </p:grpSpPr>
        <p:sp>
          <p:nvSpPr>
            <p:cNvPr id="31" name="Freeform: Shape 84">
              <a:extLst>
                <a:ext uri="{FF2B5EF4-FFF2-40B4-BE49-F238E27FC236}">
                  <a16:creationId xmlns:a16="http://schemas.microsoft.com/office/drawing/2014/main" id="{AED94406-FF15-4FD9-94A0-E267D318E2C3}"/>
                </a:ext>
              </a:extLst>
            </p:cNvPr>
            <p:cNvSpPr/>
            <p:nvPr/>
          </p:nvSpPr>
          <p:spPr>
            <a:xfrm>
              <a:off x="3263508" y="3547167"/>
              <a:ext cx="694118" cy="44713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chemeClr val="accent3"/>
            </a:solidFill>
            <a:ln w="28575" cap="rnd">
              <a:no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Shape 85">
              <a:extLst>
                <a:ext uri="{FF2B5EF4-FFF2-40B4-BE49-F238E27FC236}">
                  <a16:creationId xmlns:a16="http://schemas.microsoft.com/office/drawing/2014/main" id="{BDFF8AD4-6505-4A3A-978C-5A7AE38E4332}"/>
                </a:ext>
              </a:extLst>
            </p:cNvPr>
            <p:cNvSpPr/>
            <p:nvPr/>
          </p:nvSpPr>
          <p:spPr>
            <a:xfrm>
              <a:off x="3551416" y="3650682"/>
              <a:ext cx="162967" cy="91877"/>
            </a:xfrm>
            <a:custGeom>
              <a:avLst/>
              <a:gdLst/>
              <a:ahLst/>
              <a:cxnLst/>
              <a:rect l="0" t="0" r="0" b="0"/>
              <a:pathLst>
                <a:path w="257175" h="142875">
                  <a:moveTo>
                    <a:pt x="237649" y="129064"/>
                  </a:moveTo>
                  <a:lnTo>
                    <a:pt x="130016" y="21431"/>
                  </a:lnTo>
                  <a:lnTo>
                    <a:pt x="21431" y="130016"/>
                  </a:lnTo>
                </a:path>
              </a:pathLst>
            </a:custGeom>
            <a:noFill/>
            <a:ln w="28575" cap="rnd">
              <a:solidFill>
                <a:schemeClr val="bg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86">
              <a:extLst>
                <a:ext uri="{FF2B5EF4-FFF2-40B4-BE49-F238E27FC236}">
                  <a16:creationId xmlns:a16="http://schemas.microsoft.com/office/drawing/2014/main" id="{E735A76A-E4DF-48C7-840A-47FC82EF492B}"/>
                </a:ext>
              </a:extLst>
            </p:cNvPr>
            <p:cNvSpPr/>
            <p:nvPr/>
          </p:nvSpPr>
          <p:spPr>
            <a:xfrm>
              <a:off x="3620225" y="3650682"/>
              <a:ext cx="24143" cy="238880"/>
            </a:xfrm>
            <a:custGeom>
              <a:avLst/>
              <a:gdLst/>
              <a:ahLst/>
              <a:cxnLst/>
              <a:rect l="0" t="0" r="0" b="0"/>
              <a:pathLst>
                <a:path w="38100" h="371475">
                  <a:moveTo>
                    <a:pt x="21431" y="21431"/>
                  </a:moveTo>
                  <a:lnTo>
                    <a:pt x="21431" y="354806"/>
                  </a:lnTo>
                </a:path>
              </a:pathLst>
            </a:custGeom>
            <a:ln w="28575" cap="rnd">
              <a:solidFill>
                <a:schemeClr val="bg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87">
              <a:extLst>
                <a:ext uri="{FF2B5EF4-FFF2-40B4-BE49-F238E27FC236}">
                  <a16:creationId xmlns:a16="http://schemas.microsoft.com/office/drawing/2014/main" id="{83978804-0642-4990-B60A-F1167F9E8455}"/>
                </a:ext>
              </a:extLst>
            </p:cNvPr>
            <p:cNvSpPr/>
            <p:nvPr/>
          </p:nvSpPr>
          <p:spPr>
            <a:xfrm>
              <a:off x="3462086" y="3828923"/>
              <a:ext cx="338005" cy="34300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88">
              <a:extLst>
                <a:ext uri="{FF2B5EF4-FFF2-40B4-BE49-F238E27FC236}">
                  <a16:creationId xmlns:a16="http://schemas.microsoft.com/office/drawing/2014/main" id="{F71CBD04-6B81-4DFF-AAE7-84556582862B}"/>
                </a:ext>
              </a:extLst>
            </p:cNvPr>
            <p:cNvSpPr/>
            <p:nvPr/>
          </p:nvSpPr>
          <p:spPr>
            <a:xfrm>
              <a:off x="3620225"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89">
              <a:extLst>
                <a:ext uri="{FF2B5EF4-FFF2-40B4-BE49-F238E27FC236}">
                  <a16:creationId xmlns:a16="http://schemas.microsoft.com/office/drawing/2014/main" id="{17F2565B-5595-422F-908E-777DDB2B3FC6}"/>
                </a:ext>
              </a:extLst>
            </p:cNvPr>
            <p:cNvSpPr/>
            <p:nvPr/>
          </p:nvSpPr>
          <p:spPr>
            <a:xfrm>
              <a:off x="3696879"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90">
              <a:extLst>
                <a:ext uri="{FF2B5EF4-FFF2-40B4-BE49-F238E27FC236}">
                  <a16:creationId xmlns:a16="http://schemas.microsoft.com/office/drawing/2014/main" id="{25B82AAF-69C2-4C44-8AE6-B86E799B6BC7}"/>
                </a:ext>
              </a:extLst>
            </p:cNvPr>
            <p:cNvSpPr/>
            <p:nvPr/>
          </p:nvSpPr>
          <p:spPr>
            <a:xfrm>
              <a:off x="3533912"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90036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1+#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1+#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1+#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1+#ppt_w/2"/>
                                          </p:val>
                                        </p:tav>
                                        <p:tav tm="100000">
                                          <p:val>
                                            <p:strVal val="#ppt_x"/>
                                          </p:val>
                                        </p:tav>
                                      </p:tavLst>
                                    </p:anim>
                                    <p:anim calcmode="lin" valueType="num">
                                      <p:cBhvr additive="base">
                                        <p:cTn id="36" dur="50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1+#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1+#ppt_w/2"/>
                                          </p:val>
                                        </p:tav>
                                        <p:tav tm="100000">
                                          <p:val>
                                            <p:strVal val="#ppt_x"/>
                                          </p:val>
                                        </p:tav>
                                      </p:tavLst>
                                    </p:anim>
                                    <p:anim calcmode="lin" valueType="num">
                                      <p:cBhvr additive="base">
                                        <p:cTn id="44" dur="5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additive="base">
                                        <p:cTn id="47" dur="500" fill="hold"/>
                                        <p:tgtEl>
                                          <p:spTgt spid="72"/>
                                        </p:tgtEl>
                                        <p:attrNameLst>
                                          <p:attrName>ppt_x</p:attrName>
                                        </p:attrNameLst>
                                      </p:cBhvr>
                                      <p:tavLst>
                                        <p:tav tm="0">
                                          <p:val>
                                            <p:strVal val="1+#ppt_w/2"/>
                                          </p:val>
                                        </p:tav>
                                        <p:tav tm="100000">
                                          <p:val>
                                            <p:strVal val="#ppt_x"/>
                                          </p:val>
                                        </p:tav>
                                      </p:tavLst>
                                    </p:anim>
                                    <p:anim calcmode="lin" valueType="num">
                                      <p:cBhvr additive="base">
                                        <p:cTn id="48" dur="500" fill="hold"/>
                                        <p:tgtEl>
                                          <p:spTgt spid="72"/>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1+#ppt_w/2"/>
                                          </p:val>
                                        </p:tav>
                                        <p:tav tm="100000">
                                          <p:val>
                                            <p:strVal val="#ppt_x"/>
                                          </p:val>
                                        </p:tav>
                                      </p:tavLst>
                                    </p:anim>
                                    <p:anim calcmode="lin" valueType="num">
                                      <p:cBhvr additive="base">
                                        <p:cTn id="5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4" grpId="0" animBg="1"/>
      <p:bldP spid="35"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A20BC603-45A4-42CC-925C-E61EBCA1FF5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509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C9CEEC-8025-4C58-8E3E-5E6C67608F1F}"/>
              </a:ext>
            </a:extLst>
          </p:cNvPr>
          <p:cNvSpPr/>
          <p:nvPr/>
        </p:nvSpPr>
        <p:spPr bwMode="auto">
          <a:xfrm>
            <a:off x="-18254" y="2522296"/>
            <a:ext cx="12192000" cy="41384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Left Bracket 4">
            <a:extLst>
              <a:ext uri="{FF2B5EF4-FFF2-40B4-BE49-F238E27FC236}">
                <a16:creationId xmlns:a16="http://schemas.microsoft.com/office/drawing/2014/main" id="{E16A74AC-4573-4FE6-A7F0-F36D10268335}"/>
              </a:ext>
            </a:extLst>
          </p:cNvPr>
          <p:cNvSpPr/>
          <p:nvPr/>
        </p:nvSpPr>
        <p:spPr>
          <a:xfrm rot="5400000">
            <a:off x="5612018" y="-1372661"/>
            <a:ext cx="780477" cy="9486991"/>
          </a:xfrm>
          <a:prstGeom prst="leftBracket">
            <a:avLst>
              <a:gd name="adj"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30"/>
          </a:p>
        </p:txBody>
      </p:sp>
      <p:sp>
        <p:nvSpPr>
          <p:cNvPr id="4" name="Title 2">
            <a:extLst>
              <a:ext uri="{FF2B5EF4-FFF2-40B4-BE49-F238E27FC236}">
                <a16:creationId xmlns:a16="http://schemas.microsoft.com/office/drawing/2014/main" id="{AA73F9CC-3DAA-4F5E-87FC-188C3D9774D0}"/>
              </a:ext>
            </a:extLst>
          </p:cNvPr>
          <p:cNvSpPr>
            <a:spLocks noGrp="1"/>
          </p:cNvSpPr>
          <p:nvPr>
            <p:ph type="title"/>
          </p:nvPr>
        </p:nvSpPr>
        <p:spPr/>
        <p:txBody>
          <a:bodyPr/>
          <a:lstStyle/>
          <a:p>
            <a:r>
              <a:rPr lang="en-US" dirty="0"/>
              <a:t>Cloud Platforms</a:t>
            </a:r>
          </a:p>
        </p:txBody>
      </p:sp>
      <p:sp>
        <p:nvSpPr>
          <p:cNvPr id="164" name="TextBox 163">
            <a:extLst>
              <a:ext uri="{FF2B5EF4-FFF2-40B4-BE49-F238E27FC236}">
                <a16:creationId xmlns:a16="http://schemas.microsoft.com/office/drawing/2014/main" id="{36384EAB-EF4E-46F0-91EC-91E0772300AF}"/>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The best cloud for your applications</a:t>
            </a:r>
          </a:p>
        </p:txBody>
      </p:sp>
      <p:sp>
        <p:nvSpPr>
          <p:cNvPr id="131" name="Freeform: Shape 130">
            <a:extLst>
              <a:ext uri="{FF2B5EF4-FFF2-40B4-BE49-F238E27FC236}">
                <a16:creationId xmlns:a16="http://schemas.microsoft.com/office/drawing/2014/main" id="{E2C838B4-951A-46A4-9FA6-0056025F79B6}"/>
              </a:ext>
            </a:extLst>
          </p:cNvPr>
          <p:cNvSpPr/>
          <p:nvPr/>
        </p:nvSpPr>
        <p:spPr bwMode="auto">
          <a:xfrm>
            <a:off x="4321502" y="1906535"/>
            <a:ext cx="3361508" cy="16499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pic>
        <p:nvPicPr>
          <p:cNvPr id="3" name="Graphic 2">
            <a:extLst>
              <a:ext uri="{FF2B5EF4-FFF2-40B4-BE49-F238E27FC236}">
                <a16:creationId xmlns:a16="http://schemas.microsoft.com/office/drawing/2014/main" id="{D8A30098-AA13-46B1-9DA4-38565D22C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2541" y="2391405"/>
            <a:ext cx="979430" cy="979430"/>
          </a:xfrm>
          <a:prstGeom prst="rect">
            <a:avLst/>
          </a:prstGeom>
        </p:spPr>
      </p:pic>
      <p:grpSp>
        <p:nvGrpSpPr>
          <p:cNvPr id="10" name="Group 9">
            <a:extLst>
              <a:ext uri="{FF2B5EF4-FFF2-40B4-BE49-F238E27FC236}">
                <a16:creationId xmlns:a16="http://schemas.microsoft.com/office/drawing/2014/main" id="{BD25CFC3-8576-483C-83AE-14192C9EA31A}"/>
              </a:ext>
            </a:extLst>
          </p:cNvPr>
          <p:cNvGrpSpPr/>
          <p:nvPr/>
        </p:nvGrpSpPr>
        <p:grpSpPr>
          <a:xfrm>
            <a:off x="8102228" y="4071071"/>
            <a:ext cx="2817244" cy="1874677"/>
            <a:chOff x="8102228" y="4071071"/>
            <a:chExt cx="2817244" cy="1874677"/>
          </a:xfrm>
        </p:grpSpPr>
        <p:sp>
          <p:nvSpPr>
            <p:cNvPr id="167" name="Title 2">
              <a:extLst>
                <a:ext uri="{FF2B5EF4-FFF2-40B4-BE49-F238E27FC236}">
                  <a16:creationId xmlns:a16="http://schemas.microsoft.com/office/drawing/2014/main" id="{EF51878D-5025-47E9-97B5-62B444E14C19}"/>
                </a:ext>
              </a:extLst>
            </p:cNvPr>
            <p:cNvSpPr txBox="1">
              <a:spLocks/>
            </p:cNvSpPr>
            <p:nvPr/>
          </p:nvSpPr>
          <p:spPr>
            <a:xfrm>
              <a:off x="8102228" y="5406200"/>
              <a:ext cx="2817244"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Azure</a:t>
              </a:r>
              <a:endParaRPr sz="2353" spc="-98" dirty="0">
                <a:solidFill>
                  <a:schemeClr val="tx1"/>
                </a:solidFill>
              </a:endParaRPr>
            </a:p>
          </p:txBody>
        </p:sp>
        <p:sp>
          <p:nvSpPr>
            <p:cNvPr id="169" name="Oval 168">
              <a:extLst>
                <a:ext uri="{FF2B5EF4-FFF2-40B4-BE49-F238E27FC236}">
                  <a16:creationId xmlns:a16="http://schemas.microsoft.com/office/drawing/2014/main" id="{95E22E7A-01CB-4551-8424-A433B3004E0F}"/>
                </a:ext>
              </a:extLst>
            </p:cNvPr>
            <p:cNvSpPr/>
            <p:nvPr/>
          </p:nvSpPr>
          <p:spPr bwMode="auto">
            <a:xfrm>
              <a:off x="8902997" y="4071071"/>
              <a:ext cx="1215709" cy="1186826"/>
            </a:xfrm>
            <a:prstGeom prst="ellipse">
              <a:avLst/>
            </a:prstGeom>
            <a:solidFill>
              <a:schemeClr val="bg1"/>
            </a:solidFill>
            <a:ln w="10795" cap="flat" cmpd="sng" algn="ctr">
              <a:solidFill>
                <a:schemeClr val="tx1"/>
              </a:solid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endParaRPr lang="en-US" sz="2353" kern="0" dirty="0">
                <a:solidFill>
                  <a:schemeClr val="tx2"/>
                </a:solidFill>
                <a:latin typeface="+mj-lt"/>
              </a:endParaRPr>
            </a:p>
          </p:txBody>
        </p:sp>
        <p:pic>
          <p:nvPicPr>
            <p:cNvPr id="17" name="Picture 16">
              <a:extLst>
                <a:ext uri="{FF2B5EF4-FFF2-40B4-BE49-F238E27FC236}">
                  <a16:creationId xmlns:a16="http://schemas.microsoft.com/office/drawing/2014/main" id="{00B6D668-7636-469A-BB94-D7A436B79BFC}"/>
                </a:ext>
              </a:extLst>
            </p:cNvPr>
            <p:cNvPicPr>
              <a:picLocks noChangeAspect="1"/>
            </p:cNvPicPr>
            <p:nvPr/>
          </p:nvPicPr>
          <p:blipFill>
            <a:blip r:embed="rId5"/>
            <a:stretch>
              <a:fillRect/>
            </a:stretch>
          </p:blipFill>
          <p:spPr>
            <a:xfrm>
              <a:off x="9113971" y="4314596"/>
              <a:ext cx="793759" cy="618764"/>
            </a:xfrm>
            <a:prstGeom prst="rect">
              <a:avLst/>
            </a:prstGeom>
          </p:spPr>
        </p:pic>
      </p:grpSp>
      <p:grpSp>
        <p:nvGrpSpPr>
          <p:cNvPr id="11" name="Group 10">
            <a:extLst>
              <a:ext uri="{FF2B5EF4-FFF2-40B4-BE49-F238E27FC236}">
                <a16:creationId xmlns:a16="http://schemas.microsoft.com/office/drawing/2014/main" id="{45F78186-055B-4741-810D-AFCFE1FB8E18}"/>
              </a:ext>
            </a:extLst>
          </p:cNvPr>
          <p:cNvGrpSpPr/>
          <p:nvPr/>
        </p:nvGrpSpPr>
        <p:grpSpPr>
          <a:xfrm>
            <a:off x="1320303" y="4082987"/>
            <a:ext cx="2817244" cy="1891122"/>
            <a:chOff x="1320303" y="4082987"/>
            <a:chExt cx="2817244" cy="1891122"/>
          </a:xfrm>
        </p:grpSpPr>
        <p:sp>
          <p:nvSpPr>
            <p:cNvPr id="2" name="Oval 1">
              <a:extLst>
                <a:ext uri="{FF2B5EF4-FFF2-40B4-BE49-F238E27FC236}">
                  <a16:creationId xmlns:a16="http://schemas.microsoft.com/office/drawing/2014/main" id="{749661F8-56BC-4EED-A7E6-979C6E36FF11}"/>
                </a:ext>
              </a:extLst>
            </p:cNvPr>
            <p:cNvSpPr/>
            <p:nvPr/>
          </p:nvSpPr>
          <p:spPr bwMode="auto">
            <a:xfrm>
              <a:off x="2121071" y="4082987"/>
              <a:ext cx="1215709" cy="1186826"/>
            </a:xfrm>
            <a:prstGeom prst="ellipse">
              <a:avLst/>
            </a:prstGeom>
            <a:solidFill>
              <a:schemeClr val="bg1"/>
            </a:solidFill>
            <a:ln w="10795" cap="flat" cmpd="sng" algn="ctr">
              <a:solidFill>
                <a:schemeClr val="tx1"/>
              </a:solid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endParaRPr lang="en-US" sz="2353" kern="0" dirty="0">
                <a:solidFill>
                  <a:schemeClr val="tx2"/>
                </a:solidFill>
                <a:latin typeface="+mj-lt"/>
              </a:endParaRPr>
            </a:p>
          </p:txBody>
        </p:sp>
        <p:pic>
          <p:nvPicPr>
            <p:cNvPr id="2050" name="Picture 2" descr="Image result for power platform logo">
              <a:extLst>
                <a:ext uri="{FF2B5EF4-FFF2-40B4-BE49-F238E27FC236}">
                  <a16:creationId xmlns:a16="http://schemas.microsoft.com/office/drawing/2014/main" id="{1B5CA42D-AD8B-4939-9AED-BD789B1A88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1931" y="4377569"/>
              <a:ext cx="773988" cy="6730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B5B51B8B-C578-4BF2-B261-902AEF723351}"/>
                </a:ext>
              </a:extLst>
            </p:cNvPr>
            <p:cNvSpPr txBox="1">
              <a:spLocks/>
            </p:cNvSpPr>
            <p:nvPr/>
          </p:nvSpPr>
          <p:spPr>
            <a:xfrm>
              <a:off x="1320303" y="5434561"/>
              <a:ext cx="2817244"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Power Platform</a:t>
              </a:r>
              <a:endParaRPr sz="2353" spc="-98" dirty="0">
                <a:solidFill>
                  <a:schemeClr val="tx1"/>
                </a:solidFill>
              </a:endParaRPr>
            </a:p>
          </p:txBody>
        </p:sp>
      </p:grpSp>
      <p:grpSp>
        <p:nvGrpSpPr>
          <p:cNvPr id="9" name="Group 8">
            <a:extLst>
              <a:ext uri="{FF2B5EF4-FFF2-40B4-BE49-F238E27FC236}">
                <a16:creationId xmlns:a16="http://schemas.microsoft.com/office/drawing/2014/main" id="{20020C8F-2D63-42E9-BF7F-7815638B52C1}"/>
              </a:ext>
            </a:extLst>
          </p:cNvPr>
          <p:cNvGrpSpPr/>
          <p:nvPr/>
        </p:nvGrpSpPr>
        <p:grpSpPr>
          <a:xfrm>
            <a:off x="4711265" y="4082987"/>
            <a:ext cx="2817244" cy="1902036"/>
            <a:chOff x="4711265" y="4082987"/>
            <a:chExt cx="2817244" cy="1902036"/>
          </a:xfrm>
        </p:grpSpPr>
        <p:sp>
          <p:nvSpPr>
            <p:cNvPr id="166" name="Title 2">
              <a:extLst>
                <a:ext uri="{FF2B5EF4-FFF2-40B4-BE49-F238E27FC236}">
                  <a16:creationId xmlns:a16="http://schemas.microsoft.com/office/drawing/2014/main" id="{F49C3E56-355E-4F58-AF60-875CD3B632BE}"/>
                </a:ext>
              </a:extLst>
            </p:cNvPr>
            <p:cNvSpPr txBox="1">
              <a:spLocks/>
            </p:cNvSpPr>
            <p:nvPr/>
          </p:nvSpPr>
          <p:spPr>
            <a:xfrm>
              <a:off x="4711265" y="5445475"/>
              <a:ext cx="2817244"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Microsoft 365</a:t>
              </a:r>
              <a:endParaRPr sz="2353" spc="-98" dirty="0">
                <a:solidFill>
                  <a:schemeClr val="tx1"/>
                </a:solidFill>
              </a:endParaRPr>
            </a:p>
          </p:txBody>
        </p:sp>
        <p:sp>
          <p:nvSpPr>
            <p:cNvPr id="7" name="Oval 6">
              <a:extLst>
                <a:ext uri="{FF2B5EF4-FFF2-40B4-BE49-F238E27FC236}">
                  <a16:creationId xmlns:a16="http://schemas.microsoft.com/office/drawing/2014/main" id="{D8ED0107-038B-4B69-AAF9-C9985E2CA5B2}"/>
                </a:ext>
              </a:extLst>
            </p:cNvPr>
            <p:cNvSpPr/>
            <p:nvPr/>
          </p:nvSpPr>
          <p:spPr bwMode="auto">
            <a:xfrm>
              <a:off x="5476105" y="4082987"/>
              <a:ext cx="1215709" cy="1186826"/>
            </a:xfrm>
            <a:prstGeom prst="ellipse">
              <a:avLst/>
            </a:prstGeom>
            <a:solidFill>
              <a:schemeClr val="bg1"/>
            </a:solidFill>
            <a:ln w="10795" cap="flat" cmpd="sng" algn="ctr">
              <a:solidFill>
                <a:schemeClr val="tx1"/>
              </a:solid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endParaRPr lang="en-US" sz="2353" kern="0" dirty="0">
                <a:solidFill>
                  <a:schemeClr val="tx2"/>
                </a:solidFill>
                <a:latin typeface="+mj-lt"/>
              </a:endParaRPr>
            </a:p>
          </p:txBody>
        </p:sp>
        <p:pic>
          <p:nvPicPr>
            <p:cNvPr id="3074" name="Picture 2" descr="Office Mobile App">
              <a:extLst>
                <a:ext uri="{FF2B5EF4-FFF2-40B4-BE49-F238E27FC236}">
                  <a16:creationId xmlns:a16="http://schemas.microsoft.com/office/drawing/2014/main" id="{28D67249-2C98-486C-8435-61B22A10E8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3443" y="4458899"/>
              <a:ext cx="470225" cy="4702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indows icon">
              <a:extLst>
                <a:ext uri="{FF2B5EF4-FFF2-40B4-BE49-F238E27FC236}">
                  <a16:creationId xmlns:a16="http://schemas.microsoft.com/office/drawing/2014/main" id="{E6326DBF-4A11-4E74-B03A-69F3CF7511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4644" y="4494745"/>
              <a:ext cx="434379" cy="43437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9E7FCA06-3316-4D32-84C8-4B03FD07E74B}"/>
                </a:ext>
              </a:extLst>
            </p:cNvPr>
            <p:cNvSpPr txBox="1">
              <a:spLocks/>
            </p:cNvSpPr>
            <p:nvPr/>
          </p:nvSpPr>
          <p:spPr>
            <a:xfrm>
              <a:off x="5803953" y="4409649"/>
              <a:ext cx="434379"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a:t>
              </a:r>
              <a:endParaRPr sz="2353" spc="-98" dirty="0">
                <a:solidFill>
                  <a:schemeClr val="tx1"/>
                </a:solidFill>
              </a:endParaRPr>
            </a:p>
          </p:txBody>
        </p:sp>
      </p:grpSp>
    </p:spTree>
    <p:extLst>
      <p:ext uri="{BB962C8B-B14F-4D97-AF65-F5344CB8AC3E}">
        <p14:creationId xmlns:p14="http://schemas.microsoft.com/office/powerpoint/2010/main" val="3572873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F8ABBC-40E8-4920-AC78-4C217639E566}"/>
              </a:ext>
            </a:extLst>
          </p:cNvPr>
          <p:cNvSpPr/>
          <p:nvPr/>
        </p:nvSpPr>
        <p:spPr bwMode="auto">
          <a:xfrm>
            <a:off x="5013099"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defTabSz="85676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Fully Managed File Shares in the Cloud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a:p>
            <a:pPr marL="0" marR="0" lvl="0" indent="0" defTabSz="856859" eaLnBrk="1" fontAlgn="base" latinLnBrk="0" hangingPunct="1">
              <a:lnSpc>
                <a:spcPct val="100000"/>
              </a:lnSpc>
              <a:spcBef>
                <a:spcPct val="0"/>
              </a:spcBef>
              <a:spcAft>
                <a:spcPct val="0"/>
              </a:spcAft>
              <a:buClrTx/>
              <a:buSzTx/>
              <a:buFontTx/>
              <a:buNone/>
              <a:tabLs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Synch with on-premises (New!)</a:t>
            </a:r>
          </a:p>
        </p:txBody>
      </p:sp>
      <p:sp>
        <p:nvSpPr>
          <p:cNvPr id="19" name="Rectangle 18">
            <a:extLst>
              <a:ext uri="{FF2B5EF4-FFF2-40B4-BE49-F238E27FC236}">
                <a16:creationId xmlns:a16="http://schemas.microsoft.com/office/drawing/2014/main" id="{594CCF56-4AB8-4A1D-817D-C6B8E5D60FBB}"/>
              </a:ext>
            </a:extLst>
          </p:cNvPr>
          <p:cNvSpPr/>
          <p:nvPr/>
        </p:nvSpPr>
        <p:spPr bwMode="auto">
          <a:xfrm>
            <a:off x="974508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Decouple and scale components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1FF0C73B-73E5-480F-B56B-F7A897CD85E7}"/>
              </a:ext>
            </a:extLst>
          </p:cNvPr>
          <p:cNvSpPr/>
          <p:nvPr/>
        </p:nvSpPr>
        <p:spPr bwMode="auto">
          <a:xfrm>
            <a:off x="737122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468660-10BD-4831-BF3C-54AA8634F551}"/>
              </a:ext>
            </a:extLst>
          </p:cNvPr>
          <p:cNvSpPr>
            <a:spLocks noGrp="1"/>
          </p:cNvSpPr>
          <p:nvPr>
            <p:ph type="title"/>
          </p:nvPr>
        </p:nvSpPr>
        <p:spPr/>
        <p:txBody>
          <a:bodyPr/>
          <a:lstStyle/>
          <a:p>
            <a:r>
              <a:rPr lang="en-US" dirty="0"/>
              <a:t>Azure Storage</a:t>
            </a:r>
          </a:p>
        </p:txBody>
      </p:sp>
      <p:sp>
        <p:nvSpPr>
          <p:cNvPr id="6" name="Rectangle 5">
            <a:extLst>
              <a:ext uri="{FF2B5EF4-FFF2-40B4-BE49-F238E27FC236}">
                <a16:creationId xmlns:a16="http://schemas.microsoft.com/office/drawing/2014/main" id="{03574E7B-24AF-4714-977B-8750BB874B80}"/>
              </a:ext>
            </a:extLst>
          </p:cNvPr>
          <p:cNvSpPr/>
          <p:nvPr/>
        </p:nvSpPr>
        <p:spPr bwMode="auto">
          <a:xfrm>
            <a:off x="2654975"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7" name="Rectangle 6">
            <a:extLst>
              <a:ext uri="{FF2B5EF4-FFF2-40B4-BE49-F238E27FC236}">
                <a16:creationId xmlns:a16="http://schemas.microsoft.com/office/drawing/2014/main" id="{F5E876E2-33E9-4D03-BF5D-F8CB57CE1B53}"/>
              </a:ext>
            </a:extLst>
          </p:cNvPr>
          <p:cNvSpPr/>
          <p:nvPr/>
        </p:nvSpPr>
        <p:spPr bwMode="auto">
          <a:xfrm>
            <a:off x="249647" y="5715810"/>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Durability, Encryption at Rest, Strongly Consistent Replication, Fault Tolerance, Auto Load-Balancing</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F90B6ED-75CE-4E1A-9E3F-FF0F1CC67967}"/>
              </a:ext>
            </a:extLst>
          </p:cNvPr>
          <p:cNvSpPr/>
          <p:nvPr/>
        </p:nvSpPr>
        <p:spPr bwMode="auto">
          <a:xfrm>
            <a:off x="270448"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descr="Azure Blob Storage">
            <a:extLst>
              <a:ext uri="{FF2B5EF4-FFF2-40B4-BE49-F238E27FC236}">
                <a16:creationId xmlns:a16="http://schemas.microsoft.com/office/drawing/2014/main" id="{72B2245B-3D76-49DF-8554-4E7AEFD63A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48323" y="435284"/>
            <a:ext cx="1449237" cy="1449237"/>
          </a:xfrm>
          <a:prstGeom prst="rect">
            <a:avLst/>
          </a:prstGeom>
        </p:spPr>
      </p:pic>
      <p:grpSp>
        <p:nvGrpSpPr>
          <p:cNvPr id="15" name="Group 14" descr="Azure Queues">
            <a:extLst>
              <a:ext uri="{FF2B5EF4-FFF2-40B4-BE49-F238E27FC236}">
                <a16:creationId xmlns:a16="http://schemas.microsoft.com/office/drawing/2014/main" id="{EDB3F0DD-8797-4227-A15F-F61A1CDF6861}"/>
              </a:ext>
            </a:extLst>
          </p:cNvPr>
          <p:cNvGrpSpPr/>
          <p:nvPr/>
        </p:nvGrpSpPr>
        <p:grpSpPr>
          <a:xfrm>
            <a:off x="10206744" y="558044"/>
            <a:ext cx="1464719" cy="1203716"/>
            <a:chOff x="8659813" y="3567113"/>
            <a:chExt cx="3484563" cy="3005137"/>
          </a:xfrm>
          <a:solidFill>
            <a:srgbClr val="0070C0"/>
          </a:solidFill>
        </p:grpSpPr>
        <p:sp>
          <p:nvSpPr>
            <p:cNvPr id="16" name="Freeform 5">
              <a:extLst>
                <a:ext uri="{FF2B5EF4-FFF2-40B4-BE49-F238E27FC236}">
                  <a16:creationId xmlns:a16="http://schemas.microsoft.com/office/drawing/2014/main" id="{D147DF0A-EB7D-4D10-BDC9-64EBAEEFB886}"/>
                </a:ext>
              </a:extLst>
            </p:cNvPr>
            <p:cNvSpPr>
              <a:spLocks/>
            </p:cNvSpPr>
            <p:nvPr/>
          </p:nvSpPr>
          <p:spPr bwMode="auto">
            <a:xfrm>
              <a:off x="10612438"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6">
              <a:extLst>
                <a:ext uri="{FF2B5EF4-FFF2-40B4-BE49-F238E27FC236}">
                  <a16:creationId xmlns:a16="http://schemas.microsoft.com/office/drawing/2014/main" id="{B3A12F8F-83A6-4BDC-AF05-F586AEB030C3}"/>
                </a:ext>
              </a:extLst>
            </p:cNvPr>
            <p:cNvSpPr>
              <a:spLocks/>
            </p:cNvSpPr>
            <p:nvPr/>
          </p:nvSpPr>
          <p:spPr bwMode="auto">
            <a:xfrm>
              <a:off x="9458326" y="4968875"/>
              <a:ext cx="796925" cy="458787"/>
            </a:xfrm>
            <a:custGeom>
              <a:avLst/>
              <a:gdLst>
                <a:gd name="T0" fmla="*/ 66 w 139"/>
                <a:gd name="T1" fmla="*/ 52 h 80"/>
                <a:gd name="T2" fmla="*/ 61 w 139"/>
                <a:gd name="T3" fmla="*/ 50 h 80"/>
                <a:gd name="T4" fmla="*/ 0 w 139"/>
                <a:gd name="T5" fmla="*/ 1 h 80"/>
                <a:gd name="T6" fmla="*/ 0 w 139"/>
                <a:gd name="T7" fmla="*/ 80 h 80"/>
                <a:gd name="T8" fmla="*/ 139 w 139"/>
                <a:gd name="T9" fmla="*/ 80 h 80"/>
                <a:gd name="T10" fmla="*/ 139 w 139"/>
                <a:gd name="T11" fmla="*/ 0 h 80"/>
                <a:gd name="T12" fmla="*/ 73 w 139"/>
                <a:gd name="T13" fmla="*/ 50 h 80"/>
                <a:gd name="T14" fmla="*/ 66 w 139"/>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80">
                  <a:moveTo>
                    <a:pt x="66" y="52"/>
                  </a:moveTo>
                  <a:cubicBezTo>
                    <a:pt x="64" y="52"/>
                    <a:pt x="63" y="51"/>
                    <a:pt x="61" y="50"/>
                  </a:cubicBezTo>
                  <a:lnTo>
                    <a:pt x="0" y="1"/>
                  </a:lnTo>
                  <a:lnTo>
                    <a:pt x="0" y="80"/>
                  </a:lnTo>
                  <a:lnTo>
                    <a:pt x="139" y="80"/>
                  </a:lnTo>
                  <a:lnTo>
                    <a:pt x="139" y="0"/>
                  </a:lnTo>
                  <a:lnTo>
                    <a:pt x="73" y="50"/>
                  </a:lnTo>
                  <a:cubicBezTo>
                    <a:pt x="72" y="51"/>
                    <a:pt x="68" y="52"/>
                    <a:pt x="66"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 name="Freeform 7">
              <a:extLst>
                <a:ext uri="{FF2B5EF4-FFF2-40B4-BE49-F238E27FC236}">
                  <a16:creationId xmlns:a16="http://schemas.microsoft.com/office/drawing/2014/main" id="{BB0B6CC5-C933-413F-B434-ABE6467585BD}"/>
                </a:ext>
              </a:extLst>
            </p:cNvPr>
            <p:cNvSpPr>
              <a:spLocks/>
            </p:cNvSpPr>
            <p:nvPr/>
          </p:nvSpPr>
          <p:spPr bwMode="auto">
            <a:xfrm>
              <a:off x="10594976" y="4968875"/>
              <a:ext cx="803275" cy="458787"/>
            </a:xfrm>
            <a:custGeom>
              <a:avLst/>
              <a:gdLst>
                <a:gd name="T0" fmla="*/ 69 w 140"/>
                <a:gd name="T1" fmla="*/ 52 h 80"/>
                <a:gd name="T2" fmla="*/ 63 w 140"/>
                <a:gd name="T3" fmla="*/ 50 h 80"/>
                <a:gd name="T4" fmla="*/ 0 w 140"/>
                <a:gd name="T5" fmla="*/ 1 h 80"/>
                <a:gd name="T6" fmla="*/ 0 w 140"/>
                <a:gd name="T7" fmla="*/ 80 h 80"/>
                <a:gd name="T8" fmla="*/ 140 w 140"/>
                <a:gd name="T9" fmla="*/ 80 h 80"/>
                <a:gd name="T10" fmla="*/ 140 w 140"/>
                <a:gd name="T11" fmla="*/ 0 h 80"/>
                <a:gd name="T12" fmla="*/ 74 w 140"/>
                <a:gd name="T13" fmla="*/ 50 h 80"/>
                <a:gd name="T14" fmla="*/ 69 w 140"/>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80">
                  <a:moveTo>
                    <a:pt x="69" y="52"/>
                  </a:moveTo>
                  <a:cubicBezTo>
                    <a:pt x="67" y="52"/>
                    <a:pt x="65" y="51"/>
                    <a:pt x="63" y="50"/>
                  </a:cubicBezTo>
                  <a:lnTo>
                    <a:pt x="0" y="1"/>
                  </a:lnTo>
                  <a:lnTo>
                    <a:pt x="0" y="80"/>
                  </a:lnTo>
                  <a:lnTo>
                    <a:pt x="140" y="80"/>
                  </a:lnTo>
                  <a:lnTo>
                    <a:pt x="140" y="0"/>
                  </a:lnTo>
                  <a:lnTo>
                    <a:pt x="74" y="50"/>
                  </a:lnTo>
                  <a:cubicBezTo>
                    <a:pt x="73" y="51"/>
                    <a:pt x="71" y="52"/>
                    <a:pt x="69"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Freeform 8">
              <a:extLst>
                <a:ext uri="{FF2B5EF4-FFF2-40B4-BE49-F238E27FC236}">
                  <a16:creationId xmlns:a16="http://schemas.microsoft.com/office/drawing/2014/main" id="{E8AA86A5-D583-4E66-B85B-767DB211D448}"/>
                </a:ext>
              </a:extLst>
            </p:cNvPr>
            <p:cNvSpPr>
              <a:spLocks noEditPoints="1"/>
            </p:cNvSpPr>
            <p:nvPr/>
          </p:nvSpPr>
          <p:spPr bwMode="auto">
            <a:xfrm>
              <a:off x="8659813" y="3567113"/>
              <a:ext cx="3484563" cy="3005137"/>
            </a:xfrm>
            <a:custGeom>
              <a:avLst/>
              <a:gdLst>
                <a:gd name="T0" fmla="*/ 455 w 607"/>
                <a:gd name="T1" fmla="*/ 0 h 525"/>
                <a:gd name="T2" fmla="*/ 152 w 607"/>
                <a:gd name="T3" fmla="*/ 0 h 525"/>
                <a:gd name="T4" fmla="*/ 0 w 607"/>
                <a:gd name="T5" fmla="*/ 263 h 525"/>
                <a:gd name="T6" fmla="*/ 152 w 607"/>
                <a:gd name="T7" fmla="*/ 525 h 525"/>
                <a:gd name="T8" fmla="*/ 455 w 607"/>
                <a:gd name="T9" fmla="*/ 525 h 525"/>
                <a:gd name="T10" fmla="*/ 607 w 607"/>
                <a:gd name="T11" fmla="*/ 263 h 525"/>
                <a:gd name="T12" fmla="*/ 455 w 607"/>
                <a:gd name="T13" fmla="*/ 0 h 525"/>
                <a:gd name="T14" fmla="*/ 508 w 607"/>
                <a:gd name="T15" fmla="*/ 374 h 525"/>
                <a:gd name="T16" fmla="*/ 94 w 607"/>
                <a:gd name="T17" fmla="*/ 374 h 525"/>
                <a:gd name="T18" fmla="*/ 71 w 607"/>
                <a:gd name="T19" fmla="*/ 351 h 525"/>
                <a:gd name="T20" fmla="*/ 71 w 607"/>
                <a:gd name="T21" fmla="*/ 193 h 525"/>
                <a:gd name="T22" fmla="*/ 94 w 607"/>
                <a:gd name="T23" fmla="*/ 169 h 525"/>
                <a:gd name="T24" fmla="*/ 508 w 607"/>
                <a:gd name="T25" fmla="*/ 169 h 525"/>
                <a:gd name="T26" fmla="*/ 575 w 607"/>
                <a:gd name="T27" fmla="*/ 272 h 525"/>
                <a:gd name="T28" fmla="*/ 578 w 607"/>
                <a:gd name="T29" fmla="*/ 276 h 525"/>
                <a:gd name="T30" fmla="*/ 575 w 607"/>
                <a:gd name="T31" fmla="*/ 280 h 525"/>
                <a:gd name="T32" fmla="*/ 508 w 607"/>
                <a:gd name="T33" fmla="*/ 37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525">
                  <a:moveTo>
                    <a:pt x="455" y="0"/>
                  </a:moveTo>
                  <a:lnTo>
                    <a:pt x="152" y="0"/>
                  </a:lnTo>
                  <a:lnTo>
                    <a:pt x="0" y="263"/>
                  </a:lnTo>
                  <a:lnTo>
                    <a:pt x="152" y="525"/>
                  </a:lnTo>
                  <a:lnTo>
                    <a:pt x="455" y="525"/>
                  </a:lnTo>
                  <a:lnTo>
                    <a:pt x="607" y="263"/>
                  </a:lnTo>
                  <a:lnTo>
                    <a:pt x="455" y="0"/>
                  </a:lnTo>
                  <a:close/>
                  <a:moveTo>
                    <a:pt x="508" y="374"/>
                  </a:moveTo>
                  <a:lnTo>
                    <a:pt x="94" y="374"/>
                  </a:lnTo>
                  <a:cubicBezTo>
                    <a:pt x="81" y="374"/>
                    <a:pt x="71" y="364"/>
                    <a:pt x="71" y="351"/>
                  </a:cubicBezTo>
                  <a:lnTo>
                    <a:pt x="71" y="193"/>
                  </a:lnTo>
                  <a:cubicBezTo>
                    <a:pt x="71" y="180"/>
                    <a:pt x="81" y="169"/>
                    <a:pt x="94" y="169"/>
                  </a:cubicBezTo>
                  <a:lnTo>
                    <a:pt x="508" y="169"/>
                  </a:lnTo>
                  <a:cubicBezTo>
                    <a:pt x="513" y="169"/>
                    <a:pt x="521" y="169"/>
                    <a:pt x="575" y="272"/>
                  </a:cubicBezTo>
                  <a:lnTo>
                    <a:pt x="578" y="276"/>
                  </a:lnTo>
                  <a:lnTo>
                    <a:pt x="575" y="280"/>
                  </a:lnTo>
                  <a:cubicBezTo>
                    <a:pt x="521" y="374"/>
                    <a:pt x="513" y="374"/>
                    <a:pt x="508" y="37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5" name="Freeform 9">
              <a:extLst>
                <a:ext uri="{FF2B5EF4-FFF2-40B4-BE49-F238E27FC236}">
                  <a16:creationId xmlns:a16="http://schemas.microsoft.com/office/drawing/2014/main" id="{D5761E47-0ECE-482E-889D-DF9176075959}"/>
                </a:ext>
              </a:extLst>
            </p:cNvPr>
            <p:cNvSpPr>
              <a:spLocks/>
            </p:cNvSpPr>
            <p:nvPr/>
          </p:nvSpPr>
          <p:spPr bwMode="auto">
            <a:xfrm>
              <a:off x="9458326"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0">
              <a:extLst>
                <a:ext uri="{FF2B5EF4-FFF2-40B4-BE49-F238E27FC236}">
                  <a16:creationId xmlns:a16="http://schemas.microsoft.com/office/drawing/2014/main" id="{FE83ACEA-D072-42A1-975F-DCE358A618E3}"/>
                </a:ext>
              </a:extLst>
            </p:cNvPr>
            <p:cNvSpPr>
              <a:spLocks noEditPoints="1"/>
            </p:cNvSpPr>
            <p:nvPr/>
          </p:nvSpPr>
          <p:spPr bwMode="auto">
            <a:xfrm>
              <a:off x="9159876" y="4630738"/>
              <a:ext cx="2709863" cy="985837"/>
            </a:xfrm>
            <a:custGeom>
              <a:avLst/>
              <a:gdLst>
                <a:gd name="T0" fmla="*/ 7 w 472"/>
                <a:gd name="T1" fmla="*/ 0 h 172"/>
                <a:gd name="T2" fmla="*/ 0 w 472"/>
                <a:gd name="T3" fmla="*/ 7 h 172"/>
                <a:gd name="T4" fmla="*/ 0 w 472"/>
                <a:gd name="T5" fmla="*/ 165 h 172"/>
                <a:gd name="T6" fmla="*/ 7 w 472"/>
                <a:gd name="T7" fmla="*/ 172 h 172"/>
                <a:gd name="T8" fmla="*/ 418 w 472"/>
                <a:gd name="T9" fmla="*/ 172 h 172"/>
                <a:gd name="T10" fmla="*/ 472 w 472"/>
                <a:gd name="T11" fmla="*/ 89 h 172"/>
                <a:gd name="T12" fmla="*/ 418 w 472"/>
                <a:gd name="T13" fmla="*/ 0 h 172"/>
                <a:gd name="T14" fmla="*/ 7 w 472"/>
                <a:gd name="T15" fmla="*/ 0 h 172"/>
                <a:gd name="T16" fmla="*/ 7 w 472"/>
                <a:gd name="T17" fmla="*/ 0 h 172"/>
                <a:gd name="T18" fmla="*/ 208 w 472"/>
                <a:gd name="T19" fmla="*/ 147 h 172"/>
                <a:gd name="T20" fmla="*/ 197 w 472"/>
                <a:gd name="T21" fmla="*/ 156 h 172"/>
                <a:gd name="T22" fmla="*/ 41 w 472"/>
                <a:gd name="T23" fmla="*/ 156 h 172"/>
                <a:gd name="T24" fmla="*/ 35 w 472"/>
                <a:gd name="T25" fmla="*/ 147 h 172"/>
                <a:gd name="T26" fmla="*/ 35 w 472"/>
                <a:gd name="T27" fmla="*/ 30 h 172"/>
                <a:gd name="T28" fmla="*/ 41 w 472"/>
                <a:gd name="T29" fmla="*/ 24 h 172"/>
                <a:gd name="T30" fmla="*/ 197 w 472"/>
                <a:gd name="T31" fmla="*/ 24 h 172"/>
                <a:gd name="T32" fmla="*/ 208 w 472"/>
                <a:gd name="T33" fmla="*/ 30 h 172"/>
                <a:gd name="T34" fmla="*/ 208 w 472"/>
                <a:gd name="T35" fmla="*/ 147 h 172"/>
                <a:gd name="T36" fmla="*/ 406 w 472"/>
                <a:gd name="T37" fmla="*/ 147 h 172"/>
                <a:gd name="T38" fmla="*/ 398 w 472"/>
                <a:gd name="T39" fmla="*/ 156 h 172"/>
                <a:gd name="T40" fmla="*/ 242 w 472"/>
                <a:gd name="T41" fmla="*/ 156 h 172"/>
                <a:gd name="T42" fmla="*/ 234 w 472"/>
                <a:gd name="T43" fmla="*/ 147 h 172"/>
                <a:gd name="T44" fmla="*/ 234 w 472"/>
                <a:gd name="T45" fmla="*/ 30 h 172"/>
                <a:gd name="T46" fmla="*/ 242 w 472"/>
                <a:gd name="T47" fmla="*/ 24 h 172"/>
                <a:gd name="T48" fmla="*/ 398 w 472"/>
                <a:gd name="T49" fmla="*/ 24 h 172"/>
                <a:gd name="T50" fmla="*/ 406 w 472"/>
                <a:gd name="T51" fmla="*/ 30 h 172"/>
                <a:gd name="T52" fmla="*/ 406 w 472"/>
                <a:gd name="T53" fmla="*/ 1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2" h="172">
                  <a:moveTo>
                    <a:pt x="7" y="0"/>
                  </a:moveTo>
                  <a:cubicBezTo>
                    <a:pt x="3" y="0"/>
                    <a:pt x="0" y="3"/>
                    <a:pt x="0" y="7"/>
                  </a:cubicBezTo>
                  <a:lnTo>
                    <a:pt x="0" y="165"/>
                  </a:lnTo>
                  <a:cubicBezTo>
                    <a:pt x="0" y="168"/>
                    <a:pt x="3" y="172"/>
                    <a:pt x="7" y="172"/>
                  </a:cubicBezTo>
                  <a:lnTo>
                    <a:pt x="418" y="172"/>
                  </a:lnTo>
                  <a:cubicBezTo>
                    <a:pt x="426" y="165"/>
                    <a:pt x="451" y="126"/>
                    <a:pt x="472" y="89"/>
                  </a:cubicBezTo>
                  <a:cubicBezTo>
                    <a:pt x="451" y="50"/>
                    <a:pt x="426" y="8"/>
                    <a:pt x="418" y="0"/>
                  </a:cubicBezTo>
                  <a:lnTo>
                    <a:pt x="7" y="0"/>
                  </a:lnTo>
                  <a:lnTo>
                    <a:pt x="7" y="0"/>
                  </a:lnTo>
                  <a:close/>
                  <a:moveTo>
                    <a:pt x="208" y="147"/>
                  </a:moveTo>
                  <a:cubicBezTo>
                    <a:pt x="208" y="152"/>
                    <a:pt x="202" y="156"/>
                    <a:pt x="197" y="156"/>
                  </a:cubicBezTo>
                  <a:lnTo>
                    <a:pt x="41" y="156"/>
                  </a:lnTo>
                  <a:cubicBezTo>
                    <a:pt x="36" y="156"/>
                    <a:pt x="35" y="152"/>
                    <a:pt x="35" y="147"/>
                  </a:cubicBezTo>
                  <a:lnTo>
                    <a:pt x="35" y="30"/>
                  </a:lnTo>
                  <a:cubicBezTo>
                    <a:pt x="35" y="25"/>
                    <a:pt x="36" y="24"/>
                    <a:pt x="41" y="24"/>
                  </a:cubicBezTo>
                  <a:lnTo>
                    <a:pt x="197" y="24"/>
                  </a:lnTo>
                  <a:cubicBezTo>
                    <a:pt x="202" y="24"/>
                    <a:pt x="208" y="25"/>
                    <a:pt x="208" y="30"/>
                  </a:cubicBezTo>
                  <a:lnTo>
                    <a:pt x="208" y="147"/>
                  </a:lnTo>
                  <a:close/>
                  <a:moveTo>
                    <a:pt x="406" y="147"/>
                  </a:moveTo>
                  <a:cubicBezTo>
                    <a:pt x="406" y="152"/>
                    <a:pt x="403" y="156"/>
                    <a:pt x="398" y="156"/>
                  </a:cubicBezTo>
                  <a:lnTo>
                    <a:pt x="242" y="156"/>
                  </a:lnTo>
                  <a:cubicBezTo>
                    <a:pt x="237" y="156"/>
                    <a:pt x="234" y="152"/>
                    <a:pt x="234" y="147"/>
                  </a:cubicBezTo>
                  <a:lnTo>
                    <a:pt x="234" y="30"/>
                  </a:lnTo>
                  <a:cubicBezTo>
                    <a:pt x="234" y="25"/>
                    <a:pt x="237" y="24"/>
                    <a:pt x="242" y="24"/>
                  </a:cubicBezTo>
                  <a:lnTo>
                    <a:pt x="398" y="24"/>
                  </a:lnTo>
                  <a:cubicBezTo>
                    <a:pt x="403" y="24"/>
                    <a:pt x="406" y="25"/>
                    <a:pt x="406" y="30"/>
                  </a:cubicBezTo>
                  <a:lnTo>
                    <a:pt x="406" y="14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0" name="Freeform 5" descr="Azure Table Storage">
            <a:extLst>
              <a:ext uri="{FF2B5EF4-FFF2-40B4-BE49-F238E27FC236}">
                <a16:creationId xmlns:a16="http://schemas.microsoft.com/office/drawing/2014/main" id="{C9ACB10A-82DA-44BB-BC40-A4DE2AA9AF1C}"/>
              </a:ext>
            </a:extLst>
          </p:cNvPr>
          <p:cNvSpPr>
            <a:spLocks noEditPoints="1"/>
          </p:cNvSpPr>
          <p:nvPr/>
        </p:nvSpPr>
        <p:spPr bwMode="auto">
          <a:xfrm>
            <a:off x="6948075" y="583074"/>
            <a:ext cx="1393112" cy="1217084"/>
          </a:xfrm>
          <a:custGeom>
            <a:avLst/>
            <a:gdLst>
              <a:gd name="T0" fmla="*/ 1692 w 2257"/>
              <a:gd name="T1" fmla="*/ 0 h 1946"/>
              <a:gd name="T2" fmla="*/ 565 w 2257"/>
              <a:gd name="T3" fmla="*/ 0 h 1946"/>
              <a:gd name="T4" fmla="*/ 0 w 2257"/>
              <a:gd name="T5" fmla="*/ 975 h 1946"/>
              <a:gd name="T6" fmla="*/ 565 w 2257"/>
              <a:gd name="T7" fmla="*/ 1946 h 1946"/>
              <a:gd name="T8" fmla="*/ 1692 w 2257"/>
              <a:gd name="T9" fmla="*/ 1946 h 1946"/>
              <a:gd name="T10" fmla="*/ 2257 w 2257"/>
              <a:gd name="T11" fmla="*/ 975 h 1946"/>
              <a:gd name="T12" fmla="*/ 1692 w 2257"/>
              <a:gd name="T13" fmla="*/ 0 h 1946"/>
              <a:gd name="T14" fmla="*/ 1074 w 2257"/>
              <a:gd name="T15" fmla="*/ 512 h 1946"/>
              <a:gd name="T16" fmla="*/ 1335 w 2257"/>
              <a:gd name="T17" fmla="*/ 512 h 1946"/>
              <a:gd name="T18" fmla="*/ 1335 w 2257"/>
              <a:gd name="T19" fmla="*/ 771 h 1946"/>
              <a:gd name="T20" fmla="*/ 1074 w 2257"/>
              <a:gd name="T21" fmla="*/ 771 h 1946"/>
              <a:gd name="T22" fmla="*/ 1074 w 2257"/>
              <a:gd name="T23" fmla="*/ 512 h 1946"/>
              <a:gd name="T24" fmla="*/ 1074 w 2257"/>
              <a:gd name="T25" fmla="*/ 838 h 1946"/>
              <a:gd name="T26" fmla="*/ 1335 w 2257"/>
              <a:gd name="T27" fmla="*/ 838 h 1946"/>
              <a:gd name="T28" fmla="*/ 1335 w 2257"/>
              <a:gd name="T29" fmla="*/ 1098 h 1946"/>
              <a:gd name="T30" fmla="*/ 1074 w 2257"/>
              <a:gd name="T31" fmla="*/ 1098 h 1946"/>
              <a:gd name="T32" fmla="*/ 1074 w 2257"/>
              <a:gd name="T33" fmla="*/ 838 h 1946"/>
              <a:gd name="T34" fmla="*/ 1074 w 2257"/>
              <a:gd name="T35" fmla="*/ 1164 h 1946"/>
              <a:gd name="T36" fmla="*/ 1335 w 2257"/>
              <a:gd name="T37" fmla="*/ 1164 h 1946"/>
              <a:gd name="T38" fmla="*/ 1335 w 2257"/>
              <a:gd name="T39" fmla="*/ 1424 h 1946"/>
              <a:gd name="T40" fmla="*/ 1074 w 2257"/>
              <a:gd name="T41" fmla="*/ 1424 h 1946"/>
              <a:gd name="T42" fmla="*/ 1074 w 2257"/>
              <a:gd name="T43" fmla="*/ 1164 h 1946"/>
              <a:gd name="T44" fmla="*/ 747 w 2257"/>
              <a:gd name="T45" fmla="*/ 512 h 1946"/>
              <a:gd name="T46" fmla="*/ 1004 w 2257"/>
              <a:gd name="T47" fmla="*/ 512 h 1946"/>
              <a:gd name="T48" fmla="*/ 1004 w 2257"/>
              <a:gd name="T49" fmla="*/ 771 h 1946"/>
              <a:gd name="T50" fmla="*/ 747 w 2257"/>
              <a:gd name="T51" fmla="*/ 771 h 1946"/>
              <a:gd name="T52" fmla="*/ 747 w 2257"/>
              <a:gd name="T53" fmla="*/ 512 h 1946"/>
              <a:gd name="T54" fmla="*/ 747 w 2257"/>
              <a:gd name="T55" fmla="*/ 838 h 1946"/>
              <a:gd name="T56" fmla="*/ 1004 w 2257"/>
              <a:gd name="T57" fmla="*/ 838 h 1946"/>
              <a:gd name="T58" fmla="*/ 1004 w 2257"/>
              <a:gd name="T59" fmla="*/ 1098 h 1946"/>
              <a:gd name="T60" fmla="*/ 747 w 2257"/>
              <a:gd name="T61" fmla="*/ 1098 h 1946"/>
              <a:gd name="T62" fmla="*/ 747 w 2257"/>
              <a:gd name="T63" fmla="*/ 838 h 1946"/>
              <a:gd name="T64" fmla="*/ 747 w 2257"/>
              <a:gd name="T65" fmla="*/ 1164 h 1946"/>
              <a:gd name="T66" fmla="*/ 1004 w 2257"/>
              <a:gd name="T67" fmla="*/ 1164 h 1946"/>
              <a:gd name="T68" fmla="*/ 1004 w 2257"/>
              <a:gd name="T69" fmla="*/ 1424 h 1946"/>
              <a:gd name="T70" fmla="*/ 747 w 2257"/>
              <a:gd name="T71" fmla="*/ 1424 h 1946"/>
              <a:gd name="T72" fmla="*/ 747 w 2257"/>
              <a:gd name="T73" fmla="*/ 1164 h 1946"/>
              <a:gd name="T74" fmla="*/ 1658 w 2257"/>
              <a:gd name="T75" fmla="*/ 1565 h 1946"/>
              <a:gd name="T76" fmla="*/ 595 w 2257"/>
              <a:gd name="T77" fmla="*/ 1565 h 1946"/>
              <a:gd name="T78" fmla="*/ 595 w 2257"/>
              <a:gd name="T79" fmla="*/ 504 h 1946"/>
              <a:gd name="T80" fmla="*/ 665 w 2257"/>
              <a:gd name="T81" fmla="*/ 504 h 1946"/>
              <a:gd name="T82" fmla="*/ 665 w 2257"/>
              <a:gd name="T83" fmla="*/ 1494 h 1946"/>
              <a:gd name="T84" fmla="*/ 665 w 2257"/>
              <a:gd name="T85" fmla="*/ 1494 h 1946"/>
              <a:gd name="T86" fmla="*/ 665 w 2257"/>
              <a:gd name="T87" fmla="*/ 1494 h 1946"/>
              <a:gd name="T88" fmla="*/ 1658 w 2257"/>
              <a:gd name="T89" fmla="*/ 1494 h 1946"/>
              <a:gd name="T90" fmla="*/ 1658 w 2257"/>
              <a:gd name="T91" fmla="*/ 1565 h 1946"/>
              <a:gd name="T92" fmla="*/ 1662 w 2257"/>
              <a:gd name="T93" fmla="*/ 1424 h 1946"/>
              <a:gd name="T94" fmla="*/ 1402 w 2257"/>
              <a:gd name="T95" fmla="*/ 1424 h 1946"/>
              <a:gd name="T96" fmla="*/ 1402 w 2257"/>
              <a:gd name="T97" fmla="*/ 1164 h 1946"/>
              <a:gd name="T98" fmla="*/ 1662 w 2257"/>
              <a:gd name="T99" fmla="*/ 1164 h 1946"/>
              <a:gd name="T100" fmla="*/ 1662 w 2257"/>
              <a:gd name="T101" fmla="*/ 1424 h 1946"/>
              <a:gd name="T102" fmla="*/ 1662 w 2257"/>
              <a:gd name="T103" fmla="*/ 1098 h 1946"/>
              <a:gd name="T104" fmla="*/ 1402 w 2257"/>
              <a:gd name="T105" fmla="*/ 1098 h 1946"/>
              <a:gd name="T106" fmla="*/ 1402 w 2257"/>
              <a:gd name="T107" fmla="*/ 838 h 1946"/>
              <a:gd name="T108" fmla="*/ 1662 w 2257"/>
              <a:gd name="T109" fmla="*/ 838 h 1946"/>
              <a:gd name="T110" fmla="*/ 1662 w 2257"/>
              <a:gd name="T111" fmla="*/ 1098 h 1946"/>
              <a:gd name="T112" fmla="*/ 1662 w 2257"/>
              <a:gd name="T113" fmla="*/ 771 h 1946"/>
              <a:gd name="T114" fmla="*/ 1402 w 2257"/>
              <a:gd name="T115" fmla="*/ 771 h 1946"/>
              <a:gd name="T116" fmla="*/ 1402 w 2257"/>
              <a:gd name="T117" fmla="*/ 512 h 1946"/>
              <a:gd name="T118" fmla="*/ 1662 w 2257"/>
              <a:gd name="T119" fmla="*/ 512 h 1946"/>
              <a:gd name="T120" fmla="*/ 1662 w 2257"/>
              <a:gd name="T121" fmla="*/ 771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7" h="1946">
                <a:moveTo>
                  <a:pt x="1692" y="0"/>
                </a:moveTo>
                <a:lnTo>
                  <a:pt x="565" y="0"/>
                </a:lnTo>
                <a:lnTo>
                  <a:pt x="0" y="975"/>
                </a:lnTo>
                <a:lnTo>
                  <a:pt x="565" y="1946"/>
                </a:lnTo>
                <a:lnTo>
                  <a:pt x="1692" y="1946"/>
                </a:lnTo>
                <a:lnTo>
                  <a:pt x="2257" y="975"/>
                </a:lnTo>
                <a:lnTo>
                  <a:pt x="1692" y="0"/>
                </a:lnTo>
                <a:close/>
                <a:moveTo>
                  <a:pt x="1074" y="512"/>
                </a:moveTo>
                <a:lnTo>
                  <a:pt x="1335" y="512"/>
                </a:lnTo>
                <a:lnTo>
                  <a:pt x="1335" y="771"/>
                </a:lnTo>
                <a:lnTo>
                  <a:pt x="1074" y="771"/>
                </a:lnTo>
                <a:lnTo>
                  <a:pt x="1074" y="512"/>
                </a:lnTo>
                <a:close/>
                <a:moveTo>
                  <a:pt x="1074" y="838"/>
                </a:moveTo>
                <a:lnTo>
                  <a:pt x="1335" y="838"/>
                </a:lnTo>
                <a:lnTo>
                  <a:pt x="1335" y="1098"/>
                </a:lnTo>
                <a:lnTo>
                  <a:pt x="1074" y="1098"/>
                </a:lnTo>
                <a:lnTo>
                  <a:pt x="1074" y="838"/>
                </a:lnTo>
                <a:close/>
                <a:moveTo>
                  <a:pt x="1074" y="1164"/>
                </a:moveTo>
                <a:lnTo>
                  <a:pt x="1335" y="1164"/>
                </a:lnTo>
                <a:lnTo>
                  <a:pt x="1335" y="1424"/>
                </a:lnTo>
                <a:lnTo>
                  <a:pt x="1074" y="1424"/>
                </a:lnTo>
                <a:lnTo>
                  <a:pt x="1074" y="1164"/>
                </a:lnTo>
                <a:close/>
                <a:moveTo>
                  <a:pt x="747" y="512"/>
                </a:moveTo>
                <a:lnTo>
                  <a:pt x="1004" y="512"/>
                </a:lnTo>
                <a:lnTo>
                  <a:pt x="1004" y="771"/>
                </a:lnTo>
                <a:lnTo>
                  <a:pt x="747" y="771"/>
                </a:lnTo>
                <a:lnTo>
                  <a:pt x="747" y="512"/>
                </a:lnTo>
                <a:close/>
                <a:moveTo>
                  <a:pt x="747" y="838"/>
                </a:moveTo>
                <a:lnTo>
                  <a:pt x="1004" y="838"/>
                </a:lnTo>
                <a:lnTo>
                  <a:pt x="1004" y="1098"/>
                </a:lnTo>
                <a:lnTo>
                  <a:pt x="747" y="1098"/>
                </a:lnTo>
                <a:lnTo>
                  <a:pt x="747" y="838"/>
                </a:lnTo>
                <a:close/>
                <a:moveTo>
                  <a:pt x="747" y="1164"/>
                </a:moveTo>
                <a:lnTo>
                  <a:pt x="1004" y="1164"/>
                </a:lnTo>
                <a:lnTo>
                  <a:pt x="1004" y="1424"/>
                </a:lnTo>
                <a:lnTo>
                  <a:pt x="747" y="1424"/>
                </a:lnTo>
                <a:lnTo>
                  <a:pt x="747" y="1164"/>
                </a:lnTo>
                <a:close/>
                <a:moveTo>
                  <a:pt x="1658" y="1565"/>
                </a:moveTo>
                <a:lnTo>
                  <a:pt x="595" y="1565"/>
                </a:lnTo>
                <a:lnTo>
                  <a:pt x="595" y="504"/>
                </a:lnTo>
                <a:lnTo>
                  <a:pt x="665" y="504"/>
                </a:lnTo>
                <a:lnTo>
                  <a:pt x="665" y="1494"/>
                </a:lnTo>
                <a:lnTo>
                  <a:pt x="665" y="1494"/>
                </a:lnTo>
                <a:lnTo>
                  <a:pt x="665" y="1494"/>
                </a:lnTo>
                <a:lnTo>
                  <a:pt x="1658" y="1494"/>
                </a:lnTo>
                <a:lnTo>
                  <a:pt x="1658" y="1565"/>
                </a:lnTo>
                <a:close/>
                <a:moveTo>
                  <a:pt x="1662" y="1424"/>
                </a:moveTo>
                <a:lnTo>
                  <a:pt x="1402" y="1424"/>
                </a:lnTo>
                <a:lnTo>
                  <a:pt x="1402" y="1164"/>
                </a:lnTo>
                <a:lnTo>
                  <a:pt x="1662" y="1164"/>
                </a:lnTo>
                <a:lnTo>
                  <a:pt x="1662" y="1424"/>
                </a:lnTo>
                <a:close/>
                <a:moveTo>
                  <a:pt x="1662" y="1098"/>
                </a:moveTo>
                <a:lnTo>
                  <a:pt x="1402" y="1098"/>
                </a:lnTo>
                <a:lnTo>
                  <a:pt x="1402" y="838"/>
                </a:lnTo>
                <a:lnTo>
                  <a:pt x="1662" y="838"/>
                </a:lnTo>
                <a:lnTo>
                  <a:pt x="1662" y="1098"/>
                </a:lnTo>
                <a:close/>
                <a:moveTo>
                  <a:pt x="1662" y="771"/>
                </a:moveTo>
                <a:lnTo>
                  <a:pt x="1402" y="771"/>
                </a:lnTo>
                <a:lnTo>
                  <a:pt x="1402" y="512"/>
                </a:lnTo>
                <a:lnTo>
                  <a:pt x="1662" y="512"/>
                </a:lnTo>
                <a:lnTo>
                  <a:pt x="1662" y="771"/>
                </a:ln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87858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9A57-635B-45ED-B450-AA5B17A883BB}"/>
              </a:ext>
            </a:extLst>
          </p:cNvPr>
          <p:cNvSpPr>
            <a:spLocks noGrp="1"/>
          </p:cNvSpPr>
          <p:nvPr>
            <p:ph type="title"/>
          </p:nvPr>
        </p:nvSpPr>
        <p:spPr/>
        <p:txBody>
          <a:bodyPr/>
          <a:lstStyle/>
          <a:p>
            <a:r>
              <a:rPr lang="en-US" dirty="0"/>
              <a:t>VM Storage Options</a:t>
            </a:r>
          </a:p>
        </p:txBody>
      </p:sp>
      <p:sp>
        <p:nvSpPr>
          <p:cNvPr id="3" name="Rectangle 2">
            <a:extLst>
              <a:ext uri="{FF2B5EF4-FFF2-40B4-BE49-F238E27FC236}">
                <a16:creationId xmlns:a16="http://schemas.microsoft.com/office/drawing/2014/main" id="{EA6C39C8-1674-41AB-B197-A55339344408}"/>
              </a:ext>
            </a:extLst>
          </p:cNvPr>
          <p:cNvSpPr/>
          <p:nvPr/>
        </p:nvSpPr>
        <p:spPr bwMode="auto">
          <a:xfrm>
            <a:off x="2090382"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Standard HDD</a:t>
            </a:r>
          </a:p>
        </p:txBody>
      </p:sp>
      <p:sp>
        <p:nvSpPr>
          <p:cNvPr id="4" name="Rectangle 3">
            <a:extLst>
              <a:ext uri="{FF2B5EF4-FFF2-40B4-BE49-F238E27FC236}">
                <a16:creationId xmlns:a16="http://schemas.microsoft.com/office/drawing/2014/main" id="{E0FFEBEE-B09C-4E3B-9769-FDF5FC3CC227}"/>
              </a:ext>
            </a:extLst>
          </p:cNvPr>
          <p:cNvSpPr/>
          <p:nvPr/>
        </p:nvSpPr>
        <p:spPr bwMode="auto">
          <a:xfrm>
            <a:off x="4207408"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Standard SSD</a:t>
            </a:r>
          </a:p>
        </p:txBody>
      </p:sp>
      <p:sp>
        <p:nvSpPr>
          <p:cNvPr id="5" name="Rectangle 4">
            <a:extLst>
              <a:ext uri="{FF2B5EF4-FFF2-40B4-BE49-F238E27FC236}">
                <a16:creationId xmlns:a16="http://schemas.microsoft.com/office/drawing/2014/main" id="{139E2914-A2AC-4E18-960C-4EE9743696B2}"/>
              </a:ext>
            </a:extLst>
          </p:cNvPr>
          <p:cNvSpPr/>
          <p:nvPr/>
        </p:nvSpPr>
        <p:spPr bwMode="auto">
          <a:xfrm>
            <a:off x="6398037"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fr-FR"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Premium SSD</a:t>
            </a:r>
            <a:endPar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endParaRPr>
          </a:p>
        </p:txBody>
      </p:sp>
      <p:sp>
        <p:nvSpPr>
          <p:cNvPr id="6" name="TextBox 5">
            <a:extLst>
              <a:ext uri="{FF2B5EF4-FFF2-40B4-BE49-F238E27FC236}">
                <a16:creationId xmlns:a16="http://schemas.microsoft.com/office/drawing/2014/main" id="{69971002-2DB8-4FCD-B6CC-7AD76DAD16D1}"/>
              </a:ext>
            </a:extLst>
          </p:cNvPr>
          <p:cNvSpPr txBox="1"/>
          <p:nvPr/>
        </p:nvSpPr>
        <p:spPr>
          <a:xfrm>
            <a:off x="2557595" y="3546297"/>
            <a:ext cx="1520346"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Low-cost storage</a:t>
            </a:r>
          </a:p>
        </p:txBody>
      </p:sp>
      <p:sp>
        <p:nvSpPr>
          <p:cNvPr id="7" name="TextBox 6">
            <a:extLst>
              <a:ext uri="{FF2B5EF4-FFF2-40B4-BE49-F238E27FC236}">
                <a16:creationId xmlns:a16="http://schemas.microsoft.com/office/drawing/2014/main" id="{FE5420F1-3D42-4721-97D3-06FF76390A97}"/>
              </a:ext>
            </a:extLst>
          </p:cNvPr>
          <p:cNvSpPr txBox="1"/>
          <p:nvPr/>
        </p:nvSpPr>
        <p:spPr>
          <a:xfrm>
            <a:off x="2753014" y="4604345"/>
            <a:ext cx="1129508"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8" name="TextBox 7">
            <a:extLst>
              <a:ext uri="{FF2B5EF4-FFF2-40B4-BE49-F238E27FC236}">
                <a16:creationId xmlns:a16="http://schemas.microsoft.com/office/drawing/2014/main" id="{5370B91C-B323-4FA6-B6EE-5D3B48F3C557}"/>
              </a:ext>
            </a:extLst>
          </p:cNvPr>
          <p:cNvSpPr txBox="1"/>
          <p:nvPr/>
        </p:nvSpPr>
        <p:spPr>
          <a:xfrm>
            <a:off x="2753014" y="5211195"/>
            <a:ext cx="1129508"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a:t>
            </a:r>
          </a:p>
        </p:txBody>
      </p:sp>
      <p:sp>
        <p:nvSpPr>
          <p:cNvPr id="9" name="TextBox 8">
            <a:extLst>
              <a:ext uri="{FF2B5EF4-FFF2-40B4-BE49-F238E27FC236}">
                <a16:creationId xmlns:a16="http://schemas.microsoft.com/office/drawing/2014/main" id="{7B76A45B-AD48-4333-8F6B-55514A5A9C2A}"/>
              </a:ext>
            </a:extLst>
          </p:cNvPr>
          <p:cNvSpPr txBox="1"/>
          <p:nvPr/>
        </p:nvSpPr>
        <p:spPr>
          <a:xfrm>
            <a:off x="2530957"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500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0" name="TextBox 9">
            <a:extLst>
              <a:ext uri="{FF2B5EF4-FFF2-40B4-BE49-F238E27FC236}">
                <a16:creationId xmlns:a16="http://schemas.microsoft.com/office/drawing/2014/main" id="{BEA23DE0-BA3D-4C94-A41A-EC5CB59B4DC0}"/>
              </a:ext>
            </a:extLst>
          </p:cNvPr>
          <p:cNvSpPr txBox="1"/>
          <p:nvPr/>
        </p:nvSpPr>
        <p:spPr>
          <a:xfrm>
            <a:off x="4321529" y="3546297"/>
            <a:ext cx="2102132"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Consistent performance</a:t>
            </a:r>
          </a:p>
        </p:txBody>
      </p:sp>
      <p:sp>
        <p:nvSpPr>
          <p:cNvPr id="11" name="TextBox 10">
            <a:extLst>
              <a:ext uri="{FF2B5EF4-FFF2-40B4-BE49-F238E27FC236}">
                <a16:creationId xmlns:a16="http://schemas.microsoft.com/office/drawing/2014/main" id="{E710DC5B-9F32-4AC2-9EC5-E4E659700E30}"/>
              </a:ext>
            </a:extLst>
          </p:cNvPr>
          <p:cNvSpPr txBox="1"/>
          <p:nvPr/>
        </p:nvSpPr>
        <p:spPr>
          <a:xfrm>
            <a:off x="4379428" y="460434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12" name="TextBox 11">
            <a:extLst>
              <a:ext uri="{FF2B5EF4-FFF2-40B4-BE49-F238E27FC236}">
                <a16:creationId xmlns:a16="http://schemas.microsoft.com/office/drawing/2014/main" id="{76535798-F62C-4871-8F68-41495079C647}"/>
              </a:ext>
            </a:extLst>
          </p:cNvPr>
          <p:cNvSpPr txBox="1"/>
          <p:nvPr/>
        </p:nvSpPr>
        <p:spPr>
          <a:xfrm>
            <a:off x="4379428" y="521119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a:t>
            </a:r>
          </a:p>
        </p:txBody>
      </p:sp>
      <p:sp>
        <p:nvSpPr>
          <p:cNvPr id="13" name="TextBox 12">
            <a:extLst>
              <a:ext uri="{FF2B5EF4-FFF2-40B4-BE49-F238E27FC236}">
                <a16:creationId xmlns:a16="http://schemas.microsoft.com/office/drawing/2014/main" id="{DA07EE75-8EBE-48D5-A9D4-5CE573F32767}"/>
              </a:ext>
            </a:extLst>
          </p:cNvPr>
          <p:cNvSpPr txBox="1"/>
          <p:nvPr/>
        </p:nvSpPr>
        <p:spPr>
          <a:xfrm>
            <a:off x="4585784"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500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4" name="TextBox 13">
            <a:extLst>
              <a:ext uri="{FF2B5EF4-FFF2-40B4-BE49-F238E27FC236}">
                <a16:creationId xmlns:a16="http://schemas.microsoft.com/office/drawing/2014/main" id="{D0F80B8D-4E09-4A31-ABDA-72020344FF67}"/>
              </a:ext>
            </a:extLst>
          </p:cNvPr>
          <p:cNvSpPr txBox="1"/>
          <p:nvPr/>
        </p:nvSpPr>
        <p:spPr>
          <a:xfrm>
            <a:off x="6697979" y="3546297"/>
            <a:ext cx="1730488"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High performance</a:t>
            </a:r>
          </a:p>
        </p:txBody>
      </p:sp>
      <p:sp>
        <p:nvSpPr>
          <p:cNvPr id="15" name="TextBox 14">
            <a:extLst>
              <a:ext uri="{FF2B5EF4-FFF2-40B4-BE49-F238E27FC236}">
                <a16:creationId xmlns:a16="http://schemas.microsoft.com/office/drawing/2014/main" id="{FDDC7AEB-CA81-49D9-BDDB-A67A8005B3A1}"/>
              </a:ext>
            </a:extLst>
          </p:cNvPr>
          <p:cNvSpPr txBox="1"/>
          <p:nvPr/>
        </p:nvSpPr>
        <p:spPr>
          <a:xfrm>
            <a:off x="6570056" y="460434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16" name="TextBox 15">
            <a:extLst>
              <a:ext uri="{FF2B5EF4-FFF2-40B4-BE49-F238E27FC236}">
                <a16:creationId xmlns:a16="http://schemas.microsoft.com/office/drawing/2014/main" id="{75B0AC93-E76C-4F3D-9368-C35CE88DFA51}"/>
              </a:ext>
            </a:extLst>
          </p:cNvPr>
          <p:cNvSpPr txBox="1"/>
          <p:nvPr/>
        </p:nvSpPr>
        <p:spPr>
          <a:xfrm>
            <a:off x="6570056" y="521119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20,000</a:t>
            </a:r>
          </a:p>
        </p:txBody>
      </p:sp>
      <p:sp>
        <p:nvSpPr>
          <p:cNvPr id="17" name="TextBox 16">
            <a:extLst>
              <a:ext uri="{FF2B5EF4-FFF2-40B4-BE49-F238E27FC236}">
                <a16:creationId xmlns:a16="http://schemas.microsoft.com/office/drawing/2014/main" id="{8C255EF6-4266-4D5A-9D3F-2A7EF5BB6564}"/>
              </a:ext>
            </a:extLst>
          </p:cNvPr>
          <p:cNvSpPr txBox="1"/>
          <p:nvPr/>
        </p:nvSpPr>
        <p:spPr>
          <a:xfrm>
            <a:off x="6776412"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750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8" name="Rectangle 17">
            <a:extLst>
              <a:ext uri="{FF2B5EF4-FFF2-40B4-BE49-F238E27FC236}">
                <a16:creationId xmlns:a16="http://schemas.microsoft.com/office/drawing/2014/main" id="{2E5FC689-E6E0-4445-9127-60D391365B3E}"/>
              </a:ext>
            </a:extLst>
          </p:cNvPr>
          <p:cNvSpPr/>
          <p:nvPr/>
        </p:nvSpPr>
        <p:spPr>
          <a:xfrm>
            <a:off x="1210322" y="4544328"/>
            <a:ext cx="534121"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SIZE</a:t>
            </a:r>
          </a:p>
        </p:txBody>
      </p:sp>
      <p:sp>
        <p:nvSpPr>
          <p:cNvPr id="19" name="Rectangle 18">
            <a:extLst>
              <a:ext uri="{FF2B5EF4-FFF2-40B4-BE49-F238E27FC236}">
                <a16:creationId xmlns:a16="http://schemas.microsoft.com/office/drawing/2014/main" id="{E5EA2A6A-9115-4A89-B6CC-D0DC1A40FF3A}"/>
              </a:ext>
            </a:extLst>
          </p:cNvPr>
          <p:cNvSpPr/>
          <p:nvPr/>
        </p:nvSpPr>
        <p:spPr>
          <a:xfrm>
            <a:off x="1210322" y="5151178"/>
            <a:ext cx="575799"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IOPS</a:t>
            </a:r>
          </a:p>
        </p:txBody>
      </p:sp>
      <p:sp>
        <p:nvSpPr>
          <p:cNvPr id="20" name="Rectangle 19">
            <a:extLst>
              <a:ext uri="{FF2B5EF4-FFF2-40B4-BE49-F238E27FC236}">
                <a16:creationId xmlns:a16="http://schemas.microsoft.com/office/drawing/2014/main" id="{762AAC8F-48BC-4D21-8858-1468913CC41B}"/>
              </a:ext>
            </a:extLst>
          </p:cNvPr>
          <p:cNvSpPr/>
          <p:nvPr/>
        </p:nvSpPr>
        <p:spPr>
          <a:xfrm>
            <a:off x="1210322" y="5758029"/>
            <a:ext cx="1257845"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BANDWIDTH</a:t>
            </a:r>
          </a:p>
        </p:txBody>
      </p:sp>
      <p:sp>
        <p:nvSpPr>
          <p:cNvPr id="21" name="StorageOptical_E958" descr="HDD" title="Icon of a hard disk">
            <a:extLst>
              <a:ext uri="{FF2B5EF4-FFF2-40B4-BE49-F238E27FC236}">
                <a16:creationId xmlns:a16="http://schemas.microsoft.com/office/drawing/2014/main" id="{06E55D93-43DF-4ADC-8263-82E6156674DF}"/>
              </a:ext>
            </a:extLst>
          </p:cNvPr>
          <p:cNvSpPr>
            <a:spLocks noChangeAspect="1" noEditPoints="1"/>
          </p:cNvSpPr>
          <p:nvPr/>
        </p:nvSpPr>
        <p:spPr bwMode="auto">
          <a:xfrm>
            <a:off x="2675112"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sp>
        <p:nvSpPr>
          <p:cNvPr id="22" name="StorageOptical_E958" descr="HDD" title="Icon of a hard disk">
            <a:extLst>
              <a:ext uri="{FF2B5EF4-FFF2-40B4-BE49-F238E27FC236}">
                <a16:creationId xmlns:a16="http://schemas.microsoft.com/office/drawing/2014/main" id="{EEE1123E-904E-4336-89F4-9937DEC19197}"/>
              </a:ext>
            </a:extLst>
          </p:cNvPr>
          <p:cNvSpPr>
            <a:spLocks noChangeAspect="1" noEditPoints="1"/>
          </p:cNvSpPr>
          <p:nvPr/>
        </p:nvSpPr>
        <p:spPr bwMode="auto">
          <a:xfrm>
            <a:off x="3559700"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sp>
        <p:nvSpPr>
          <p:cNvPr id="23" name="StorageOptical_E958" descr="HDD" title="Icon of a hard disk">
            <a:extLst>
              <a:ext uri="{FF2B5EF4-FFF2-40B4-BE49-F238E27FC236}">
                <a16:creationId xmlns:a16="http://schemas.microsoft.com/office/drawing/2014/main" id="{B59C05B6-FD5F-4F06-9B59-890F397BDBD4}"/>
              </a:ext>
            </a:extLst>
          </p:cNvPr>
          <p:cNvSpPr>
            <a:spLocks noChangeAspect="1" noEditPoints="1"/>
          </p:cNvSpPr>
          <p:nvPr/>
        </p:nvSpPr>
        <p:spPr bwMode="auto">
          <a:xfrm>
            <a:off x="3117406"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grpSp>
        <p:nvGrpSpPr>
          <p:cNvPr id="24" name="Group 4" descr="SSD">
            <a:extLst>
              <a:ext uri="{FF2B5EF4-FFF2-40B4-BE49-F238E27FC236}">
                <a16:creationId xmlns:a16="http://schemas.microsoft.com/office/drawing/2014/main" id="{686E2442-89ED-4D08-A4AA-99BE76EE5B32}"/>
              </a:ext>
            </a:extLst>
          </p:cNvPr>
          <p:cNvGrpSpPr>
            <a:grpSpLocks noChangeAspect="1"/>
          </p:cNvGrpSpPr>
          <p:nvPr/>
        </p:nvGrpSpPr>
        <p:grpSpPr bwMode="auto">
          <a:xfrm>
            <a:off x="4761480" y="2102364"/>
            <a:ext cx="331500" cy="388118"/>
            <a:chOff x="2363" y="871"/>
            <a:chExt cx="527" cy="617"/>
          </a:xfrm>
        </p:grpSpPr>
        <p:sp>
          <p:nvSpPr>
            <p:cNvPr id="25" name="Freeform 5">
              <a:extLst>
                <a:ext uri="{FF2B5EF4-FFF2-40B4-BE49-F238E27FC236}">
                  <a16:creationId xmlns:a16="http://schemas.microsoft.com/office/drawing/2014/main" id="{773765DA-06FE-4463-9AE0-C7DB2646C64B}"/>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6" name="Freeform 6">
              <a:extLst>
                <a:ext uri="{FF2B5EF4-FFF2-40B4-BE49-F238E27FC236}">
                  <a16:creationId xmlns:a16="http://schemas.microsoft.com/office/drawing/2014/main" id="{4D36B0D2-D9E8-4545-BFEF-FB3438C3A41C}"/>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7" name="Line 7">
              <a:extLst>
                <a:ext uri="{FF2B5EF4-FFF2-40B4-BE49-F238E27FC236}">
                  <a16:creationId xmlns:a16="http://schemas.microsoft.com/office/drawing/2014/main" id="{1A1F6560-D6AC-41A0-B8D5-94177BC671C0}"/>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8" name="Line 8">
              <a:extLst>
                <a:ext uri="{FF2B5EF4-FFF2-40B4-BE49-F238E27FC236}">
                  <a16:creationId xmlns:a16="http://schemas.microsoft.com/office/drawing/2014/main" id="{3DFB0C3E-76EF-4B4B-95BF-914A2E0EB721}"/>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9" name="Line 9">
              <a:extLst>
                <a:ext uri="{FF2B5EF4-FFF2-40B4-BE49-F238E27FC236}">
                  <a16:creationId xmlns:a16="http://schemas.microsoft.com/office/drawing/2014/main" id="{B0F227D1-1340-443A-9B6A-B71AA834AAE6}"/>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0" name="Freeform 10">
              <a:extLst>
                <a:ext uri="{FF2B5EF4-FFF2-40B4-BE49-F238E27FC236}">
                  <a16:creationId xmlns:a16="http://schemas.microsoft.com/office/drawing/2014/main" id="{CF1F195E-8D37-4360-9669-DCE33B7092BA}"/>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1" name="Freeform 11">
              <a:extLst>
                <a:ext uri="{FF2B5EF4-FFF2-40B4-BE49-F238E27FC236}">
                  <a16:creationId xmlns:a16="http://schemas.microsoft.com/office/drawing/2014/main" id="{77B616E1-D775-4B11-9244-3029AA520B51}"/>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2" name="Freeform 12">
              <a:extLst>
                <a:ext uri="{FF2B5EF4-FFF2-40B4-BE49-F238E27FC236}">
                  <a16:creationId xmlns:a16="http://schemas.microsoft.com/office/drawing/2014/main" id="{72728337-4117-4012-B350-38C88BA6DDBC}"/>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3" name="Freeform 13">
              <a:extLst>
                <a:ext uri="{FF2B5EF4-FFF2-40B4-BE49-F238E27FC236}">
                  <a16:creationId xmlns:a16="http://schemas.microsoft.com/office/drawing/2014/main" id="{E3E7D4BA-757D-4032-B649-0C6ECC080860}"/>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34" name="Group 4" descr="SSD">
            <a:extLst>
              <a:ext uri="{FF2B5EF4-FFF2-40B4-BE49-F238E27FC236}">
                <a16:creationId xmlns:a16="http://schemas.microsoft.com/office/drawing/2014/main" id="{9D93B7CC-162D-4657-8B69-3B36B5125E60}"/>
              </a:ext>
            </a:extLst>
          </p:cNvPr>
          <p:cNvGrpSpPr>
            <a:grpSpLocks noChangeAspect="1"/>
          </p:cNvGrpSpPr>
          <p:nvPr/>
        </p:nvGrpSpPr>
        <p:grpSpPr bwMode="auto">
          <a:xfrm>
            <a:off x="5201359" y="2102364"/>
            <a:ext cx="331500" cy="388118"/>
            <a:chOff x="2363" y="871"/>
            <a:chExt cx="527" cy="617"/>
          </a:xfrm>
        </p:grpSpPr>
        <p:sp>
          <p:nvSpPr>
            <p:cNvPr id="35" name="Freeform 5">
              <a:extLst>
                <a:ext uri="{FF2B5EF4-FFF2-40B4-BE49-F238E27FC236}">
                  <a16:creationId xmlns:a16="http://schemas.microsoft.com/office/drawing/2014/main" id="{D9B4CF1D-8253-45F1-94E4-6632F07CE03F}"/>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6" name="Freeform 6">
              <a:extLst>
                <a:ext uri="{FF2B5EF4-FFF2-40B4-BE49-F238E27FC236}">
                  <a16:creationId xmlns:a16="http://schemas.microsoft.com/office/drawing/2014/main" id="{0DE9C1AB-0C78-4790-A497-224C95C375AE}"/>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7" name="Line 7">
              <a:extLst>
                <a:ext uri="{FF2B5EF4-FFF2-40B4-BE49-F238E27FC236}">
                  <a16:creationId xmlns:a16="http://schemas.microsoft.com/office/drawing/2014/main" id="{7EBD5A7F-E304-4758-BFF9-CE7A67390753}"/>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8" name="Line 8">
              <a:extLst>
                <a:ext uri="{FF2B5EF4-FFF2-40B4-BE49-F238E27FC236}">
                  <a16:creationId xmlns:a16="http://schemas.microsoft.com/office/drawing/2014/main" id="{4A8B446C-ACB5-4258-B21D-97F498A63FB6}"/>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9" name="Line 9">
              <a:extLst>
                <a:ext uri="{FF2B5EF4-FFF2-40B4-BE49-F238E27FC236}">
                  <a16:creationId xmlns:a16="http://schemas.microsoft.com/office/drawing/2014/main" id="{D6DF2EA3-8041-4135-97B1-CCAB313FD156}"/>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0" name="Freeform 10">
              <a:extLst>
                <a:ext uri="{FF2B5EF4-FFF2-40B4-BE49-F238E27FC236}">
                  <a16:creationId xmlns:a16="http://schemas.microsoft.com/office/drawing/2014/main" id="{E9497C77-18FB-436C-8E78-6F75B8C0C55C}"/>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1" name="Freeform 11">
              <a:extLst>
                <a:ext uri="{FF2B5EF4-FFF2-40B4-BE49-F238E27FC236}">
                  <a16:creationId xmlns:a16="http://schemas.microsoft.com/office/drawing/2014/main" id="{802066A2-5AFA-4EBD-9E3D-778BE0059905}"/>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2" name="Freeform 12">
              <a:extLst>
                <a:ext uri="{FF2B5EF4-FFF2-40B4-BE49-F238E27FC236}">
                  <a16:creationId xmlns:a16="http://schemas.microsoft.com/office/drawing/2014/main" id="{8A64E625-F73F-49D3-A004-4F74BC360E8F}"/>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3" name="Freeform 13">
              <a:extLst>
                <a:ext uri="{FF2B5EF4-FFF2-40B4-BE49-F238E27FC236}">
                  <a16:creationId xmlns:a16="http://schemas.microsoft.com/office/drawing/2014/main" id="{9C53D498-703D-41D8-9A7B-2D8F58A67867}"/>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44" name="Group 4" descr="SSD">
            <a:extLst>
              <a:ext uri="{FF2B5EF4-FFF2-40B4-BE49-F238E27FC236}">
                <a16:creationId xmlns:a16="http://schemas.microsoft.com/office/drawing/2014/main" id="{0EE883BF-72E5-4414-82A9-F593E385105A}"/>
              </a:ext>
            </a:extLst>
          </p:cNvPr>
          <p:cNvGrpSpPr>
            <a:grpSpLocks noChangeAspect="1"/>
          </p:cNvGrpSpPr>
          <p:nvPr/>
        </p:nvGrpSpPr>
        <p:grpSpPr bwMode="auto">
          <a:xfrm>
            <a:off x="5636999" y="2102364"/>
            <a:ext cx="331500" cy="388118"/>
            <a:chOff x="2363" y="871"/>
            <a:chExt cx="527" cy="617"/>
          </a:xfrm>
        </p:grpSpPr>
        <p:sp>
          <p:nvSpPr>
            <p:cNvPr id="45" name="Freeform 5">
              <a:extLst>
                <a:ext uri="{FF2B5EF4-FFF2-40B4-BE49-F238E27FC236}">
                  <a16:creationId xmlns:a16="http://schemas.microsoft.com/office/drawing/2014/main" id="{84FF262C-6C2B-4F87-B108-1A1271789160}"/>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6" name="Freeform 6">
              <a:extLst>
                <a:ext uri="{FF2B5EF4-FFF2-40B4-BE49-F238E27FC236}">
                  <a16:creationId xmlns:a16="http://schemas.microsoft.com/office/drawing/2014/main" id="{A41E1FC9-DD7F-4773-B826-3B56048DB3B7}"/>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7" name="Line 7">
              <a:extLst>
                <a:ext uri="{FF2B5EF4-FFF2-40B4-BE49-F238E27FC236}">
                  <a16:creationId xmlns:a16="http://schemas.microsoft.com/office/drawing/2014/main" id="{9FD92896-3DC8-4C84-83D8-5D04FB4FDD04}"/>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8" name="Line 8">
              <a:extLst>
                <a:ext uri="{FF2B5EF4-FFF2-40B4-BE49-F238E27FC236}">
                  <a16:creationId xmlns:a16="http://schemas.microsoft.com/office/drawing/2014/main" id="{1F0CD9DD-1021-4E57-8D64-7250376EDF45}"/>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9" name="Line 9">
              <a:extLst>
                <a:ext uri="{FF2B5EF4-FFF2-40B4-BE49-F238E27FC236}">
                  <a16:creationId xmlns:a16="http://schemas.microsoft.com/office/drawing/2014/main" id="{24A97137-3D05-4BA0-9462-DE63D45200EC}"/>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0" name="Freeform 10">
              <a:extLst>
                <a:ext uri="{FF2B5EF4-FFF2-40B4-BE49-F238E27FC236}">
                  <a16:creationId xmlns:a16="http://schemas.microsoft.com/office/drawing/2014/main" id="{68984013-7321-4D96-9F13-C0BF8B353456}"/>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1" name="Freeform 11">
              <a:extLst>
                <a:ext uri="{FF2B5EF4-FFF2-40B4-BE49-F238E27FC236}">
                  <a16:creationId xmlns:a16="http://schemas.microsoft.com/office/drawing/2014/main" id="{E4A9B7B3-F2C1-450E-A36A-757208765336}"/>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2" name="Freeform 12">
              <a:extLst>
                <a:ext uri="{FF2B5EF4-FFF2-40B4-BE49-F238E27FC236}">
                  <a16:creationId xmlns:a16="http://schemas.microsoft.com/office/drawing/2014/main" id="{DCF130BA-5279-4B46-B60D-DD75CD49C1C6}"/>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3" name="Freeform 13">
              <a:extLst>
                <a:ext uri="{FF2B5EF4-FFF2-40B4-BE49-F238E27FC236}">
                  <a16:creationId xmlns:a16="http://schemas.microsoft.com/office/drawing/2014/main" id="{3F3E44F7-8A87-461C-AA33-C500AFD98E8B}"/>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54" name="Graphic 23" descr="Premium SSD">
            <a:extLst>
              <a:ext uri="{FF2B5EF4-FFF2-40B4-BE49-F238E27FC236}">
                <a16:creationId xmlns:a16="http://schemas.microsoft.com/office/drawing/2014/main" id="{639B6240-C411-4359-AED8-948846592E06}"/>
              </a:ext>
            </a:extLst>
          </p:cNvPr>
          <p:cNvGrpSpPr/>
          <p:nvPr/>
        </p:nvGrpSpPr>
        <p:grpSpPr>
          <a:xfrm>
            <a:off x="6887004" y="2083866"/>
            <a:ext cx="416033" cy="512041"/>
            <a:chOff x="6197131" y="1505301"/>
            <a:chExt cx="742950" cy="914400"/>
          </a:xfrm>
        </p:grpSpPr>
        <p:sp>
          <p:nvSpPr>
            <p:cNvPr id="55" name="Freeform: Shape 54">
              <a:extLst>
                <a:ext uri="{FF2B5EF4-FFF2-40B4-BE49-F238E27FC236}">
                  <a16:creationId xmlns:a16="http://schemas.microsoft.com/office/drawing/2014/main" id="{57FBB443-93E6-4BBA-8507-F0C4ED9D34B3}"/>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6" name="Freeform: Shape 55">
              <a:extLst>
                <a:ext uri="{FF2B5EF4-FFF2-40B4-BE49-F238E27FC236}">
                  <a16:creationId xmlns:a16="http://schemas.microsoft.com/office/drawing/2014/main" id="{E1CE43CD-52CE-4EC7-988B-BEDD59047048}"/>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7" name="Freeform: Shape 56">
              <a:extLst>
                <a:ext uri="{FF2B5EF4-FFF2-40B4-BE49-F238E27FC236}">
                  <a16:creationId xmlns:a16="http://schemas.microsoft.com/office/drawing/2014/main" id="{95842B61-C1C6-4777-9089-4C3D1B0A6318}"/>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8" name="Freeform: Shape 57">
              <a:extLst>
                <a:ext uri="{FF2B5EF4-FFF2-40B4-BE49-F238E27FC236}">
                  <a16:creationId xmlns:a16="http://schemas.microsoft.com/office/drawing/2014/main" id="{7D35F066-0EFA-4B4A-8830-D03087EB9DC9}"/>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9" name="Freeform: Shape 58">
              <a:extLst>
                <a:ext uri="{FF2B5EF4-FFF2-40B4-BE49-F238E27FC236}">
                  <a16:creationId xmlns:a16="http://schemas.microsoft.com/office/drawing/2014/main" id="{A3543021-4571-4ACF-9272-9E408694CEBD}"/>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0" name="Freeform: Shape 59">
              <a:extLst>
                <a:ext uri="{FF2B5EF4-FFF2-40B4-BE49-F238E27FC236}">
                  <a16:creationId xmlns:a16="http://schemas.microsoft.com/office/drawing/2014/main" id="{BE773EA1-0BCE-4AB2-9B7A-3ACD31331773}"/>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1" name="Freeform: Shape 60">
              <a:extLst>
                <a:ext uri="{FF2B5EF4-FFF2-40B4-BE49-F238E27FC236}">
                  <a16:creationId xmlns:a16="http://schemas.microsoft.com/office/drawing/2014/main" id="{4093B4B7-D040-41F0-81CC-9DDC5DE47462}"/>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2" name="Freeform: Shape 61">
              <a:extLst>
                <a:ext uri="{FF2B5EF4-FFF2-40B4-BE49-F238E27FC236}">
                  <a16:creationId xmlns:a16="http://schemas.microsoft.com/office/drawing/2014/main" id="{ADC17E4D-46AC-463E-A5E3-03AB23EA24F8}"/>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3" name="Freeform: Shape 62">
              <a:extLst>
                <a:ext uri="{FF2B5EF4-FFF2-40B4-BE49-F238E27FC236}">
                  <a16:creationId xmlns:a16="http://schemas.microsoft.com/office/drawing/2014/main" id="{A3B5F4EB-63E5-4583-8315-72C62B429978}"/>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64" name="Graphic 23" descr="Premium SSD">
            <a:extLst>
              <a:ext uri="{FF2B5EF4-FFF2-40B4-BE49-F238E27FC236}">
                <a16:creationId xmlns:a16="http://schemas.microsoft.com/office/drawing/2014/main" id="{929219BB-D7D8-46C0-AAE6-878635A98449}"/>
              </a:ext>
            </a:extLst>
          </p:cNvPr>
          <p:cNvGrpSpPr/>
          <p:nvPr/>
        </p:nvGrpSpPr>
        <p:grpSpPr>
          <a:xfrm>
            <a:off x="7355704" y="2084398"/>
            <a:ext cx="416033" cy="512041"/>
            <a:chOff x="6197131" y="1505301"/>
            <a:chExt cx="742950" cy="914400"/>
          </a:xfrm>
        </p:grpSpPr>
        <p:sp>
          <p:nvSpPr>
            <p:cNvPr id="65" name="Freeform: Shape 64">
              <a:extLst>
                <a:ext uri="{FF2B5EF4-FFF2-40B4-BE49-F238E27FC236}">
                  <a16:creationId xmlns:a16="http://schemas.microsoft.com/office/drawing/2014/main" id="{2BD3A9AD-E1AD-4E57-B3E2-031D6DB87432}"/>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6" name="Freeform: Shape 65">
              <a:extLst>
                <a:ext uri="{FF2B5EF4-FFF2-40B4-BE49-F238E27FC236}">
                  <a16:creationId xmlns:a16="http://schemas.microsoft.com/office/drawing/2014/main" id="{C5EC400A-887F-4C92-8C33-304416F9D850}"/>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7" name="Freeform: Shape 66">
              <a:extLst>
                <a:ext uri="{FF2B5EF4-FFF2-40B4-BE49-F238E27FC236}">
                  <a16:creationId xmlns:a16="http://schemas.microsoft.com/office/drawing/2014/main" id="{91D84303-3D1D-4C63-B91C-21DE557024F3}"/>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8" name="Freeform: Shape 67">
              <a:extLst>
                <a:ext uri="{FF2B5EF4-FFF2-40B4-BE49-F238E27FC236}">
                  <a16:creationId xmlns:a16="http://schemas.microsoft.com/office/drawing/2014/main" id="{F279309F-19AE-46C0-8B0D-AFA7933B4A96}"/>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9" name="Freeform: Shape 68">
              <a:extLst>
                <a:ext uri="{FF2B5EF4-FFF2-40B4-BE49-F238E27FC236}">
                  <a16:creationId xmlns:a16="http://schemas.microsoft.com/office/drawing/2014/main" id="{2AABB95B-33DF-4DC6-BF86-28075EFFFAA8}"/>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0" name="Freeform: Shape 69">
              <a:extLst>
                <a:ext uri="{FF2B5EF4-FFF2-40B4-BE49-F238E27FC236}">
                  <a16:creationId xmlns:a16="http://schemas.microsoft.com/office/drawing/2014/main" id="{C2E95017-51C4-45F3-8DC2-A9970C7067B3}"/>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1" name="Freeform: Shape 70">
              <a:extLst>
                <a:ext uri="{FF2B5EF4-FFF2-40B4-BE49-F238E27FC236}">
                  <a16:creationId xmlns:a16="http://schemas.microsoft.com/office/drawing/2014/main" id="{8D3C83BB-597C-4351-8968-A257B9D9C063}"/>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2" name="Freeform: Shape 71">
              <a:extLst>
                <a:ext uri="{FF2B5EF4-FFF2-40B4-BE49-F238E27FC236}">
                  <a16:creationId xmlns:a16="http://schemas.microsoft.com/office/drawing/2014/main" id="{5653D78C-F8C5-444E-ADB7-31165689112A}"/>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3" name="Freeform: Shape 72">
              <a:extLst>
                <a:ext uri="{FF2B5EF4-FFF2-40B4-BE49-F238E27FC236}">
                  <a16:creationId xmlns:a16="http://schemas.microsoft.com/office/drawing/2014/main" id="{5BD75623-C283-4225-97C0-97B2785FBF47}"/>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74" name="Graphic 23" descr="Premium SSD">
            <a:extLst>
              <a:ext uri="{FF2B5EF4-FFF2-40B4-BE49-F238E27FC236}">
                <a16:creationId xmlns:a16="http://schemas.microsoft.com/office/drawing/2014/main" id="{B96F7E33-EBB1-4DF0-BF95-3F56308D6C52}"/>
              </a:ext>
            </a:extLst>
          </p:cNvPr>
          <p:cNvGrpSpPr/>
          <p:nvPr/>
        </p:nvGrpSpPr>
        <p:grpSpPr>
          <a:xfrm>
            <a:off x="7837009" y="2084064"/>
            <a:ext cx="416033" cy="512041"/>
            <a:chOff x="6197131" y="1505301"/>
            <a:chExt cx="742950" cy="914400"/>
          </a:xfrm>
        </p:grpSpPr>
        <p:sp>
          <p:nvSpPr>
            <p:cNvPr id="75" name="Freeform: Shape 74">
              <a:extLst>
                <a:ext uri="{FF2B5EF4-FFF2-40B4-BE49-F238E27FC236}">
                  <a16:creationId xmlns:a16="http://schemas.microsoft.com/office/drawing/2014/main" id="{656A0B31-3AAB-416B-ADC3-78C468D52FEB}"/>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6" name="Freeform: Shape 75">
              <a:extLst>
                <a:ext uri="{FF2B5EF4-FFF2-40B4-BE49-F238E27FC236}">
                  <a16:creationId xmlns:a16="http://schemas.microsoft.com/office/drawing/2014/main" id="{6F7A8C00-C556-4F81-B511-A728C9DCD0E3}"/>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7" name="Freeform: Shape 76">
              <a:extLst>
                <a:ext uri="{FF2B5EF4-FFF2-40B4-BE49-F238E27FC236}">
                  <a16:creationId xmlns:a16="http://schemas.microsoft.com/office/drawing/2014/main" id="{C38B6DF4-B376-42D6-B4CF-352138BD0976}"/>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8" name="Freeform: Shape 77">
              <a:extLst>
                <a:ext uri="{FF2B5EF4-FFF2-40B4-BE49-F238E27FC236}">
                  <a16:creationId xmlns:a16="http://schemas.microsoft.com/office/drawing/2014/main" id="{ACE00E45-E6D8-4164-8366-D15DBC05804F}"/>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9" name="Freeform: Shape 78">
              <a:extLst>
                <a:ext uri="{FF2B5EF4-FFF2-40B4-BE49-F238E27FC236}">
                  <a16:creationId xmlns:a16="http://schemas.microsoft.com/office/drawing/2014/main" id="{84D37B72-BB42-4777-81F6-D4168E3E9CDD}"/>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0" name="Freeform: Shape 79">
              <a:extLst>
                <a:ext uri="{FF2B5EF4-FFF2-40B4-BE49-F238E27FC236}">
                  <a16:creationId xmlns:a16="http://schemas.microsoft.com/office/drawing/2014/main" id="{3108ECC6-BA7E-4A90-8AF8-97B49327E376}"/>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1" name="Freeform: Shape 80">
              <a:extLst>
                <a:ext uri="{FF2B5EF4-FFF2-40B4-BE49-F238E27FC236}">
                  <a16:creationId xmlns:a16="http://schemas.microsoft.com/office/drawing/2014/main" id="{B5CCDEBD-9D8B-403F-9A05-2925EDA08FC1}"/>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2" name="Freeform: Shape 81">
              <a:extLst>
                <a:ext uri="{FF2B5EF4-FFF2-40B4-BE49-F238E27FC236}">
                  <a16:creationId xmlns:a16="http://schemas.microsoft.com/office/drawing/2014/main" id="{183D9BC7-CCBB-45F5-A2D4-549DE7DE77FD}"/>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3" name="Freeform: Shape 82">
              <a:extLst>
                <a:ext uri="{FF2B5EF4-FFF2-40B4-BE49-F238E27FC236}">
                  <a16:creationId xmlns:a16="http://schemas.microsoft.com/office/drawing/2014/main" id="{AED4BB3A-E9C8-47D3-AA32-4D772CD75EB6}"/>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sp>
        <p:nvSpPr>
          <p:cNvPr id="84" name="Rectangle 83">
            <a:extLst>
              <a:ext uri="{FF2B5EF4-FFF2-40B4-BE49-F238E27FC236}">
                <a16:creationId xmlns:a16="http://schemas.microsoft.com/office/drawing/2014/main" id="{AE01922C-5363-49D0-8205-7723A5217C4C}"/>
              </a:ext>
            </a:extLst>
          </p:cNvPr>
          <p:cNvSpPr/>
          <p:nvPr/>
        </p:nvSpPr>
        <p:spPr bwMode="auto">
          <a:xfrm>
            <a:off x="584200" y="3385988"/>
            <a:ext cx="495429" cy="28830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Single disk max value</a:t>
            </a:r>
          </a:p>
        </p:txBody>
      </p:sp>
      <p:cxnSp>
        <p:nvCxnSpPr>
          <p:cNvPr id="85" name="Straight Connector 84">
            <a:extLst>
              <a:ext uri="{FF2B5EF4-FFF2-40B4-BE49-F238E27FC236}">
                <a16:creationId xmlns:a16="http://schemas.microsoft.com/office/drawing/2014/main" id="{76BC1356-E019-4BDA-AEF7-FE338E1CFE1B}"/>
              </a:ext>
            </a:extLst>
          </p:cNvPr>
          <p:cNvCxnSpPr>
            <a:cxnSpLocks/>
          </p:cNvCxnSpPr>
          <p:nvPr/>
        </p:nvCxnSpPr>
        <p:spPr>
          <a:xfrm>
            <a:off x="1231900" y="438401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843EE6-E679-4670-8420-70E540747A1E}"/>
              </a:ext>
            </a:extLst>
          </p:cNvPr>
          <p:cNvCxnSpPr>
            <a:cxnSpLocks/>
          </p:cNvCxnSpPr>
          <p:nvPr/>
        </p:nvCxnSpPr>
        <p:spPr>
          <a:xfrm>
            <a:off x="1231900" y="559771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C9FC4A-55FF-4DB5-8795-D17A9C2DD20A}"/>
              </a:ext>
            </a:extLst>
          </p:cNvPr>
          <p:cNvCxnSpPr>
            <a:cxnSpLocks/>
          </p:cNvCxnSpPr>
          <p:nvPr/>
        </p:nvCxnSpPr>
        <p:spPr>
          <a:xfrm>
            <a:off x="1231900" y="499086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C5EEB3-4F8D-4A01-8694-CD5276BD5271}"/>
              </a:ext>
            </a:extLst>
          </p:cNvPr>
          <p:cNvCxnSpPr>
            <a:cxnSpLocks/>
          </p:cNvCxnSpPr>
          <p:nvPr/>
        </p:nvCxnSpPr>
        <p:spPr>
          <a:xfrm>
            <a:off x="1231900" y="3385988"/>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67B08199-FE29-454A-91C7-466C66DA556E}"/>
              </a:ext>
            </a:extLst>
          </p:cNvPr>
          <p:cNvSpPr/>
          <p:nvPr/>
        </p:nvSpPr>
        <p:spPr bwMode="auto">
          <a:xfrm>
            <a:off x="4756779" y="1653932"/>
            <a:ext cx="1211719" cy="3472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Now GA</a:t>
            </a:r>
          </a:p>
        </p:txBody>
      </p:sp>
      <p:cxnSp>
        <p:nvCxnSpPr>
          <p:cNvPr id="90" name="Straight Connector 89">
            <a:extLst>
              <a:ext uri="{FF2B5EF4-FFF2-40B4-BE49-F238E27FC236}">
                <a16:creationId xmlns:a16="http://schemas.microsoft.com/office/drawing/2014/main" id="{5FD7A05D-A5AA-49E3-B25C-DD159949699B}"/>
              </a:ext>
            </a:extLst>
          </p:cNvPr>
          <p:cNvCxnSpPr>
            <a:cxnSpLocks/>
          </p:cNvCxnSpPr>
          <p:nvPr/>
        </p:nvCxnSpPr>
        <p:spPr>
          <a:xfrm>
            <a:off x="8779120" y="438401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9FABF5C-07F6-47F6-8D5D-DE34BDD8927D}"/>
              </a:ext>
            </a:extLst>
          </p:cNvPr>
          <p:cNvCxnSpPr>
            <a:cxnSpLocks/>
          </p:cNvCxnSpPr>
          <p:nvPr/>
        </p:nvCxnSpPr>
        <p:spPr>
          <a:xfrm>
            <a:off x="8779120" y="559771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BFAFA4-4949-4A90-AA37-B921BA7DF49B}"/>
              </a:ext>
            </a:extLst>
          </p:cNvPr>
          <p:cNvCxnSpPr>
            <a:cxnSpLocks/>
          </p:cNvCxnSpPr>
          <p:nvPr/>
        </p:nvCxnSpPr>
        <p:spPr>
          <a:xfrm>
            <a:off x="8779120" y="499086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3F245BA-112E-474F-A6C5-E2D75EC60D64}"/>
              </a:ext>
            </a:extLst>
          </p:cNvPr>
          <p:cNvCxnSpPr>
            <a:cxnSpLocks/>
          </p:cNvCxnSpPr>
          <p:nvPr/>
        </p:nvCxnSpPr>
        <p:spPr>
          <a:xfrm>
            <a:off x="8779120" y="3390713"/>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4" name="Group 93" descr="Ultra SSDs">
            <a:extLst>
              <a:ext uri="{FF2B5EF4-FFF2-40B4-BE49-F238E27FC236}">
                <a16:creationId xmlns:a16="http://schemas.microsoft.com/office/drawing/2014/main" id="{8BD1E016-6913-43D8-B7CF-78A1A39D6CBB}"/>
              </a:ext>
            </a:extLst>
          </p:cNvPr>
          <p:cNvGrpSpPr/>
          <p:nvPr/>
        </p:nvGrpSpPr>
        <p:grpSpPr>
          <a:xfrm>
            <a:off x="9361271" y="2084064"/>
            <a:ext cx="1304579" cy="462723"/>
            <a:chOff x="2795796" y="1253723"/>
            <a:chExt cx="1436713" cy="509590"/>
          </a:xfrm>
        </p:grpSpPr>
        <p:grpSp>
          <p:nvGrpSpPr>
            <p:cNvPr id="95" name="Graphic 3">
              <a:extLst>
                <a:ext uri="{FF2B5EF4-FFF2-40B4-BE49-F238E27FC236}">
                  <a16:creationId xmlns:a16="http://schemas.microsoft.com/office/drawing/2014/main" id="{8FB1C46C-7184-4583-B181-A249BA1FD651}"/>
                </a:ext>
              </a:extLst>
            </p:cNvPr>
            <p:cNvGrpSpPr/>
            <p:nvPr/>
          </p:nvGrpSpPr>
          <p:grpSpPr>
            <a:xfrm>
              <a:off x="3301348" y="1253809"/>
              <a:ext cx="428247" cy="509504"/>
              <a:chOff x="5715004" y="2962270"/>
              <a:chExt cx="742955" cy="883925"/>
            </a:xfrm>
          </p:grpSpPr>
          <p:sp>
            <p:nvSpPr>
              <p:cNvPr id="118" name="Freeform: Shape 117">
                <a:extLst>
                  <a:ext uri="{FF2B5EF4-FFF2-40B4-BE49-F238E27FC236}">
                    <a16:creationId xmlns:a16="http://schemas.microsoft.com/office/drawing/2014/main" id="{B97016FE-22EB-479F-BD84-F4B551B5C05D}"/>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9" name="Freeform: Shape 118">
                <a:extLst>
                  <a:ext uri="{FF2B5EF4-FFF2-40B4-BE49-F238E27FC236}">
                    <a16:creationId xmlns:a16="http://schemas.microsoft.com/office/drawing/2014/main" id="{38C17D4F-C96E-4461-B956-41F482C876F1}"/>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0" name="Freeform: Shape 119">
                <a:extLst>
                  <a:ext uri="{FF2B5EF4-FFF2-40B4-BE49-F238E27FC236}">
                    <a16:creationId xmlns:a16="http://schemas.microsoft.com/office/drawing/2014/main" id="{A76DE38A-8AEC-49E5-97CE-5BCCB6FF8975}"/>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1" name="Freeform: Shape 120">
                <a:extLst>
                  <a:ext uri="{FF2B5EF4-FFF2-40B4-BE49-F238E27FC236}">
                    <a16:creationId xmlns:a16="http://schemas.microsoft.com/office/drawing/2014/main" id="{37952102-5141-46DF-B60E-D60A4287D7C4}"/>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2" name="Freeform: Shape 121">
                <a:extLst>
                  <a:ext uri="{FF2B5EF4-FFF2-40B4-BE49-F238E27FC236}">
                    <a16:creationId xmlns:a16="http://schemas.microsoft.com/office/drawing/2014/main" id="{A067FFCA-B9E4-405E-A772-F04477C76E63}"/>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3" name="Freeform: Shape 122">
                <a:extLst>
                  <a:ext uri="{FF2B5EF4-FFF2-40B4-BE49-F238E27FC236}">
                    <a16:creationId xmlns:a16="http://schemas.microsoft.com/office/drawing/2014/main" id="{0DECA1A0-BAC3-4908-9889-9EB243ECF9C2}"/>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4" name="Freeform: Shape 123">
                <a:extLst>
                  <a:ext uri="{FF2B5EF4-FFF2-40B4-BE49-F238E27FC236}">
                    <a16:creationId xmlns:a16="http://schemas.microsoft.com/office/drawing/2014/main" id="{660C2DAF-4C3B-411E-A67A-AD08DB5646FB}"/>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5" name="Freeform: Shape 124">
                <a:extLst>
                  <a:ext uri="{FF2B5EF4-FFF2-40B4-BE49-F238E27FC236}">
                    <a16:creationId xmlns:a16="http://schemas.microsoft.com/office/drawing/2014/main" id="{0DE47CF6-473C-4C59-9973-727F923851A6}"/>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6" name="Freeform: Shape 125">
                <a:extLst>
                  <a:ext uri="{FF2B5EF4-FFF2-40B4-BE49-F238E27FC236}">
                    <a16:creationId xmlns:a16="http://schemas.microsoft.com/office/drawing/2014/main" id="{CA6798E2-B447-46C9-94B4-C9C57114BB86}"/>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7" name="Freeform: Shape 126">
                <a:extLst>
                  <a:ext uri="{FF2B5EF4-FFF2-40B4-BE49-F238E27FC236}">
                    <a16:creationId xmlns:a16="http://schemas.microsoft.com/office/drawing/2014/main" id="{2BCAD102-6A6C-4C2B-8548-1B878FF77070}"/>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nvGrpSpPr>
            <p:cNvPr id="96" name="Graphic 3">
              <a:extLst>
                <a:ext uri="{FF2B5EF4-FFF2-40B4-BE49-F238E27FC236}">
                  <a16:creationId xmlns:a16="http://schemas.microsoft.com/office/drawing/2014/main" id="{6E125817-5691-4667-9849-BEE32FC5C5ED}"/>
                </a:ext>
              </a:extLst>
            </p:cNvPr>
            <p:cNvGrpSpPr/>
            <p:nvPr/>
          </p:nvGrpSpPr>
          <p:grpSpPr>
            <a:xfrm>
              <a:off x="2795796" y="1253723"/>
              <a:ext cx="428247" cy="509504"/>
              <a:chOff x="5715004" y="2962270"/>
              <a:chExt cx="742955" cy="883925"/>
            </a:xfrm>
          </p:grpSpPr>
          <p:sp>
            <p:nvSpPr>
              <p:cNvPr id="108" name="Freeform: Shape 107">
                <a:extLst>
                  <a:ext uri="{FF2B5EF4-FFF2-40B4-BE49-F238E27FC236}">
                    <a16:creationId xmlns:a16="http://schemas.microsoft.com/office/drawing/2014/main" id="{89E7749D-AE21-4F92-AC9C-AD246856AC23}"/>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9" name="Freeform: Shape 108">
                <a:extLst>
                  <a:ext uri="{FF2B5EF4-FFF2-40B4-BE49-F238E27FC236}">
                    <a16:creationId xmlns:a16="http://schemas.microsoft.com/office/drawing/2014/main" id="{B057937B-7883-4779-A116-43898C1B3FD7}"/>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0" name="Freeform: Shape 109">
                <a:extLst>
                  <a:ext uri="{FF2B5EF4-FFF2-40B4-BE49-F238E27FC236}">
                    <a16:creationId xmlns:a16="http://schemas.microsoft.com/office/drawing/2014/main" id="{DF90C26F-D308-45E0-87DA-AD0EDE4BEB0B}"/>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1" name="Freeform: Shape 110">
                <a:extLst>
                  <a:ext uri="{FF2B5EF4-FFF2-40B4-BE49-F238E27FC236}">
                    <a16:creationId xmlns:a16="http://schemas.microsoft.com/office/drawing/2014/main" id="{C470CFAA-9F74-4C92-B52B-D4E176731E87}"/>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2" name="Freeform: Shape 111">
                <a:extLst>
                  <a:ext uri="{FF2B5EF4-FFF2-40B4-BE49-F238E27FC236}">
                    <a16:creationId xmlns:a16="http://schemas.microsoft.com/office/drawing/2014/main" id="{BDF7E218-10FD-432A-8B1E-2F0D4CECC6F2}"/>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3" name="Freeform: Shape 112">
                <a:extLst>
                  <a:ext uri="{FF2B5EF4-FFF2-40B4-BE49-F238E27FC236}">
                    <a16:creationId xmlns:a16="http://schemas.microsoft.com/office/drawing/2014/main" id="{3711D70C-7E17-48CE-82FF-DB97CF2BA299}"/>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4" name="Freeform: Shape 113">
                <a:extLst>
                  <a:ext uri="{FF2B5EF4-FFF2-40B4-BE49-F238E27FC236}">
                    <a16:creationId xmlns:a16="http://schemas.microsoft.com/office/drawing/2014/main" id="{5A06B17B-C9B5-4711-8E97-40AA01B5E486}"/>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5" name="Freeform: Shape 114">
                <a:extLst>
                  <a:ext uri="{FF2B5EF4-FFF2-40B4-BE49-F238E27FC236}">
                    <a16:creationId xmlns:a16="http://schemas.microsoft.com/office/drawing/2014/main" id="{4C7F3C86-385E-4786-B664-71E312451FFF}"/>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6" name="Freeform: Shape 115">
                <a:extLst>
                  <a:ext uri="{FF2B5EF4-FFF2-40B4-BE49-F238E27FC236}">
                    <a16:creationId xmlns:a16="http://schemas.microsoft.com/office/drawing/2014/main" id="{C478C279-25B9-4DD3-9F48-16A7B0E79BFE}"/>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7" name="Freeform: Shape 116">
                <a:extLst>
                  <a:ext uri="{FF2B5EF4-FFF2-40B4-BE49-F238E27FC236}">
                    <a16:creationId xmlns:a16="http://schemas.microsoft.com/office/drawing/2014/main" id="{44EC9AEA-7600-4F7E-AC6D-07717737A758}"/>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nvGrpSpPr>
            <p:cNvPr id="97" name="Graphic 3">
              <a:extLst>
                <a:ext uri="{FF2B5EF4-FFF2-40B4-BE49-F238E27FC236}">
                  <a16:creationId xmlns:a16="http://schemas.microsoft.com/office/drawing/2014/main" id="{E55DF274-DC1B-4A76-8BA6-EB67346B4137}"/>
                </a:ext>
              </a:extLst>
            </p:cNvPr>
            <p:cNvGrpSpPr/>
            <p:nvPr/>
          </p:nvGrpSpPr>
          <p:grpSpPr>
            <a:xfrm>
              <a:off x="3804262" y="1253723"/>
              <a:ext cx="428247" cy="509504"/>
              <a:chOff x="5715004" y="2962270"/>
              <a:chExt cx="742955" cy="883925"/>
            </a:xfrm>
          </p:grpSpPr>
          <p:sp>
            <p:nvSpPr>
              <p:cNvPr id="98" name="Freeform: Shape 97">
                <a:extLst>
                  <a:ext uri="{FF2B5EF4-FFF2-40B4-BE49-F238E27FC236}">
                    <a16:creationId xmlns:a16="http://schemas.microsoft.com/office/drawing/2014/main" id="{15484B17-60BD-4965-A319-AFA299899C4B}"/>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99" name="Freeform: Shape 98">
                <a:extLst>
                  <a:ext uri="{FF2B5EF4-FFF2-40B4-BE49-F238E27FC236}">
                    <a16:creationId xmlns:a16="http://schemas.microsoft.com/office/drawing/2014/main" id="{2648DCED-3943-4DC4-BF1E-F659BB60EDC7}"/>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0" name="Freeform: Shape 99">
                <a:extLst>
                  <a:ext uri="{FF2B5EF4-FFF2-40B4-BE49-F238E27FC236}">
                    <a16:creationId xmlns:a16="http://schemas.microsoft.com/office/drawing/2014/main" id="{8FF08AF7-F212-418C-970B-D725DC47DD3D}"/>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1" name="Freeform: Shape 100">
                <a:extLst>
                  <a:ext uri="{FF2B5EF4-FFF2-40B4-BE49-F238E27FC236}">
                    <a16:creationId xmlns:a16="http://schemas.microsoft.com/office/drawing/2014/main" id="{9A0103F6-2BD6-4B03-ACA1-4D8DA010D748}"/>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2" name="Freeform: Shape 101">
                <a:extLst>
                  <a:ext uri="{FF2B5EF4-FFF2-40B4-BE49-F238E27FC236}">
                    <a16:creationId xmlns:a16="http://schemas.microsoft.com/office/drawing/2014/main" id="{8DEE455A-8C71-48B1-B45F-4335377C557B}"/>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3" name="Freeform: Shape 102">
                <a:extLst>
                  <a:ext uri="{FF2B5EF4-FFF2-40B4-BE49-F238E27FC236}">
                    <a16:creationId xmlns:a16="http://schemas.microsoft.com/office/drawing/2014/main" id="{8133DED6-C8DD-4511-9A2E-73140BCD60FD}"/>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4" name="Freeform: Shape 103">
                <a:extLst>
                  <a:ext uri="{FF2B5EF4-FFF2-40B4-BE49-F238E27FC236}">
                    <a16:creationId xmlns:a16="http://schemas.microsoft.com/office/drawing/2014/main" id="{20BC1EDC-8EE2-4DA3-A69D-801B75D4F74A}"/>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5" name="Freeform: Shape 104">
                <a:extLst>
                  <a:ext uri="{FF2B5EF4-FFF2-40B4-BE49-F238E27FC236}">
                    <a16:creationId xmlns:a16="http://schemas.microsoft.com/office/drawing/2014/main" id="{807BFEEA-3758-4047-940E-8020E407E4BD}"/>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6" name="Freeform: Shape 105">
                <a:extLst>
                  <a:ext uri="{FF2B5EF4-FFF2-40B4-BE49-F238E27FC236}">
                    <a16:creationId xmlns:a16="http://schemas.microsoft.com/office/drawing/2014/main" id="{9ED858C5-17A2-49DD-AB8D-0FD2466D837D}"/>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7" name="Freeform: Shape 106">
                <a:extLst>
                  <a:ext uri="{FF2B5EF4-FFF2-40B4-BE49-F238E27FC236}">
                    <a16:creationId xmlns:a16="http://schemas.microsoft.com/office/drawing/2014/main" id="{884783A1-DBE6-4C78-8F36-92D6D3410AF0}"/>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sp>
        <p:nvSpPr>
          <p:cNvPr id="128" name="Rectangle 127">
            <a:extLst>
              <a:ext uri="{FF2B5EF4-FFF2-40B4-BE49-F238E27FC236}">
                <a16:creationId xmlns:a16="http://schemas.microsoft.com/office/drawing/2014/main" id="{7A793DEE-BDD4-4E68-B7E4-D46ADF05C506}"/>
              </a:ext>
            </a:extLst>
          </p:cNvPr>
          <p:cNvSpPr/>
          <p:nvPr/>
        </p:nvSpPr>
        <p:spPr bwMode="auto">
          <a:xfrm>
            <a:off x="8915821" y="2651962"/>
            <a:ext cx="2195479" cy="562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r>
              <a:rPr lang="fr-FR"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Ultra SSD</a:t>
            </a:r>
            <a:endParaRPr lang="en-US"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endParaRPr>
          </a:p>
        </p:txBody>
      </p:sp>
      <p:sp>
        <p:nvSpPr>
          <p:cNvPr id="129" name="TextBox 128">
            <a:extLst>
              <a:ext uri="{FF2B5EF4-FFF2-40B4-BE49-F238E27FC236}">
                <a16:creationId xmlns:a16="http://schemas.microsoft.com/office/drawing/2014/main" id="{79DCF22E-FC92-443A-9293-0BE52A4DDB04}"/>
              </a:ext>
            </a:extLst>
          </p:cNvPr>
          <p:cNvSpPr txBox="1"/>
          <p:nvPr/>
        </p:nvSpPr>
        <p:spPr>
          <a:xfrm>
            <a:off x="9040418" y="3550810"/>
            <a:ext cx="1946284" cy="677413"/>
          </a:xfrm>
          <a:prstGeom prst="rect">
            <a:avLst/>
          </a:prstGeom>
          <a:noFill/>
        </p:spPr>
        <p:txBody>
          <a:bodyPr wrap="square" lIns="179259" tIns="143407" rIns="179259" bIns="143407" rtlCol="0">
            <a:spAutoFit/>
          </a:bodyPr>
          <a:lstStyle>
            <a:defPPr>
              <a:defRPr lang="en-US"/>
            </a:defPPr>
            <a:lvl1pPr marR="0" lvl="0" indent="0" algn="ctr" defTabSz="913751" fontAlgn="base">
              <a:lnSpc>
                <a:spcPct val="90000"/>
              </a:lnSpc>
              <a:spcBef>
                <a:spcPct val="0"/>
              </a:spcBef>
              <a:spcAft>
                <a:spcPct val="0"/>
              </a:spcAft>
              <a:buClrTx/>
              <a:buSzTx/>
              <a:buFontTx/>
              <a:buNone/>
              <a:tabLst/>
              <a:defRPr kumimoji="0" sz="1400" b="0" i="0" u="none" strike="noStrike" kern="0" cap="none" spc="0" normalizeH="0" baseline="0">
                <a:ln>
                  <a:noFill/>
                </a:ln>
                <a:gradFill>
                  <a:gsLst>
                    <a:gs pos="6195">
                      <a:srgbClr val="E6E6E6">
                        <a:lumMod val="25000"/>
                      </a:srgbClr>
                    </a:gs>
                    <a:gs pos="100000">
                      <a:srgbClr val="E6E6E6">
                        <a:lumMod val="25000"/>
                      </a:srgbClr>
                    </a:gs>
                  </a:gsLst>
                  <a:lin ang="5400000" scaled="0"/>
                </a:gradFill>
                <a:effectLst/>
                <a:uLnTx/>
                <a:uFillTx/>
                <a:cs typeface="Segoe UI" panose="020B0502040204020203" pitchFamily="34" charset="0"/>
              </a:defRPr>
            </a:lvl1pPr>
          </a:lstStyle>
          <a:p>
            <a:r>
              <a:rPr lang="en-US"/>
              <a:t>Sub-millisecond latency</a:t>
            </a:r>
          </a:p>
        </p:txBody>
      </p:sp>
      <p:sp>
        <p:nvSpPr>
          <p:cNvPr id="130" name="TextBox 129">
            <a:extLst>
              <a:ext uri="{FF2B5EF4-FFF2-40B4-BE49-F238E27FC236}">
                <a16:creationId xmlns:a16="http://schemas.microsoft.com/office/drawing/2014/main" id="{50657DC8-A4D5-48DC-9713-F407D7852BCD}"/>
              </a:ext>
            </a:extLst>
          </p:cNvPr>
          <p:cNvSpPr txBox="1"/>
          <p:nvPr/>
        </p:nvSpPr>
        <p:spPr>
          <a:xfrm>
            <a:off x="9077884" y="4604345"/>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64TiB</a:t>
            </a:r>
          </a:p>
        </p:txBody>
      </p:sp>
      <p:sp>
        <p:nvSpPr>
          <p:cNvPr id="131" name="TextBox 130">
            <a:extLst>
              <a:ext uri="{FF2B5EF4-FFF2-40B4-BE49-F238E27FC236}">
                <a16:creationId xmlns:a16="http://schemas.microsoft.com/office/drawing/2014/main" id="{D4CE0D1F-893F-4A8F-9AB4-A119B5FE8B5E}"/>
              </a:ext>
            </a:extLst>
          </p:cNvPr>
          <p:cNvSpPr txBox="1"/>
          <p:nvPr/>
        </p:nvSpPr>
        <p:spPr>
          <a:xfrm>
            <a:off x="9077884" y="5211195"/>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80,000 – 160,000</a:t>
            </a:r>
          </a:p>
        </p:txBody>
      </p:sp>
      <p:sp>
        <p:nvSpPr>
          <p:cNvPr id="132" name="TextBox 131">
            <a:extLst>
              <a:ext uri="{FF2B5EF4-FFF2-40B4-BE49-F238E27FC236}">
                <a16:creationId xmlns:a16="http://schemas.microsoft.com/office/drawing/2014/main" id="{DF067683-9678-48E0-ABC4-78587A904E9B}"/>
              </a:ext>
            </a:extLst>
          </p:cNvPr>
          <p:cNvSpPr txBox="1"/>
          <p:nvPr/>
        </p:nvSpPr>
        <p:spPr>
          <a:xfrm>
            <a:off x="9077884" y="5818046"/>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 </a:t>
            </a:r>
            <a:r>
              <a:rPr lang="en-US" dirty="0" err="1"/>
              <a:t>MBps</a:t>
            </a:r>
            <a:endParaRPr lang="en-US" dirty="0"/>
          </a:p>
        </p:txBody>
      </p:sp>
      <p:sp>
        <p:nvSpPr>
          <p:cNvPr id="133" name="Rectangle 132">
            <a:extLst>
              <a:ext uri="{FF2B5EF4-FFF2-40B4-BE49-F238E27FC236}">
                <a16:creationId xmlns:a16="http://schemas.microsoft.com/office/drawing/2014/main" id="{86DB4C4E-178D-4616-9215-3958556CC550}"/>
              </a:ext>
            </a:extLst>
          </p:cNvPr>
          <p:cNvSpPr/>
          <p:nvPr/>
        </p:nvSpPr>
        <p:spPr bwMode="auto">
          <a:xfrm>
            <a:off x="9214554" y="1653932"/>
            <a:ext cx="1710087" cy="355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Preview (NEW)</a:t>
            </a:r>
          </a:p>
        </p:txBody>
      </p:sp>
    </p:spTree>
    <p:extLst>
      <p:ext uri="{BB962C8B-B14F-4D97-AF65-F5344CB8AC3E}">
        <p14:creationId xmlns:p14="http://schemas.microsoft.com/office/powerpoint/2010/main" val="1986385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031969BE-F152-4E38-B02E-D0707B876AD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7584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818D-1FAB-4E86-BFC0-7865E9DA684B}"/>
              </a:ext>
            </a:extLst>
          </p:cNvPr>
          <p:cNvSpPr>
            <a:spLocks noGrp="1"/>
          </p:cNvSpPr>
          <p:nvPr>
            <p:ph type="title"/>
          </p:nvPr>
        </p:nvSpPr>
        <p:spPr/>
        <p:txBody>
          <a:bodyPr/>
          <a:lstStyle/>
          <a:p>
            <a:r>
              <a:rPr lang="en-US" dirty="0"/>
              <a:t>Azure Networking Services</a:t>
            </a:r>
          </a:p>
        </p:txBody>
      </p:sp>
      <p:sp>
        <p:nvSpPr>
          <p:cNvPr id="3" name="Text Placeholder 2">
            <a:extLst>
              <a:ext uri="{FF2B5EF4-FFF2-40B4-BE49-F238E27FC236}">
                <a16:creationId xmlns:a16="http://schemas.microsoft.com/office/drawing/2014/main" id="{65F2A7FF-E608-47E0-8DDC-2F49190D1E8F}"/>
              </a:ext>
            </a:extLst>
          </p:cNvPr>
          <p:cNvSpPr txBox="1">
            <a:spLocks/>
          </p:cNvSpPr>
          <p:nvPr/>
        </p:nvSpPr>
        <p:spPr>
          <a:xfrm>
            <a:off x="2635305" y="2544232"/>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Load Balancer</a:t>
            </a:r>
          </a:p>
        </p:txBody>
      </p:sp>
      <p:pic>
        <p:nvPicPr>
          <p:cNvPr id="4" name="Picture 3" descr="Load Balancer">
            <a:extLst>
              <a:ext uri="{FF2B5EF4-FFF2-40B4-BE49-F238E27FC236}">
                <a16:creationId xmlns:a16="http://schemas.microsoft.com/office/drawing/2014/main" id="{3279C2CB-018D-4F2B-8EF7-B5EBE4ED919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93471" y="2426108"/>
            <a:ext cx="679227" cy="679227"/>
          </a:xfrm>
          <a:prstGeom prst="rect">
            <a:avLst/>
          </a:prstGeom>
        </p:spPr>
      </p:pic>
      <p:pic>
        <p:nvPicPr>
          <p:cNvPr id="5" name="Picture 4" descr="Application Gateway with WAF">
            <a:extLst>
              <a:ext uri="{FF2B5EF4-FFF2-40B4-BE49-F238E27FC236}">
                <a16:creationId xmlns:a16="http://schemas.microsoft.com/office/drawing/2014/main" id="{92921387-3FA5-47A2-B915-C01B41B4AB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3471" y="3619994"/>
            <a:ext cx="679227" cy="679227"/>
          </a:xfrm>
          <a:prstGeom prst="rect">
            <a:avLst/>
          </a:prstGeom>
        </p:spPr>
      </p:pic>
      <p:pic>
        <p:nvPicPr>
          <p:cNvPr id="6" name="Picture 5" descr="Traffic Manager">
            <a:extLst>
              <a:ext uri="{FF2B5EF4-FFF2-40B4-BE49-F238E27FC236}">
                <a16:creationId xmlns:a16="http://schemas.microsoft.com/office/drawing/2014/main" id="{A71BCD81-C645-48D7-BBE3-1A98384CE8D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26601" y="4663363"/>
            <a:ext cx="635654" cy="635654"/>
          </a:xfrm>
          <a:prstGeom prst="rect">
            <a:avLst/>
          </a:prstGeom>
        </p:spPr>
      </p:pic>
      <p:pic>
        <p:nvPicPr>
          <p:cNvPr id="7" name="Picture 6" descr="3rd Party Marketplace">
            <a:extLst>
              <a:ext uri="{FF2B5EF4-FFF2-40B4-BE49-F238E27FC236}">
                <a16:creationId xmlns:a16="http://schemas.microsoft.com/office/drawing/2014/main" id="{0DBF9454-1E6D-40D1-8C4B-EE4378B0B2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32064" y="5692436"/>
            <a:ext cx="657441" cy="657441"/>
          </a:xfrm>
          <a:prstGeom prst="rect">
            <a:avLst/>
          </a:prstGeom>
        </p:spPr>
      </p:pic>
      <p:sp>
        <p:nvSpPr>
          <p:cNvPr id="8" name="Text Placeholder 2">
            <a:extLst>
              <a:ext uri="{FF2B5EF4-FFF2-40B4-BE49-F238E27FC236}">
                <a16:creationId xmlns:a16="http://schemas.microsoft.com/office/drawing/2014/main" id="{0066873B-9D06-467D-92E5-A82C1AC9BAF6}"/>
              </a:ext>
            </a:extLst>
          </p:cNvPr>
          <p:cNvSpPr txBox="1">
            <a:spLocks/>
          </p:cNvSpPr>
          <p:nvPr/>
        </p:nvSpPr>
        <p:spPr>
          <a:xfrm>
            <a:off x="2635305" y="3737836"/>
            <a:ext cx="4571683"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Application Gateway with WAF </a:t>
            </a:r>
          </a:p>
        </p:txBody>
      </p:sp>
      <p:sp>
        <p:nvSpPr>
          <p:cNvPr id="9" name="Text Placeholder 2">
            <a:extLst>
              <a:ext uri="{FF2B5EF4-FFF2-40B4-BE49-F238E27FC236}">
                <a16:creationId xmlns:a16="http://schemas.microsoft.com/office/drawing/2014/main" id="{F5ABBA65-BAE0-4C3C-9694-4CAC33F4488C}"/>
              </a:ext>
            </a:extLst>
          </p:cNvPr>
          <p:cNvSpPr txBox="1">
            <a:spLocks/>
          </p:cNvSpPr>
          <p:nvPr/>
        </p:nvSpPr>
        <p:spPr>
          <a:xfrm>
            <a:off x="2621568" y="4846232"/>
            <a:ext cx="2957632"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Traffic Manager</a:t>
            </a:r>
          </a:p>
        </p:txBody>
      </p:sp>
      <p:sp>
        <p:nvSpPr>
          <p:cNvPr id="10" name="Text Placeholder 2">
            <a:extLst>
              <a:ext uri="{FF2B5EF4-FFF2-40B4-BE49-F238E27FC236}">
                <a16:creationId xmlns:a16="http://schemas.microsoft.com/office/drawing/2014/main" id="{B33EA886-21A8-418A-A1B8-C596B3F28DA7}"/>
              </a:ext>
            </a:extLst>
          </p:cNvPr>
          <p:cNvSpPr txBox="1">
            <a:spLocks/>
          </p:cNvSpPr>
          <p:nvPr/>
        </p:nvSpPr>
        <p:spPr>
          <a:xfrm>
            <a:off x="4660158" y="5907477"/>
            <a:ext cx="4889572" cy="37989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3</a:t>
            </a:r>
            <a:r>
              <a:rPr lang="en-US" sz="2000" baseline="30000" dirty="0">
                <a:solidFill>
                  <a:schemeClr val="tx1">
                    <a:lumMod val="90000"/>
                    <a:lumOff val="10000"/>
                  </a:schemeClr>
                </a:solidFill>
              </a:rPr>
              <a:t>rd</a:t>
            </a:r>
            <a:r>
              <a:rPr lang="en-US" sz="2000" dirty="0">
                <a:solidFill>
                  <a:schemeClr val="tx1">
                    <a:lumMod val="90000"/>
                    <a:lumOff val="10000"/>
                  </a:schemeClr>
                </a:solidFill>
              </a:rPr>
              <a:t> Party Solutions from Marketplace</a:t>
            </a:r>
          </a:p>
        </p:txBody>
      </p:sp>
      <p:pic>
        <p:nvPicPr>
          <p:cNvPr id="11" name="Picture 10" descr="Firewall">
            <a:extLst>
              <a:ext uri="{FF2B5EF4-FFF2-40B4-BE49-F238E27FC236}">
                <a16:creationId xmlns:a16="http://schemas.microsoft.com/office/drawing/2014/main" id="{0E4A0711-4A35-4AA3-BF8B-1A617335CA3F}"/>
              </a:ext>
            </a:extLst>
          </p:cNvPr>
          <p:cNvPicPr>
            <a:picLocks noChangeAspect="1"/>
          </p:cNvPicPr>
          <p:nvPr/>
        </p:nvPicPr>
        <p:blipFill>
          <a:blip r:embed="rId6"/>
          <a:stretch>
            <a:fillRect/>
          </a:stretch>
        </p:blipFill>
        <p:spPr>
          <a:xfrm>
            <a:off x="7390282" y="2460109"/>
            <a:ext cx="590550" cy="581025"/>
          </a:xfrm>
          <a:prstGeom prst="rect">
            <a:avLst/>
          </a:prstGeom>
        </p:spPr>
      </p:pic>
      <p:sp>
        <p:nvSpPr>
          <p:cNvPr id="12" name="Text Placeholder 2">
            <a:extLst>
              <a:ext uri="{FF2B5EF4-FFF2-40B4-BE49-F238E27FC236}">
                <a16:creationId xmlns:a16="http://schemas.microsoft.com/office/drawing/2014/main" id="{F3C3070B-9191-4545-8424-E461E5649433}"/>
              </a:ext>
            </a:extLst>
          </p:cNvPr>
          <p:cNvSpPr txBox="1">
            <a:spLocks/>
          </p:cNvSpPr>
          <p:nvPr/>
        </p:nvSpPr>
        <p:spPr>
          <a:xfrm>
            <a:off x="8235847" y="2578043"/>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Firewall</a:t>
            </a:r>
          </a:p>
        </p:txBody>
      </p:sp>
      <p:pic>
        <p:nvPicPr>
          <p:cNvPr id="13" name="Picture 12" descr="Front Door">
            <a:extLst>
              <a:ext uri="{FF2B5EF4-FFF2-40B4-BE49-F238E27FC236}">
                <a16:creationId xmlns:a16="http://schemas.microsoft.com/office/drawing/2014/main" id="{39562159-FBF9-4431-AB49-3CF4FB36670F}"/>
              </a:ext>
            </a:extLst>
          </p:cNvPr>
          <p:cNvPicPr>
            <a:picLocks noChangeAspect="1"/>
          </p:cNvPicPr>
          <p:nvPr/>
        </p:nvPicPr>
        <p:blipFill>
          <a:blip r:embed="rId7"/>
          <a:stretch>
            <a:fillRect/>
          </a:stretch>
        </p:blipFill>
        <p:spPr>
          <a:xfrm>
            <a:off x="7399807" y="3618523"/>
            <a:ext cx="581025" cy="561975"/>
          </a:xfrm>
          <a:prstGeom prst="rect">
            <a:avLst/>
          </a:prstGeom>
        </p:spPr>
      </p:pic>
      <p:sp>
        <p:nvSpPr>
          <p:cNvPr id="14" name="Text Placeholder 2">
            <a:extLst>
              <a:ext uri="{FF2B5EF4-FFF2-40B4-BE49-F238E27FC236}">
                <a16:creationId xmlns:a16="http://schemas.microsoft.com/office/drawing/2014/main" id="{E589A63B-4979-456C-B32A-5FDECA51232B}"/>
              </a:ext>
            </a:extLst>
          </p:cNvPr>
          <p:cNvSpPr txBox="1">
            <a:spLocks/>
          </p:cNvSpPr>
          <p:nvPr/>
        </p:nvSpPr>
        <p:spPr>
          <a:xfrm>
            <a:off x="8235847" y="3687854"/>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Front Door</a:t>
            </a:r>
          </a:p>
        </p:txBody>
      </p:sp>
      <p:pic>
        <p:nvPicPr>
          <p:cNvPr id="15" name="Picture 14" descr="Content Delivery Network">
            <a:extLst>
              <a:ext uri="{FF2B5EF4-FFF2-40B4-BE49-F238E27FC236}">
                <a16:creationId xmlns:a16="http://schemas.microsoft.com/office/drawing/2014/main" id="{7A429348-91A6-4193-9C19-78820C7B8BD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319783" y="4581268"/>
            <a:ext cx="780290" cy="780290"/>
          </a:xfrm>
          <a:prstGeom prst="rect">
            <a:avLst/>
          </a:prstGeom>
        </p:spPr>
      </p:pic>
      <p:sp>
        <p:nvSpPr>
          <p:cNvPr id="16" name="Text Placeholder 2">
            <a:extLst>
              <a:ext uri="{FF2B5EF4-FFF2-40B4-BE49-F238E27FC236}">
                <a16:creationId xmlns:a16="http://schemas.microsoft.com/office/drawing/2014/main" id="{AA7F277F-CE34-4D4B-A10B-D407E4A92EC3}"/>
              </a:ext>
            </a:extLst>
          </p:cNvPr>
          <p:cNvSpPr txBox="1">
            <a:spLocks/>
          </p:cNvSpPr>
          <p:nvPr/>
        </p:nvSpPr>
        <p:spPr>
          <a:xfrm>
            <a:off x="8235848" y="4778005"/>
            <a:ext cx="3375128"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Content Delivery Network</a:t>
            </a:r>
          </a:p>
        </p:txBody>
      </p:sp>
      <p:pic>
        <p:nvPicPr>
          <p:cNvPr id="18" name="Picture 17" descr="Virtual Network">
            <a:extLst>
              <a:ext uri="{FF2B5EF4-FFF2-40B4-BE49-F238E27FC236}">
                <a16:creationId xmlns:a16="http://schemas.microsoft.com/office/drawing/2014/main" id="{C0CB703B-B79D-4595-BED6-DFC6C7E6C7CC}"/>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642939" y="1377606"/>
            <a:ext cx="780290" cy="780290"/>
          </a:xfrm>
          <a:prstGeom prst="rect">
            <a:avLst/>
          </a:prstGeom>
        </p:spPr>
      </p:pic>
      <p:sp>
        <p:nvSpPr>
          <p:cNvPr id="19" name="Text Placeholder 2">
            <a:extLst>
              <a:ext uri="{FF2B5EF4-FFF2-40B4-BE49-F238E27FC236}">
                <a16:creationId xmlns:a16="http://schemas.microsoft.com/office/drawing/2014/main" id="{02090FBB-9FFC-4F8D-8DCD-ED9676E0D807}"/>
              </a:ext>
            </a:extLst>
          </p:cNvPr>
          <p:cNvSpPr txBox="1">
            <a:spLocks/>
          </p:cNvSpPr>
          <p:nvPr/>
        </p:nvSpPr>
        <p:spPr>
          <a:xfrm>
            <a:off x="2621568" y="1604666"/>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Virtual Network</a:t>
            </a:r>
          </a:p>
        </p:txBody>
      </p:sp>
      <p:pic>
        <p:nvPicPr>
          <p:cNvPr id="21" name="Picture 20" descr="ExpressRoute">
            <a:extLst>
              <a:ext uri="{FF2B5EF4-FFF2-40B4-BE49-F238E27FC236}">
                <a16:creationId xmlns:a16="http://schemas.microsoft.com/office/drawing/2014/main" id="{26D8845E-059F-466A-B0B2-7F7EA1F89F6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295412" y="1377606"/>
            <a:ext cx="780290" cy="780290"/>
          </a:xfrm>
          <a:prstGeom prst="rect">
            <a:avLst/>
          </a:prstGeom>
        </p:spPr>
      </p:pic>
      <p:sp>
        <p:nvSpPr>
          <p:cNvPr id="22" name="Text Placeholder 2">
            <a:extLst>
              <a:ext uri="{FF2B5EF4-FFF2-40B4-BE49-F238E27FC236}">
                <a16:creationId xmlns:a16="http://schemas.microsoft.com/office/drawing/2014/main" id="{CF19B7A9-C01B-4ECB-8AC1-3C0CB9841D14}"/>
              </a:ext>
            </a:extLst>
          </p:cNvPr>
          <p:cNvSpPr txBox="1">
            <a:spLocks/>
          </p:cNvSpPr>
          <p:nvPr/>
        </p:nvSpPr>
        <p:spPr>
          <a:xfrm>
            <a:off x="8235848" y="1700106"/>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ExpressRoute</a:t>
            </a:r>
          </a:p>
        </p:txBody>
      </p:sp>
    </p:spTree>
    <p:extLst>
      <p:ext uri="{BB962C8B-B14F-4D97-AF65-F5344CB8AC3E}">
        <p14:creationId xmlns:p14="http://schemas.microsoft.com/office/powerpoint/2010/main" val="1136663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E79D08-7C0E-479E-8284-2195510339C4}"/>
              </a:ext>
            </a:extLst>
          </p:cNvPr>
          <p:cNvSpPr>
            <a:spLocks noGrp="1"/>
          </p:cNvSpPr>
          <p:nvPr>
            <p:ph type="title"/>
          </p:nvPr>
        </p:nvSpPr>
        <p:spPr/>
        <p:txBody>
          <a:bodyPr/>
          <a:lstStyle/>
          <a:p>
            <a:r>
              <a:rPr lang="en-US" dirty="0"/>
              <a:t>Hybrid Cloud?</a:t>
            </a:r>
          </a:p>
        </p:txBody>
      </p:sp>
      <p:sp>
        <p:nvSpPr>
          <p:cNvPr id="5" name="Rectangle 4">
            <a:extLst>
              <a:ext uri="{FF2B5EF4-FFF2-40B4-BE49-F238E27FC236}">
                <a16:creationId xmlns:a16="http://schemas.microsoft.com/office/drawing/2014/main" id="{35B92372-499A-4A31-BFAA-9E3855531268}"/>
              </a:ext>
            </a:extLst>
          </p:cNvPr>
          <p:cNvSpPr/>
          <p:nvPr/>
        </p:nvSpPr>
        <p:spPr bwMode="auto">
          <a:xfrm>
            <a:off x="4183990" y="4571223"/>
            <a:ext cx="4174179" cy="183177"/>
          </a:xfrm>
          <a:prstGeom prst="rect">
            <a:avLst/>
          </a:prstGeom>
          <a:solidFill>
            <a:srgbClr val="EC652E"/>
          </a:solidFill>
          <a:ln w="9525" cap="flat" cmpd="sng" algn="ctr">
            <a:solidFill>
              <a:srgbClr val="EC652E"/>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FDF321D0-F003-4F45-84CE-B64ED92BD6F1}"/>
              </a:ext>
            </a:extLst>
          </p:cNvPr>
          <p:cNvPicPr>
            <a:picLocks noChangeAspect="1"/>
          </p:cNvPicPr>
          <p:nvPr/>
        </p:nvPicPr>
        <p:blipFill>
          <a:blip r:embed="rId2">
            <a:biLevel thresh="75000"/>
          </a:blip>
          <a:stretch>
            <a:fillRect/>
          </a:stretch>
        </p:blipFill>
        <p:spPr>
          <a:xfrm>
            <a:off x="519249" y="3575988"/>
            <a:ext cx="1772909" cy="1772909"/>
          </a:xfrm>
          <a:prstGeom prst="rect">
            <a:avLst/>
          </a:prstGeom>
          <a:ln>
            <a:noFill/>
          </a:ln>
        </p:spPr>
      </p:pic>
      <p:sp>
        <p:nvSpPr>
          <p:cNvPr id="7" name="Rectangle 6">
            <a:extLst>
              <a:ext uri="{FF2B5EF4-FFF2-40B4-BE49-F238E27FC236}">
                <a16:creationId xmlns:a16="http://schemas.microsoft.com/office/drawing/2014/main" id="{A73173DF-6057-4D3C-9315-B8124CEF344A}"/>
              </a:ext>
            </a:extLst>
          </p:cNvPr>
          <p:cNvSpPr/>
          <p:nvPr/>
        </p:nvSpPr>
        <p:spPr bwMode="auto">
          <a:xfrm>
            <a:off x="8376108" y="3321025"/>
            <a:ext cx="2599604" cy="2378813"/>
          </a:xfrm>
          <a:prstGeom prst="rect">
            <a:avLst/>
          </a:prstGeom>
          <a:noFill/>
          <a:ln w="38100" cap="flat" cmpd="sng" algn="ctr">
            <a:solidFill>
              <a:srgbClr val="00ABEB"/>
            </a:solidFill>
            <a:prstDash val="lgDash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CF26A5B-05C2-4EB6-93CB-852FEF4AEEC9}"/>
              </a:ext>
            </a:extLst>
          </p:cNvPr>
          <p:cNvSpPr/>
          <p:nvPr/>
        </p:nvSpPr>
        <p:spPr bwMode="auto">
          <a:xfrm>
            <a:off x="700666" y="3291030"/>
            <a:ext cx="3493885" cy="2378813"/>
          </a:xfrm>
          <a:prstGeom prst="rect">
            <a:avLst/>
          </a:prstGeom>
          <a:noFill/>
          <a:ln w="38100" cap="flat" cmpd="sng" algn="ctr">
            <a:solidFill>
              <a:srgbClr val="292929"/>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0AAECFF-FA6C-4AB1-9A67-C6E1632D251D}"/>
              </a:ext>
            </a:extLst>
          </p:cNvPr>
          <p:cNvSpPr txBox="1"/>
          <p:nvPr/>
        </p:nvSpPr>
        <p:spPr>
          <a:xfrm>
            <a:off x="384491" y="5792648"/>
            <a:ext cx="4126233"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5F5F5F"/>
                </a:solidFill>
                <a:effectLst/>
                <a:uLnTx/>
                <a:uFillTx/>
                <a:latin typeface="Segoe UI"/>
                <a:ea typeface="+mn-ea"/>
                <a:cs typeface="+mn-cs"/>
              </a:rPr>
              <a:t>On-Premises Datacenter</a:t>
            </a:r>
          </a:p>
        </p:txBody>
      </p:sp>
      <p:pic>
        <p:nvPicPr>
          <p:cNvPr id="14" name="Picture 13">
            <a:extLst>
              <a:ext uri="{FF2B5EF4-FFF2-40B4-BE49-F238E27FC236}">
                <a16:creationId xmlns:a16="http://schemas.microsoft.com/office/drawing/2014/main" id="{AFEE09E9-913A-43D4-B940-275645C757D2}"/>
              </a:ext>
            </a:extLst>
          </p:cNvPr>
          <p:cNvPicPr>
            <a:picLocks noChangeAspect="1"/>
          </p:cNvPicPr>
          <p:nvPr/>
        </p:nvPicPr>
        <p:blipFill>
          <a:blip r:embed="rId3" cstate="hqprint">
            <a:duotone>
              <a:srgbClr val="DDDDDD">
                <a:shade val="45000"/>
                <a:satMod val="135000"/>
              </a:srgbClr>
              <a:prstClr val="white"/>
            </a:duotone>
            <a:extLst>
              <a:ext uri="{28A0092B-C50C-407E-A947-70E740481C1C}">
                <a14:useLocalDpi xmlns:a14="http://schemas.microsoft.com/office/drawing/2010/main"/>
              </a:ext>
            </a:extLst>
          </a:blip>
          <a:stretch>
            <a:fillRect/>
          </a:stretch>
        </p:blipFill>
        <p:spPr>
          <a:xfrm>
            <a:off x="2128133" y="4571223"/>
            <a:ext cx="764951" cy="764951"/>
          </a:xfrm>
          <a:prstGeom prst="rect">
            <a:avLst/>
          </a:prstGeom>
        </p:spPr>
      </p:pic>
      <p:pic>
        <p:nvPicPr>
          <p:cNvPr id="15" name="Picture 14">
            <a:extLst>
              <a:ext uri="{FF2B5EF4-FFF2-40B4-BE49-F238E27FC236}">
                <a16:creationId xmlns:a16="http://schemas.microsoft.com/office/drawing/2014/main" id="{67A226A3-8CC1-40EE-80BC-D5EDFBF0E387}"/>
              </a:ext>
            </a:extLst>
          </p:cNvPr>
          <p:cNvPicPr>
            <a:picLocks noChangeAspect="1"/>
          </p:cNvPicPr>
          <p:nvPr/>
        </p:nvPicPr>
        <p:blipFill>
          <a:blip r:embed="rId3" cstate="hqprint">
            <a:duotone>
              <a:srgbClr val="DDDDDD">
                <a:shade val="45000"/>
                <a:satMod val="135000"/>
              </a:srgbClr>
              <a:prstClr val="white"/>
            </a:duotone>
            <a:extLst>
              <a:ext uri="{28A0092B-C50C-407E-A947-70E740481C1C}">
                <a14:useLocalDpi xmlns:a14="http://schemas.microsoft.com/office/drawing/2010/main"/>
              </a:ext>
            </a:extLst>
          </a:blip>
          <a:stretch>
            <a:fillRect/>
          </a:stretch>
        </p:blipFill>
        <p:spPr>
          <a:xfrm>
            <a:off x="3074500" y="4571223"/>
            <a:ext cx="764951" cy="764951"/>
          </a:xfrm>
          <a:prstGeom prst="rect">
            <a:avLst/>
          </a:prstGeom>
        </p:spPr>
      </p:pic>
      <p:sp>
        <p:nvSpPr>
          <p:cNvPr id="17" name="TextBox 16">
            <a:extLst>
              <a:ext uri="{FF2B5EF4-FFF2-40B4-BE49-F238E27FC236}">
                <a16:creationId xmlns:a16="http://schemas.microsoft.com/office/drawing/2014/main" id="{7CE8DD84-BD9A-4AA9-A2B6-B6D091DA6694}"/>
              </a:ext>
            </a:extLst>
          </p:cNvPr>
          <p:cNvSpPr txBox="1"/>
          <p:nvPr/>
        </p:nvSpPr>
        <p:spPr>
          <a:xfrm>
            <a:off x="4292389" y="3196646"/>
            <a:ext cx="3768062" cy="855453"/>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Secure connectivity </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with VPN</a:t>
            </a:r>
          </a:p>
        </p:txBody>
      </p:sp>
      <p:sp>
        <p:nvSpPr>
          <p:cNvPr id="18" name="TextBox 17">
            <a:extLst>
              <a:ext uri="{FF2B5EF4-FFF2-40B4-BE49-F238E27FC236}">
                <a16:creationId xmlns:a16="http://schemas.microsoft.com/office/drawing/2014/main" id="{B085B266-77F7-4348-A9FD-C160B5E6075C}"/>
              </a:ext>
            </a:extLst>
          </p:cNvPr>
          <p:cNvSpPr txBox="1"/>
          <p:nvPr/>
        </p:nvSpPr>
        <p:spPr>
          <a:xfrm>
            <a:off x="8310125" y="5792654"/>
            <a:ext cx="2665587" cy="669826"/>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5F5F5F"/>
                </a:solidFill>
                <a:effectLst/>
                <a:uLnTx/>
                <a:uFillTx/>
                <a:latin typeface="Segoe UI"/>
                <a:ea typeface="+mn-ea"/>
                <a:cs typeface="+mn-cs"/>
              </a:rPr>
              <a:t>Cloud Provider</a:t>
            </a:r>
          </a:p>
        </p:txBody>
      </p:sp>
      <p:sp>
        <p:nvSpPr>
          <p:cNvPr id="21" name="Content Placeholder 5">
            <a:extLst>
              <a:ext uri="{FF2B5EF4-FFF2-40B4-BE49-F238E27FC236}">
                <a16:creationId xmlns:a16="http://schemas.microsoft.com/office/drawing/2014/main" id="{E131382B-B1E1-4F12-885B-A92EDCF999F8}"/>
              </a:ext>
            </a:extLst>
          </p:cNvPr>
          <p:cNvSpPr txBox="1">
            <a:spLocks/>
          </p:cNvSpPr>
          <p:nvPr/>
        </p:nvSpPr>
        <p:spPr>
          <a:xfrm>
            <a:off x="409582" y="1392704"/>
            <a:ext cx="10972800" cy="926136"/>
          </a:xfrm>
          <a:prstGeom prst="rect">
            <a:avLst/>
          </a:prstGeom>
        </p:spPr>
        <p:txBody>
          <a:bodyPr vert="horz" wrap="square" lIns="0" tIns="0" rIns="0" bIns="0" rtlCol="0">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137"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Running workloads in the public cloud and on-premises with a secure network connection between </a:t>
            </a:r>
          </a:p>
        </p:txBody>
      </p:sp>
      <p:pic>
        <p:nvPicPr>
          <p:cNvPr id="31" name="Graphic 30">
            <a:extLst>
              <a:ext uri="{FF2B5EF4-FFF2-40B4-BE49-F238E27FC236}">
                <a16:creationId xmlns:a16="http://schemas.microsoft.com/office/drawing/2014/main" id="{17A6CA18-F4AB-46B8-A9C9-EE83B25ABC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8714" y="3642287"/>
            <a:ext cx="773807" cy="773807"/>
          </a:xfrm>
          <a:prstGeom prst="rect">
            <a:avLst/>
          </a:prstGeom>
        </p:spPr>
      </p:pic>
      <p:pic>
        <p:nvPicPr>
          <p:cNvPr id="33" name="Graphic 32">
            <a:extLst>
              <a:ext uri="{FF2B5EF4-FFF2-40B4-BE49-F238E27FC236}">
                <a16:creationId xmlns:a16="http://schemas.microsoft.com/office/drawing/2014/main" id="{500485A5-4385-4E94-A95E-CFB634D223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8714" y="4642504"/>
            <a:ext cx="773807" cy="773807"/>
          </a:xfrm>
          <a:prstGeom prst="rect">
            <a:avLst/>
          </a:prstGeom>
        </p:spPr>
      </p:pic>
      <p:pic>
        <p:nvPicPr>
          <p:cNvPr id="34" name="Graphic 33">
            <a:extLst>
              <a:ext uri="{FF2B5EF4-FFF2-40B4-BE49-F238E27FC236}">
                <a16:creationId xmlns:a16="http://schemas.microsoft.com/office/drawing/2014/main" id="{9546CD61-AEC2-4F8B-AACB-E9956098EC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02708" y="4691489"/>
            <a:ext cx="773807" cy="773807"/>
          </a:xfrm>
          <a:prstGeom prst="rect">
            <a:avLst/>
          </a:prstGeom>
        </p:spPr>
      </p:pic>
      <p:pic>
        <p:nvPicPr>
          <p:cNvPr id="35" name="Graphic 34">
            <a:extLst>
              <a:ext uri="{FF2B5EF4-FFF2-40B4-BE49-F238E27FC236}">
                <a16:creationId xmlns:a16="http://schemas.microsoft.com/office/drawing/2014/main" id="{ABEC9D8C-335C-462C-90FB-1ED10EAD58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2707" y="3642287"/>
            <a:ext cx="773807" cy="773807"/>
          </a:xfrm>
          <a:prstGeom prst="rect">
            <a:avLst/>
          </a:prstGeom>
        </p:spPr>
      </p:pic>
      <p:pic>
        <p:nvPicPr>
          <p:cNvPr id="39" name="Graphic 38">
            <a:extLst>
              <a:ext uri="{FF2B5EF4-FFF2-40B4-BE49-F238E27FC236}">
                <a16:creationId xmlns:a16="http://schemas.microsoft.com/office/drawing/2014/main" id="{94334BF2-D880-45B5-99E7-214681C106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8295" y="3981764"/>
            <a:ext cx="476250" cy="476250"/>
          </a:xfrm>
          <a:prstGeom prst="rect">
            <a:avLst/>
          </a:prstGeom>
        </p:spPr>
      </p:pic>
    </p:spTree>
    <p:extLst>
      <p:ext uri="{BB962C8B-B14F-4D97-AF65-F5344CB8AC3E}">
        <p14:creationId xmlns:p14="http://schemas.microsoft.com/office/powerpoint/2010/main" val="26350184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2" descr="Global map">
            <a:extLst>
              <a:ext uri="{FF2B5EF4-FFF2-40B4-BE49-F238E27FC236}">
                <a16:creationId xmlns:a16="http://schemas.microsoft.com/office/drawing/2014/main" id="{ADB7BBC2-64F3-45AB-A09C-C31337FDD08C}"/>
              </a:ext>
            </a:extLst>
          </p:cNvPr>
          <p:cNvGrpSpPr/>
          <p:nvPr/>
        </p:nvGrpSpPr>
        <p:grpSpPr>
          <a:xfrm>
            <a:off x="1277776" y="68954"/>
            <a:ext cx="10365837" cy="6586989"/>
            <a:chOff x="536335" y="1235801"/>
            <a:chExt cx="5191832" cy="3054545"/>
          </a:xfrm>
          <a:solidFill>
            <a:schemeClr val="accent6">
              <a:lumMod val="90000"/>
            </a:schemeClr>
          </a:solidFill>
        </p:grpSpPr>
        <p:sp>
          <p:nvSpPr>
            <p:cNvPr id="3" name="Freeform: Shape 2">
              <a:extLst>
                <a:ext uri="{FF2B5EF4-FFF2-40B4-BE49-F238E27FC236}">
                  <a16:creationId xmlns:a16="http://schemas.microsoft.com/office/drawing/2014/main" id="{82E0EC1E-247D-4BC3-B8C8-5CA826507753}"/>
                </a:ext>
              </a:extLst>
            </p:cNvPr>
            <p:cNvSpPr/>
            <p:nvPr/>
          </p:nvSpPr>
          <p:spPr>
            <a:xfrm>
              <a:off x="2712297" y="1433112"/>
              <a:ext cx="2705581" cy="2397744"/>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 name="Freeform: Shape 3">
              <a:extLst>
                <a:ext uri="{FF2B5EF4-FFF2-40B4-BE49-F238E27FC236}">
                  <a16:creationId xmlns:a16="http://schemas.microsoft.com/office/drawing/2014/main" id="{FBD02716-FB30-479D-B174-D5EB2E6020FC}"/>
                </a:ext>
              </a:extLst>
            </p:cNvPr>
            <p:cNvSpPr/>
            <p:nvPr/>
          </p:nvSpPr>
          <p:spPr>
            <a:xfrm>
              <a:off x="4574832" y="3105468"/>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 name="Freeform: Shape 4">
              <a:extLst>
                <a:ext uri="{FF2B5EF4-FFF2-40B4-BE49-F238E27FC236}">
                  <a16:creationId xmlns:a16="http://schemas.microsoft.com/office/drawing/2014/main" id="{38A87E42-E298-4465-A5DD-5739C4744DFE}"/>
                </a:ext>
              </a:extLst>
            </p:cNvPr>
            <p:cNvSpPr/>
            <p:nvPr/>
          </p:nvSpPr>
          <p:spPr>
            <a:xfrm>
              <a:off x="3298545" y="2615190"/>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 name="Freeform: Shape 5">
              <a:extLst>
                <a:ext uri="{FF2B5EF4-FFF2-40B4-BE49-F238E27FC236}">
                  <a16:creationId xmlns:a16="http://schemas.microsoft.com/office/drawing/2014/main" id="{F31F8770-1D2A-472D-90D2-FD44E20697DE}"/>
                </a:ext>
              </a:extLst>
            </p:cNvPr>
            <p:cNvSpPr/>
            <p:nvPr/>
          </p:nvSpPr>
          <p:spPr>
            <a:xfrm>
              <a:off x="2206517" y="3255677"/>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 name="Freeform: Shape 6">
              <a:extLst>
                <a:ext uri="{FF2B5EF4-FFF2-40B4-BE49-F238E27FC236}">
                  <a16:creationId xmlns:a16="http://schemas.microsoft.com/office/drawing/2014/main" id="{297600F1-0E30-4FAB-B7D6-43AA2A2E1393}"/>
                </a:ext>
              </a:extLst>
            </p:cNvPr>
            <p:cNvSpPr/>
            <p:nvPr/>
          </p:nvSpPr>
          <p:spPr>
            <a:xfrm>
              <a:off x="1789950" y="1774113"/>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 name="Freeform: Shape 7">
              <a:extLst>
                <a:ext uri="{FF2B5EF4-FFF2-40B4-BE49-F238E27FC236}">
                  <a16:creationId xmlns:a16="http://schemas.microsoft.com/office/drawing/2014/main" id="{683A1B14-DE73-468A-85C1-422028E9CD4E}"/>
                </a:ext>
              </a:extLst>
            </p:cNvPr>
            <p:cNvSpPr/>
            <p:nvPr/>
          </p:nvSpPr>
          <p:spPr>
            <a:xfrm>
              <a:off x="1829097" y="1915275"/>
              <a:ext cx="83966" cy="83968"/>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 name="Freeform: Shape 8">
              <a:extLst>
                <a:ext uri="{FF2B5EF4-FFF2-40B4-BE49-F238E27FC236}">
                  <a16:creationId xmlns:a16="http://schemas.microsoft.com/office/drawing/2014/main" id="{EA2997D4-176C-40C4-B93F-CF6AAFCE5647}"/>
                </a:ext>
              </a:extLst>
            </p:cNvPr>
            <p:cNvSpPr/>
            <p:nvPr/>
          </p:nvSpPr>
          <p:spPr>
            <a:xfrm>
              <a:off x="1959865" y="4262357"/>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 name="Freeform: Shape 9">
              <a:extLst>
                <a:ext uri="{FF2B5EF4-FFF2-40B4-BE49-F238E27FC236}">
                  <a16:creationId xmlns:a16="http://schemas.microsoft.com/office/drawing/2014/main" id="{37B40F6E-E32F-43B5-8660-FE832818A6CA}"/>
                </a:ext>
              </a:extLst>
            </p:cNvPr>
            <p:cNvSpPr/>
            <p:nvPr/>
          </p:nvSpPr>
          <p:spPr>
            <a:xfrm>
              <a:off x="1940623" y="1793822"/>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 name="Freeform: Shape 10">
              <a:extLst>
                <a:ext uri="{FF2B5EF4-FFF2-40B4-BE49-F238E27FC236}">
                  <a16:creationId xmlns:a16="http://schemas.microsoft.com/office/drawing/2014/main" id="{75780844-892E-49AB-8B38-A3936906FFF7}"/>
                </a:ext>
              </a:extLst>
            </p:cNvPr>
            <p:cNvSpPr/>
            <p:nvPr/>
          </p:nvSpPr>
          <p:spPr>
            <a:xfrm>
              <a:off x="2064240" y="2445389"/>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 name="Freeform: Shape 11">
              <a:extLst>
                <a:ext uri="{FF2B5EF4-FFF2-40B4-BE49-F238E27FC236}">
                  <a16:creationId xmlns:a16="http://schemas.microsoft.com/office/drawing/2014/main" id="{D29AE33B-30DC-49BB-BFA6-10288DFB6A38}"/>
                </a:ext>
              </a:extLst>
            </p:cNvPr>
            <p:cNvSpPr/>
            <p:nvPr/>
          </p:nvSpPr>
          <p:spPr>
            <a:xfrm>
              <a:off x="1990653" y="4285681"/>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 name="Freeform: Shape 12">
              <a:extLst>
                <a:ext uri="{FF2B5EF4-FFF2-40B4-BE49-F238E27FC236}">
                  <a16:creationId xmlns:a16="http://schemas.microsoft.com/office/drawing/2014/main" id="{F875E14D-FC89-4E80-B5E0-C82D95D7C8C8}"/>
                </a:ext>
              </a:extLst>
            </p:cNvPr>
            <p:cNvSpPr/>
            <p:nvPr/>
          </p:nvSpPr>
          <p:spPr>
            <a:xfrm>
              <a:off x="945623" y="1928521"/>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 name="Freeform: Shape 13">
              <a:extLst>
                <a:ext uri="{FF2B5EF4-FFF2-40B4-BE49-F238E27FC236}">
                  <a16:creationId xmlns:a16="http://schemas.microsoft.com/office/drawing/2014/main" id="{D942A6F1-DD43-4F7A-AE42-F6F7F632DD54}"/>
                </a:ext>
              </a:extLst>
            </p:cNvPr>
            <p:cNvSpPr/>
            <p:nvPr/>
          </p:nvSpPr>
          <p:spPr>
            <a:xfrm>
              <a:off x="615515" y="1486757"/>
              <a:ext cx="1823935" cy="2798923"/>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 name="Freeform: Shape 14">
              <a:extLst>
                <a:ext uri="{FF2B5EF4-FFF2-40B4-BE49-F238E27FC236}">
                  <a16:creationId xmlns:a16="http://schemas.microsoft.com/office/drawing/2014/main" id="{0C93B4E1-8D18-45B1-85F5-1D06BD2E2EEE}"/>
                </a:ext>
              </a:extLst>
            </p:cNvPr>
            <p:cNvSpPr/>
            <p:nvPr/>
          </p:nvSpPr>
          <p:spPr>
            <a:xfrm>
              <a:off x="1161136" y="229518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 name="Freeform: Shape 15">
              <a:extLst>
                <a:ext uri="{FF2B5EF4-FFF2-40B4-BE49-F238E27FC236}">
                  <a16:creationId xmlns:a16="http://schemas.microsoft.com/office/drawing/2014/main" id="{E300C4D1-9DB7-4099-86A8-4E442C19AB1D}"/>
                </a:ext>
              </a:extLst>
            </p:cNvPr>
            <p:cNvSpPr/>
            <p:nvPr/>
          </p:nvSpPr>
          <p:spPr>
            <a:xfrm>
              <a:off x="2315206" y="1890386"/>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 name="Freeform: Shape 16">
              <a:extLst>
                <a:ext uri="{FF2B5EF4-FFF2-40B4-BE49-F238E27FC236}">
                  <a16:creationId xmlns:a16="http://schemas.microsoft.com/office/drawing/2014/main" id="{E6E60870-7D67-4BC9-87A7-4A920F36CC12}"/>
                </a:ext>
              </a:extLst>
            </p:cNvPr>
            <p:cNvSpPr/>
            <p:nvPr/>
          </p:nvSpPr>
          <p:spPr>
            <a:xfrm>
              <a:off x="2201212" y="1280282"/>
              <a:ext cx="662401" cy="853672"/>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 name="Freeform: Shape 17">
              <a:extLst>
                <a:ext uri="{FF2B5EF4-FFF2-40B4-BE49-F238E27FC236}">
                  <a16:creationId xmlns:a16="http://schemas.microsoft.com/office/drawing/2014/main" id="{49B02DA5-F292-42FC-B231-B35CCFD25858}"/>
                </a:ext>
              </a:extLst>
            </p:cNvPr>
            <p:cNvSpPr/>
            <p:nvPr/>
          </p:nvSpPr>
          <p:spPr>
            <a:xfrm>
              <a:off x="2314739" y="1766650"/>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 name="Freeform: Shape 18">
              <a:extLst>
                <a:ext uri="{FF2B5EF4-FFF2-40B4-BE49-F238E27FC236}">
                  <a16:creationId xmlns:a16="http://schemas.microsoft.com/office/drawing/2014/main" id="{6CC1408F-0FAC-48F5-B277-2D5C119DDCD2}"/>
                </a:ext>
              </a:extLst>
            </p:cNvPr>
            <p:cNvSpPr/>
            <p:nvPr/>
          </p:nvSpPr>
          <p:spPr>
            <a:xfrm>
              <a:off x="2746816" y="1654226"/>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 name="Freeform: Shape 19">
              <a:extLst>
                <a:ext uri="{FF2B5EF4-FFF2-40B4-BE49-F238E27FC236}">
                  <a16:creationId xmlns:a16="http://schemas.microsoft.com/office/drawing/2014/main" id="{6D75FA0B-D595-48B4-8FF8-2FDE56C9DAD7}"/>
                </a:ext>
              </a:extLst>
            </p:cNvPr>
            <p:cNvSpPr/>
            <p:nvPr/>
          </p:nvSpPr>
          <p:spPr>
            <a:xfrm>
              <a:off x="4758851" y="3440690"/>
              <a:ext cx="639077" cy="55978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 name="Freeform: Shape 20">
              <a:extLst>
                <a:ext uri="{FF2B5EF4-FFF2-40B4-BE49-F238E27FC236}">
                  <a16:creationId xmlns:a16="http://schemas.microsoft.com/office/drawing/2014/main" id="{9A43F386-A954-4A46-9746-88FA03F0ECE8}"/>
                </a:ext>
              </a:extLst>
            </p:cNvPr>
            <p:cNvSpPr/>
            <p:nvPr/>
          </p:nvSpPr>
          <p:spPr>
            <a:xfrm>
              <a:off x="2087098" y="1430779"/>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 name="Freeform: Shape 21">
              <a:extLst>
                <a:ext uri="{FF2B5EF4-FFF2-40B4-BE49-F238E27FC236}">
                  <a16:creationId xmlns:a16="http://schemas.microsoft.com/office/drawing/2014/main" id="{69F4897F-2D2F-4397-AE27-A2BB5D31B22F}"/>
                </a:ext>
              </a:extLst>
            </p:cNvPr>
            <p:cNvSpPr/>
            <p:nvPr/>
          </p:nvSpPr>
          <p:spPr>
            <a:xfrm>
              <a:off x="2106224" y="1372935"/>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 name="Freeform: Shape 22">
              <a:extLst>
                <a:ext uri="{FF2B5EF4-FFF2-40B4-BE49-F238E27FC236}">
                  <a16:creationId xmlns:a16="http://schemas.microsoft.com/office/drawing/2014/main" id="{F64C3731-B549-464B-A4C0-27D3DD4C6222}"/>
                </a:ext>
              </a:extLst>
            </p:cNvPr>
            <p:cNvSpPr/>
            <p:nvPr/>
          </p:nvSpPr>
          <p:spPr>
            <a:xfrm>
              <a:off x="1983638" y="1235801"/>
              <a:ext cx="433825" cy="331206"/>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 name="Freeform: Shape 23">
              <a:extLst>
                <a:ext uri="{FF2B5EF4-FFF2-40B4-BE49-F238E27FC236}">
                  <a16:creationId xmlns:a16="http://schemas.microsoft.com/office/drawing/2014/main" id="{D1896ED1-A394-4C43-8485-30D346E4EB97}"/>
                </a:ext>
              </a:extLst>
            </p:cNvPr>
            <p:cNvSpPr/>
            <p:nvPr/>
          </p:nvSpPr>
          <p:spPr>
            <a:xfrm>
              <a:off x="1882779" y="1638163"/>
              <a:ext cx="307877" cy="424503"/>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 name="Freeform: Shape 24">
              <a:extLst>
                <a:ext uri="{FF2B5EF4-FFF2-40B4-BE49-F238E27FC236}">
                  <a16:creationId xmlns:a16="http://schemas.microsoft.com/office/drawing/2014/main" id="{3A0F5AA9-F033-4624-952A-3FC133DC211D}"/>
                </a:ext>
              </a:extLst>
            </p:cNvPr>
            <p:cNvSpPr/>
            <p:nvPr/>
          </p:nvSpPr>
          <p:spPr>
            <a:xfrm>
              <a:off x="1612688" y="1577256"/>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 name="Freeform: Shape 25">
              <a:extLst>
                <a:ext uri="{FF2B5EF4-FFF2-40B4-BE49-F238E27FC236}">
                  <a16:creationId xmlns:a16="http://schemas.microsoft.com/office/drawing/2014/main" id="{6B95C0C0-9810-4660-ACFD-AC5A6667230B}"/>
                </a:ext>
              </a:extLst>
            </p:cNvPr>
            <p:cNvSpPr/>
            <p:nvPr/>
          </p:nvSpPr>
          <p:spPr>
            <a:xfrm>
              <a:off x="1518682" y="1575391"/>
              <a:ext cx="233239" cy="205255"/>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 name="Freeform: Shape 26">
              <a:extLst>
                <a:ext uri="{FF2B5EF4-FFF2-40B4-BE49-F238E27FC236}">
                  <a16:creationId xmlns:a16="http://schemas.microsoft.com/office/drawing/2014/main" id="{03E77E0F-EC36-4ADC-A1AB-711983D0A236}"/>
                </a:ext>
              </a:extLst>
            </p:cNvPr>
            <p:cNvSpPr/>
            <p:nvPr/>
          </p:nvSpPr>
          <p:spPr>
            <a:xfrm>
              <a:off x="5073033" y="3266342"/>
              <a:ext cx="307877" cy="167935"/>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 name="Freeform: Shape 27">
              <a:extLst>
                <a:ext uri="{FF2B5EF4-FFF2-40B4-BE49-F238E27FC236}">
                  <a16:creationId xmlns:a16="http://schemas.microsoft.com/office/drawing/2014/main" id="{F38DD2F1-91F2-4E63-836E-8D3CAEE16CE4}"/>
                </a:ext>
              </a:extLst>
            </p:cNvPr>
            <p:cNvSpPr/>
            <p:nvPr/>
          </p:nvSpPr>
          <p:spPr>
            <a:xfrm>
              <a:off x="4723687" y="3145937"/>
              <a:ext cx="158602" cy="181930"/>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 name="Freeform: Shape 28">
              <a:extLst>
                <a:ext uri="{FF2B5EF4-FFF2-40B4-BE49-F238E27FC236}">
                  <a16:creationId xmlns:a16="http://schemas.microsoft.com/office/drawing/2014/main" id="{5FA028EE-6CD9-43FC-841C-F65CF482A419}"/>
                </a:ext>
              </a:extLst>
            </p:cNvPr>
            <p:cNvSpPr/>
            <p:nvPr/>
          </p:nvSpPr>
          <p:spPr>
            <a:xfrm>
              <a:off x="3655454" y="3451885"/>
              <a:ext cx="121285" cy="219249"/>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 name="Freeform: Shape 29">
              <a:extLst>
                <a:ext uri="{FF2B5EF4-FFF2-40B4-BE49-F238E27FC236}">
                  <a16:creationId xmlns:a16="http://schemas.microsoft.com/office/drawing/2014/main" id="{E96BEFF9-4759-4133-B495-358708E8653D}"/>
                </a:ext>
              </a:extLst>
            </p:cNvPr>
            <p:cNvSpPr/>
            <p:nvPr/>
          </p:nvSpPr>
          <p:spPr>
            <a:xfrm>
              <a:off x="3595079" y="1561733"/>
              <a:ext cx="139944" cy="265898"/>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 name="Freeform: Shape 30">
              <a:extLst>
                <a:ext uri="{FF2B5EF4-FFF2-40B4-BE49-F238E27FC236}">
                  <a16:creationId xmlns:a16="http://schemas.microsoft.com/office/drawing/2014/main" id="{ED4158CA-82CB-4907-932E-8A442A3F86EF}"/>
                </a:ext>
              </a:extLst>
            </p:cNvPr>
            <p:cNvSpPr/>
            <p:nvPr/>
          </p:nvSpPr>
          <p:spPr>
            <a:xfrm>
              <a:off x="4995947" y="2459595"/>
              <a:ext cx="158602" cy="237909"/>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 name="Freeform: Shape 31">
              <a:extLst>
                <a:ext uri="{FF2B5EF4-FFF2-40B4-BE49-F238E27FC236}">
                  <a16:creationId xmlns:a16="http://schemas.microsoft.com/office/drawing/2014/main" id="{624B7D34-28DF-44B9-BA00-378C70818E84}"/>
                </a:ext>
              </a:extLst>
            </p:cNvPr>
            <p:cNvSpPr/>
            <p:nvPr/>
          </p:nvSpPr>
          <p:spPr>
            <a:xfrm>
              <a:off x="2001266" y="1283525"/>
              <a:ext cx="102626" cy="172601"/>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 name="Freeform: Shape 32">
              <a:extLst>
                <a:ext uri="{FF2B5EF4-FFF2-40B4-BE49-F238E27FC236}">
                  <a16:creationId xmlns:a16="http://schemas.microsoft.com/office/drawing/2014/main" id="{1AC61BCA-FACF-4F99-9D9B-E5528A1F45C6}"/>
                </a:ext>
              </a:extLst>
            </p:cNvPr>
            <p:cNvSpPr/>
            <p:nvPr/>
          </p:nvSpPr>
          <p:spPr>
            <a:xfrm>
              <a:off x="2067506" y="1434771"/>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 name="Freeform: Shape 33">
              <a:extLst>
                <a:ext uri="{FF2B5EF4-FFF2-40B4-BE49-F238E27FC236}">
                  <a16:creationId xmlns:a16="http://schemas.microsoft.com/office/drawing/2014/main" id="{E3930F5E-0B86-4365-8C2D-58C979FDED44}"/>
                </a:ext>
              </a:extLst>
            </p:cNvPr>
            <p:cNvSpPr/>
            <p:nvPr/>
          </p:nvSpPr>
          <p:spPr>
            <a:xfrm>
              <a:off x="4504961" y="3167328"/>
              <a:ext cx="181927" cy="186595"/>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 name="Freeform: Shape 34">
              <a:extLst>
                <a:ext uri="{FF2B5EF4-FFF2-40B4-BE49-F238E27FC236}">
                  <a16:creationId xmlns:a16="http://schemas.microsoft.com/office/drawing/2014/main" id="{811A7C70-70FD-4125-B8E5-F4CE2FB387E5}"/>
                </a:ext>
              </a:extLst>
            </p:cNvPr>
            <p:cNvSpPr/>
            <p:nvPr/>
          </p:nvSpPr>
          <p:spPr>
            <a:xfrm>
              <a:off x="4675593" y="3355506"/>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 name="Freeform: Shape 35">
              <a:extLst>
                <a:ext uri="{FF2B5EF4-FFF2-40B4-BE49-F238E27FC236}">
                  <a16:creationId xmlns:a16="http://schemas.microsoft.com/office/drawing/2014/main" id="{E531876E-7B00-4A96-BA95-2CCAC790BD90}"/>
                </a:ext>
              </a:extLst>
            </p:cNvPr>
            <p:cNvSpPr/>
            <p:nvPr/>
          </p:nvSpPr>
          <p:spPr>
            <a:xfrm>
              <a:off x="1470103" y="1509182"/>
              <a:ext cx="153938" cy="121287"/>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 name="Freeform: Shape 36">
              <a:extLst>
                <a:ext uri="{FF2B5EF4-FFF2-40B4-BE49-F238E27FC236}">
                  <a16:creationId xmlns:a16="http://schemas.microsoft.com/office/drawing/2014/main" id="{F2028B4F-9124-4831-8B57-07ED2D390450}"/>
                </a:ext>
              </a:extLst>
            </p:cNvPr>
            <p:cNvSpPr/>
            <p:nvPr/>
          </p:nvSpPr>
          <p:spPr>
            <a:xfrm>
              <a:off x="2891254" y="2196752"/>
              <a:ext cx="111956" cy="186595"/>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 name="Freeform: Shape 37">
              <a:extLst>
                <a:ext uri="{FF2B5EF4-FFF2-40B4-BE49-F238E27FC236}">
                  <a16:creationId xmlns:a16="http://schemas.microsoft.com/office/drawing/2014/main" id="{456974CC-9A50-4FBB-B642-CC38A3ED954D}"/>
                </a:ext>
              </a:extLst>
            </p:cNvPr>
            <p:cNvSpPr/>
            <p:nvPr/>
          </p:nvSpPr>
          <p:spPr>
            <a:xfrm>
              <a:off x="3084223" y="1498346"/>
              <a:ext cx="149273" cy="153941"/>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 name="Freeform: Shape 38">
              <a:extLst>
                <a:ext uri="{FF2B5EF4-FFF2-40B4-BE49-F238E27FC236}">
                  <a16:creationId xmlns:a16="http://schemas.microsoft.com/office/drawing/2014/main" id="{BE20ADC7-5A7C-4261-9C3F-9E6F69A4F6CB}"/>
                </a:ext>
              </a:extLst>
            </p:cNvPr>
            <p:cNvSpPr/>
            <p:nvPr/>
          </p:nvSpPr>
          <p:spPr>
            <a:xfrm>
              <a:off x="1918455" y="1482663"/>
              <a:ext cx="153938" cy="144611"/>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 name="Freeform: Shape 39">
              <a:extLst>
                <a:ext uri="{FF2B5EF4-FFF2-40B4-BE49-F238E27FC236}">
                  <a16:creationId xmlns:a16="http://schemas.microsoft.com/office/drawing/2014/main" id="{3F2C73C8-9D66-43B3-9D8D-C0D9D396E2C1}"/>
                </a:ext>
              </a:extLst>
            </p:cNvPr>
            <p:cNvSpPr/>
            <p:nvPr/>
          </p:nvSpPr>
          <p:spPr>
            <a:xfrm>
              <a:off x="1644792" y="1441910"/>
              <a:ext cx="153938" cy="97962"/>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 name="Freeform: Shape 40">
              <a:extLst>
                <a:ext uri="{FF2B5EF4-FFF2-40B4-BE49-F238E27FC236}">
                  <a16:creationId xmlns:a16="http://schemas.microsoft.com/office/drawing/2014/main" id="{9778641C-52F4-4C2F-A17C-315243C75524}"/>
                </a:ext>
              </a:extLst>
            </p:cNvPr>
            <p:cNvSpPr/>
            <p:nvPr/>
          </p:nvSpPr>
          <p:spPr>
            <a:xfrm>
              <a:off x="5478861" y="4086610"/>
              <a:ext cx="153938" cy="153941"/>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 name="Freeform: Shape 41">
              <a:extLst>
                <a:ext uri="{FF2B5EF4-FFF2-40B4-BE49-F238E27FC236}">
                  <a16:creationId xmlns:a16="http://schemas.microsoft.com/office/drawing/2014/main" id="{D660EC40-572E-4FF7-A8C8-8AFDCAAD62E2}"/>
                </a:ext>
              </a:extLst>
            </p:cNvPr>
            <p:cNvSpPr/>
            <p:nvPr/>
          </p:nvSpPr>
          <p:spPr>
            <a:xfrm>
              <a:off x="2668612" y="1983441"/>
              <a:ext cx="130614" cy="83968"/>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 name="Freeform: Shape 42">
              <a:extLst>
                <a:ext uri="{FF2B5EF4-FFF2-40B4-BE49-F238E27FC236}">
                  <a16:creationId xmlns:a16="http://schemas.microsoft.com/office/drawing/2014/main" id="{D2FA5AF7-1844-4463-A52C-F898EABD0624}"/>
                </a:ext>
              </a:extLst>
            </p:cNvPr>
            <p:cNvSpPr/>
            <p:nvPr/>
          </p:nvSpPr>
          <p:spPr>
            <a:xfrm>
              <a:off x="3876181" y="1291002"/>
              <a:ext cx="125949" cy="111957"/>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4" name="Freeform: Shape 43">
              <a:extLst>
                <a:ext uri="{FF2B5EF4-FFF2-40B4-BE49-F238E27FC236}">
                  <a16:creationId xmlns:a16="http://schemas.microsoft.com/office/drawing/2014/main" id="{5875A793-E2C7-4084-BE17-B8AC16BE450E}"/>
                </a:ext>
              </a:extLst>
            </p:cNvPr>
            <p:cNvSpPr/>
            <p:nvPr/>
          </p:nvSpPr>
          <p:spPr>
            <a:xfrm>
              <a:off x="5644201" y="3928585"/>
              <a:ext cx="83966" cy="181930"/>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5" name="Freeform: Shape 44">
              <a:extLst>
                <a:ext uri="{FF2B5EF4-FFF2-40B4-BE49-F238E27FC236}">
                  <a16:creationId xmlns:a16="http://schemas.microsoft.com/office/drawing/2014/main" id="{0EAE4AA0-CB1F-40D8-AF9E-9B862680A3E5}"/>
                </a:ext>
              </a:extLst>
            </p:cNvPr>
            <p:cNvSpPr/>
            <p:nvPr/>
          </p:nvSpPr>
          <p:spPr>
            <a:xfrm>
              <a:off x="4495490" y="1352876"/>
              <a:ext cx="107291" cy="74638"/>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6" name="Freeform: Shape 45">
              <a:extLst>
                <a:ext uri="{FF2B5EF4-FFF2-40B4-BE49-F238E27FC236}">
                  <a16:creationId xmlns:a16="http://schemas.microsoft.com/office/drawing/2014/main" id="{5DCAC26A-736C-46DA-AF23-E3B81DEC492E}"/>
                </a:ext>
              </a:extLst>
            </p:cNvPr>
            <p:cNvSpPr/>
            <p:nvPr/>
          </p:nvSpPr>
          <p:spPr>
            <a:xfrm>
              <a:off x="1757763" y="1599180"/>
              <a:ext cx="88631" cy="107292"/>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7" name="Freeform: Shape 46">
              <a:extLst>
                <a:ext uri="{FF2B5EF4-FFF2-40B4-BE49-F238E27FC236}">
                  <a16:creationId xmlns:a16="http://schemas.microsoft.com/office/drawing/2014/main" id="{354D4001-115D-4355-9E7A-2FBDB5E35AC9}"/>
                </a:ext>
              </a:extLst>
            </p:cNvPr>
            <p:cNvSpPr/>
            <p:nvPr/>
          </p:nvSpPr>
          <p:spPr>
            <a:xfrm>
              <a:off x="4879020" y="3235133"/>
              <a:ext cx="102626" cy="116622"/>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8" name="Freeform: Shape 47">
              <a:extLst>
                <a:ext uri="{FF2B5EF4-FFF2-40B4-BE49-F238E27FC236}">
                  <a16:creationId xmlns:a16="http://schemas.microsoft.com/office/drawing/2014/main" id="{E1B4EA7A-94E9-41A5-9BA4-59DB26EA44F6}"/>
                </a:ext>
              </a:extLst>
            </p:cNvPr>
            <p:cNvSpPr/>
            <p:nvPr/>
          </p:nvSpPr>
          <p:spPr>
            <a:xfrm>
              <a:off x="2210714" y="2410869"/>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9" name="Freeform: Shape 48">
              <a:extLst>
                <a:ext uri="{FF2B5EF4-FFF2-40B4-BE49-F238E27FC236}">
                  <a16:creationId xmlns:a16="http://schemas.microsoft.com/office/drawing/2014/main" id="{455965FC-3AB6-46AD-9CC1-ABDA0234CBC2}"/>
                </a:ext>
              </a:extLst>
            </p:cNvPr>
            <p:cNvSpPr/>
            <p:nvPr/>
          </p:nvSpPr>
          <p:spPr>
            <a:xfrm>
              <a:off x="2114720" y="2330043"/>
              <a:ext cx="97960" cy="102628"/>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0" name="Freeform: Shape 49">
              <a:extLst>
                <a:ext uri="{FF2B5EF4-FFF2-40B4-BE49-F238E27FC236}">
                  <a16:creationId xmlns:a16="http://schemas.microsoft.com/office/drawing/2014/main" id="{3FC552BB-2E72-4DEE-9B30-E30D443F7BE8}"/>
                </a:ext>
              </a:extLst>
            </p:cNvPr>
            <p:cNvSpPr/>
            <p:nvPr/>
          </p:nvSpPr>
          <p:spPr>
            <a:xfrm>
              <a:off x="1611196" y="1385638"/>
              <a:ext cx="116620" cy="65309"/>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1" name="Freeform: Shape 50">
              <a:extLst>
                <a:ext uri="{FF2B5EF4-FFF2-40B4-BE49-F238E27FC236}">
                  <a16:creationId xmlns:a16="http://schemas.microsoft.com/office/drawing/2014/main" id="{48E2E53A-CC45-49A7-AE9C-E6501FC0E55F}"/>
                </a:ext>
              </a:extLst>
            </p:cNvPr>
            <p:cNvSpPr/>
            <p:nvPr/>
          </p:nvSpPr>
          <p:spPr>
            <a:xfrm>
              <a:off x="3155730" y="1473797"/>
              <a:ext cx="93296" cy="60643"/>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2" name="Freeform: Shape 51">
              <a:extLst>
                <a:ext uri="{FF2B5EF4-FFF2-40B4-BE49-F238E27FC236}">
                  <a16:creationId xmlns:a16="http://schemas.microsoft.com/office/drawing/2014/main" id="{D1E52581-401F-4D0C-B449-CEA7D3323B38}"/>
                </a:ext>
              </a:extLst>
            </p:cNvPr>
            <p:cNvSpPr/>
            <p:nvPr/>
          </p:nvSpPr>
          <p:spPr>
            <a:xfrm>
              <a:off x="1820271" y="1471417"/>
              <a:ext cx="79301" cy="88632"/>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3" name="Freeform: Shape 52">
              <a:extLst>
                <a:ext uri="{FF2B5EF4-FFF2-40B4-BE49-F238E27FC236}">
                  <a16:creationId xmlns:a16="http://schemas.microsoft.com/office/drawing/2014/main" id="{6E05EDC1-38D7-48A2-91E3-5B69D209F518}"/>
                </a:ext>
              </a:extLst>
            </p:cNvPr>
            <p:cNvSpPr/>
            <p:nvPr/>
          </p:nvSpPr>
          <p:spPr>
            <a:xfrm>
              <a:off x="2835528" y="2268123"/>
              <a:ext cx="65307" cy="79303"/>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4" name="Freeform: Shape 53">
              <a:extLst>
                <a:ext uri="{FF2B5EF4-FFF2-40B4-BE49-F238E27FC236}">
                  <a16:creationId xmlns:a16="http://schemas.microsoft.com/office/drawing/2014/main" id="{FF905D2E-F7D8-4E81-B547-1BA3EAE2DBAF}"/>
                </a:ext>
              </a:extLst>
            </p:cNvPr>
            <p:cNvSpPr/>
            <p:nvPr/>
          </p:nvSpPr>
          <p:spPr>
            <a:xfrm>
              <a:off x="5095865" y="2360003"/>
              <a:ext cx="79301" cy="97962"/>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5" name="Freeform: Shape 54">
              <a:extLst>
                <a:ext uri="{FF2B5EF4-FFF2-40B4-BE49-F238E27FC236}">
                  <a16:creationId xmlns:a16="http://schemas.microsoft.com/office/drawing/2014/main" id="{F9C1F2DE-4E40-4038-8B8E-7CE09387817E}"/>
                </a:ext>
              </a:extLst>
            </p:cNvPr>
            <p:cNvSpPr/>
            <p:nvPr/>
          </p:nvSpPr>
          <p:spPr>
            <a:xfrm>
              <a:off x="1877446" y="1346811"/>
              <a:ext cx="65307" cy="93297"/>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6" name="Freeform: Shape 55">
              <a:extLst>
                <a:ext uri="{FF2B5EF4-FFF2-40B4-BE49-F238E27FC236}">
                  <a16:creationId xmlns:a16="http://schemas.microsoft.com/office/drawing/2014/main" id="{CD7BBC0F-3FE9-4DE4-BE7F-36FB27B13CDF}"/>
                </a:ext>
              </a:extLst>
            </p:cNvPr>
            <p:cNvSpPr/>
            <p:nvPr/>
          </p:nvSpPr>
          <p:spPr>
            <a:xfrm>
              <a:off x="4670095" y="3355972"/>
              <a:ext cx="153938" cy="46649"/>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7" name="Freeform: Shape 56">
              <a:extLst>
                <a:ext uri="{FF2B5EF4-FFF2-40B4-BE49-F238E27FC236}">
                  <a16:creationId xmlns:a16="http://schemas.microsoft.com/office/drawing/2014/main" id="{687BE34D-2C2E-42EF-B012-5FDB6E71FB28}"/>
                </a:ext>
              </a:extLst>
            </p:cNvPr>
            <p:cNvSpPr/>
            <p:nvPr/>
          </p:nvSpPr>
          <p:spPr>
            <a:xfrm>
              <a:off x="4885042" y="2944152"/>
              <a:ext cx="74637" cy="111957"/>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8" name="Freeform: Shape 57">
              <a:extLst>
                <a:ext uri="{FF2B5EF4-FFF2-40B4-BE49-F238E27FC236}">
                  <a16:creationId xmlns:a16="http://schemas.microsoft.com/office/drawing/2014/main" id="{63B2D1A6-5E71-4A81-8829-6F4ACE3CDBCF}"/>
                </a:ext>
              </a:extLst>
            </p:cNvPr>
            <p:cNvSpPr/>
            <p:nvPr/>
          </p:nvSpPr>
          <p:spPr>
            <a:xfrm>
              <a:off x="5181256" y="4044041"/>
              <a:ext cx="55977" cy="74638"/>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9" name="Freeform: Shape 58">
              <a:extLst>
                <a:ext uri="{FF2B5EF4-FFF2-40B4-BE49-F238E27FC236}">
                  <a16:creationId xmlns:a16="http://schemas.microsoft.com/office/drawing/2014/main" id="{09193295-942B-4ABA-A1EE-5BC075564E16}"/>
                </a:ext>
              </a:extLst>
            </p:cNvPr>
            <p:cNvSpPr/>
            <p:nvPr/>
          </p:nvSpPr>
          <p:spPr>
            <a:xfrm>
              <a:off x="1659336" y="2870916"/>
              <a:ext cx="163267" cy="60643"/>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0" name="Freeform: Shape 59">
              <a:extLst>
                <a:ext uri="{FF2B5EF4-FFF2-40B4-BE49-F238E27FC236}">
                  <a16:creationId xmlns:a16="http://schemas.microsoft.com/office/drawing/2014/main" id="{FF1AFEB7-B0DE-4F8F-A63F-5977681E49D6}"/>
                </a:ext>
              </a:extLst>
            </p:cNvPr>
            <p:cNvSpPr/>
            <p:nvPr/>
          </p:nvSpPr>
          <p:spPr>
            <a:xfrm>
              <a:off x="4012451" y="1359873"/>
              <a:ext cx="60642" cy="74638"/>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1" name="Freeform: Shape 60">
              <a:extLst>
                <a:ext uri="{FF2B5EF4-FFF2-40B4-BE49-F238E27FC236}">
                  <a16:creationId xmlns:a16="http://schemas.microsoft.com/office/drawing/2014/main" id="{F571E147-F39A-4CE1-9956-EF78BAE63A67}"/>
                </a:ext>
              </a:extLst>
            </p:cNvPr>
            <p:cNvSpPr/>
            <p:nvPr/>
          </p:nvSpPr>
          <p:spPr>
            <a:xfrm>
              <a:off x="4929824" y="3091347"/>
              <a:ext cx="74637" cy="69973"/>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2" name="Freeform: Shape 61">
              <a:extLst>
                <a:ext uri="{FF2B5EF4-FFF2-40B4-BE49-F238E27FC236}">
                  <a16:creationId xmlns:a16="http://schemas.microsoft.com/office/drawing/2014/main" id="{C36EB8D3-BFAD-47D0-8FA1-96853747ED31}"/>
                </a:ext>
              </a:extLst>
            </p:cNvPr>
            <p:cNvSpPr/>
            <p:nvPr/>
          </p:nvSpPr>
          <p:spPr>
            <a:xfrm>
              <a:off x="1823070" y="2926800"/>
              <a:ext cx="93296" cy="37319"/>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3" name="Freeform: Shape 62">
              <a:extLst>
                <a:ext uri="{FF2B5EF4-FFF2-40B4-BE49-F238E27FC236}">
                  <a16:creationId xmlns:a16="http://schemas.microsoft.com/office/drawing/2014/main" id="{AA5433D7-9841-4D47-B835-DDBA9ED6E353}"/>
                </a:ext>
              </a:extLst>
            </p:cNvPr>
            <p:cNvSpPr/>
            <p:nvPr/>
          </p:nvSpPr>
          <p:spPr>
            <a:xfrm>
              <a:off x="2028855" y="1659266"/>
              <a:ext cx="46648" cy="41984"/>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4" name="Freeform: Shape 63">
              <a:extLst>
                <a:ext uri="{FF2B5EF4-FFF2-40B4-BE49-F238E27FC236}">
                  <a16:creationId xmlns:a16="http://schemas.microsoft.com/office/drawing/2014/main" id="{FCEFC66E-6496-4192-9F56-BCDAF9EB455B}"/>
                </a:ext>
              </a:extLst>
            </p:cNvPr>
            <p:cNvSpPr/>
            <p:nvPr/>
          </p:nvSpPr>
          <p:spPr>
            <a:xfrm>
              <a:off x="2029254" y="1670086"/>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5" name="Freeform: Shape 64">
              <a:extLst>
                <a:ext uri="{FF2B5EF4-FFF2-40B4-BE49-F238E27FC236}">
                  <a16:creationId xmlns:a16="http://schemas.microsoft.com/office/drawing/2014/main" id="{2514DDC6-752E-4A75-B9A3-879095C976E8}"/>
                </a:ext>
              </a:extLst>
            </p:cNvPr>
            <p:cNvSpPr/>
            <p:nvPr/>
          </p:nvSpPr>
          <p:spPr>
            <a:xfrm>
              <a:off x="4254768" y="3097884"/>
              <a:ext cx="32653" cy="60643"/>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6" name="Freeform: Shape 65">
              <a:extLst>
                <a:ext uri="{FF2B5EF4-FFF2-40B4-BE49-F238E27FC236}">
                  <a16:creationId xmlns:a16="http://schemas.microsoft.com/office/drawing/2014/main" id="{0E6AF3B7-0DDF-44FD-8FCA-5AFB97018AC0}"/>
                </a:ext>
              </a:extLst>
            </p:cNvPr>
            <p:cNvSpPr/>
            <p:nvPr/>
          </p:nvSpPr>
          <p:spPr>
            <a:xfrm>
              <a:off x="1943749" y="1396666"/>
              <a:ext cx="37319" cy="51314"/>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7" name="Freeform: Shape 66">
              <a:extLst>
                <a:ext uri="{FF2B5EF4-FFF2-40B4-BE49-F238E27FC236}">
                  <a16:creationId xmlns:a16="http://schemas.microsoft.com/office/drawing/2014/main" id="{3C1FE1C5-A8F5-47E1-B199-3B1590CD3B07}"/>
                </a:ext>
              </a:extLst>
            </p:cNvPr>
            <p:cNvSpPr/>
            <p:nvPr/>
          </p:nvSpPr>
          <p:spPr>
            <a:xfrm>
              <a:off x="3437557" y="1414725"/>
              <a:ext cx="41984" cy="51314"/>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8" name="Freeform: Shape 67">
              <a:extLst>
                <a:ext uri="{FF2B5EF4-FFF2-40B4-BE49-F238E27FC236}">
                  <a16:creationId xmlns:a16="http://schemas.microsoft.com/office/drawing/2014/main" id="{C40EA90B-C707-4671-8C21-79BE557903FC}"/>
                </a:ext>
              </a:extLst>
            </p:cNvPr>
            <p:cNvSpPr/>
            <p:nvPr/>
          </p:nvSpPr>
          <p:spPr>
            <a:xfrm>
              <a:off x="4874663" y="2818739"/>
              <a:ext cx="23324" cy="60643"/>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9" name="Freeform: Shape 68">
              <a:extLst>
                <a:ext uri="{FF2B5EF4-FFF2-40B4-BE49-F238E27FC236}">
                  <a16:creationId xmlns:a16="http://schemas.microsoft.com/office/drawing/2014/main" id="{FC3AC420-C82F-4066-A5CF-B461188A1C5D}"/>
                </a:ext>
              </a:extLst>
            </p:cNvPr>
            <p:cNvSpPr/>
            <p:nvPr/>
          </p:nvSpPr>
          <p:spPr>
            <a:xfrm>
              <a:off x="3503685" y="1367243"/>
              <a:ext cx="37319" cy="55978"/>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0" name="Freeform: Shape 69">
              <a:extLst>
                <a:ext uri="{FF2B5EF4-FFF2-40B4-BE49-F238E27FC236}">
                  <a16:creationId xmlns:a16="http://schemas.microsoft.com/office/drawing/2014/main" id="{09F940F1-FA56-4E95-81D7-74D582EFEF21}"/>
                </a:ext>
              </a:extLst>
            </p:cNvPr>
            <p:cNvSpPr/>
            <p:nvPr/>
          </p:nvSpPr>
          <p:spPr>
            <a:xfrm>
              <a:off x="1878931" y="1545535"/>
              <a:ext cx="32653" cy="41984"/>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1" name="Freeform: Shape 70">
              <a:extLst>
                <a:ext uri="{FF2B5EF4-FFF2-40B4-BE49-F238E27FC236}">
                  <a16:creationId xmlns:a16="http://schemas.microsoft.com/office/drawing/2014/main" id="{0F9595ED-3700-4F1C-B830-4502B5CAFDB7}"/>
                </a:ext>
              </a:extLst>
            </p:cNvPr>
            <p:cNvSpPr/>
            <p:nvPr/>
          </p:nvSpPr>
          <p:spPr>
            <a:xfrm>
              <a:off x="1894442" y="1546468"/>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2" name="Freeform: Shape 71">
              <a:extLst>
                <a:ext uri="{FF2B5EF4-FFF2-40B4-BE49-F238E27FC236}">
                  <a16:creationId xmlns:a16="http://schemas.microsoft.com/office/drawing/2014/main" id="{994D1401-E333-4842-8E20-E8C2265E600A}"/>
                </a:ext>
              </a:extLst>
            </p:cNvPr>
            <p:cNvSpPr/>
            <p:nvPr/>
          </p:nvSpPr>
          <p:spPr>
            <a:xfrm>
              <a:off x="4622578" y="1356102"/>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3" name="Freeform: Shape 72">
              <a:extLst>
                <a:ext uri="{FF2B5EF4-FFF2-40B4-BE49-F238E27FC236}">
                  <a16:creationId xmlns:a16="http://schemas.microsoft.com/office/drawing/2014/main" id="{6A115282-A7F9-4061-A7C9-D494728A5380}"/>
                </a:ext>
              </a:extLst>
            </p:cNvPr>
            <p:cNvSpPr/>
            <p:nvPr/>
          </p:nvSpPr>
          <p:spPr>
            <a:xfrm>
              <a:off x="5353204" y="3328649"/>
              <a:ext cx="65307" cy="32654"/>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4" name="Freeform: Shape 73">
              <a:extLst>
                <a:ext uri="{FF2B5EF4-FFF2-40B4-BE49-F238E27FC236}">
                  <a16:creationId xmlns:a16="http://schemas.microsoft.com/office/drawing/2014/main" id="{488C4CC5-1F17-44BF-91DD-86B5E5758979}"/>
                </a:ext>
              </a:extLst>
            </p:cNvPr>
            <p:cNvSpPr/>
            <p:nvPr/>
          </p:nvSpPr>
          <p:spPr>
            <a:xfrm>
              <a:off x="1789484" y="1356450"/>
              <a:ext cx="41984" cy="27989"/>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5" name="Freeform: Shape 74">
              <a:extLst>
                <a:ext uri="{FF2B5EF4-FFF2-40B4-BE49-F238E27FC236}">
                  <a16:creationId xmlns:a16="http://schemas.microsoft.com/office/drawing/2014/main" id="{DEC259E5-CAB0-4DF0-99BB-4B533C0E5146}"/>
                </a:ext>
              </a:extLst>
            </p:cNvPr>
            <p:cNvSpPr/>
            <p:nvPr/>
          </p:nvSpPr>
          <p:spPr>
            <a:xfrm>
              <a:off x="4608954" y="1449438"/>
              <a:ext cx="41984" cy="27989"/>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6" name="Freeform: Shape 75">
              <a:extLst>
                <a:ext uri="{FF2B5EF4-FFF2-40B4-BE49-F238E27FC236}">
                  <a16:creationId xmlns:a16="http://schemas.microsoft.com/office/drawing/2014/main" id="{86076F51-781B-456D-B1AF-B2294A0D2FB3}"/>
                </a:ext>
              </a:extLst>
            </p:cNvPr>
            <p:cNvSpPr/>
            <p:nvPr/>
          </p:nvSpPr>
          <p:spPr>
            <a:xfrm>
              <a:off x="4701767" y="2918838"/>
              <a:ext cx="37319" cy="27989"/>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7" name="Freeform: Shape 76">
              <a:extLst>
                <a:ext uri="{FF2B5EF4-FFF2-40B4-BE49-F238E27FC236}">
                  <a16:creationId xmlns:a16="http://schemas.microsoft.com/office/drawing/2014/main" id="{7E4A2136-081C-4E47-A038-4779F1316E76}"/>
                </a:ext>
              </a:extLst>
            </p:cNvPr>
            <p:cNvSpPr/>
            <p:nvPr/>
          </p:nvSpPr>
          <p:spPr>
            <a:xfrm>
              <a:off x="3101791" y="2557306"/>
              <a:ext cx="23324" cy="41984"/>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8" name="Freeform: Shape 77">
              <a:extLst>
                <a:ext uri="{FF2B5EF4-FFF2-40B4-BE49-F238E27FC236}">
                  <a16:creationId xmlns:a16="http://schemas.microsoft.com/office/drawing/2014/main" id="{4357138F-7FB9-4429-8497-41D3B48884F8}"/>
                </a:ext>
              </a:extLst>
            </p:cNvPr>
            <p:cNvSpPr/>
            <p:nvPr/>
          </p:nvSpPr>
          <p:spPr>
            <a:xfrm>
              <a:off x="1994880" y="1857498"/>
              <a:ext cx="32653" cy="32654"/>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9" name="Freeform: Shape 78">
              <a:extLst>
                <a:ext uri="{FF2B5EF4-FFF2-40B4-BE49-F238E27FC236}">
                  <a16:creationId xmlns:a16="http://schemas.microsoft.com/office/drawing/2014/main" id="{1B45673D-B866-4E4B-9151-51240A2CCDFC}"/>
                </a:ext>
              </a:extLst>
            </p:cNvPr>
            <p:cNvSpPr/>
            <p:nvPr/>
          </p:nvSpPr>
          <p:spPr>
            <a:xfrm>
              <a:off x="1069239" y="2152604"/>
              <a:ext cx="18659" cy="55978"/>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0" name="Freeform: Shape 79">
              <a:extLst>
                <a:ext uri="{FF2B5EF4-FFF2-40B4-BE49-F238E27FC236}">
                  <a16:creationId xmlns:a16="http://schemas.microsoft.com/office/drawing/2014/main" id="{7BB2F878-5352-40B5-BD92-EF0337AEDDFB}"/>
                </a:ext>
              </a:extLst>
            </p:cNvPr>
            <p:cNvSpPr/>
            <p:nvPr/>
          </p:nvSpPr>
          <p:spPr>
            <a:xfrm>
              <a:off x="4950349" y="3401688"/>
              <a:ext cx="55977" cy="27989"/>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1" name="Freeform: Shape 80">
              <a:extLst>
                <a:ext uri="{FF2B5EF4-FFF2-40B4-BE49-F238E27FC236}">
                  <a16:creationId xmlns:a16="http://schemas.microsoft.com/office/drawing/2014/main" id="{2901C0BB-16E2-4123-AA82-C12F5D3EF791}"/>
                </a:ext>
              </a:extLst>
            </p:cNvPr>
            <p:cNvSpPr/>
            <p:nvPr/>
          </p:nvSpPr>
          <p:spPr>
            <a:xfrm>
              <a:off x="675997" y="1719342"/>
              <a:ext cx="32653" cy="32654"/>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2" name="Freeform: Shape 81">
              <a:extLst>
                <a:ext uri="{FF2B5EF4-FFF2-40B4-BE49-F238E27FC236}">
                  <a16:creationId xmlns:a16="http://schemas.microsoft.com/office/drawing/2014/main" id="{F50145BF-AC22-449F-AE54-08DDDFF12815}"/>
                </a:ext>
              </a:extLst>
            </p:cNvPr>
            <p:cNvSpPr/>
            <p:nvPr/>
          </p:nvSpPr>
          <p:spPr>
            <a:xfrm>
              <a:off x="1941656" y="1454519"/>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3" name="Freeform: Shape 82">
              <a:extLst>
                <a:ext uri="{FF2B5EF4-FFF2-40B4-BE49-F238E27FC236}">
                  <a16:creationId xmlns:a16="http://schemas.microsoft.com/office/drawing/2014/main" id="{9800C613-6CD2-4066-81CB-E43B7D04091F}"/>
                </a:ext>
              </a:extLst>
            </p:cNvPr>
            <p:cNvSpPr/>
            <p:nvPr/>
          </p:nvSpPr>
          <p:spPr>
            <a:xfrm>
              <a:off x="4964726" y="3047391"/>
              <a:ext cx="18659" cy="41984"/>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4" name="Freeform: Shape 83">
              <a:extLst>
                <a:ext uri="{FF2B5EF4-FFF2-40B4-BE49-F238E27FC236}">
                  <a16:creationId xmlns:a16="http://schemas.microsoft.com/office/drawing/2014/main" id="{EE793414-D5E0-47DE-9BC1-FAA07D3D1F93}"/>
                </a:ext>
              </a:extLst>
            </p:cNvPr>
            <p:cNvSpPr/>
            <p:nvPr/>
          </p:nvSpPr>
          <p:spPr>
            <a:xfrm>
              <a:off x="3559421" y="1397479"/>
              <a:ext cx="23324" cy="27989"/>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5" name="Freeform: Shape 84">
              <a:extLst>
                <a:ext uri="{FF2B5EF4-FFF2-40B4-BE49-F238E27FC236}">
                  <a16:creationId xmlns:a16="http://schemas.microsoft.com/office/drawing/2014/main" id="{BC00B173-5165-4822-BC3D-FFAFDC79768A}"/>
                </a:ext>
              </a:extLst>
            </p:cNvPr>
            <p:cNvSpPr/>
            <p:nvPr/>
          </p:nvSpPr>
          <p:spPr>
            <a:xfrm>
              <a:off x="3413500" y="1424065"/>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6" name="Freeform: Shape 85">
              <a:extLst>
                <a:ext uri="{FF2B5EF4-FFF2-40B4-BE49-F238E27FC236}">
                  <a16:creationId xmlns:a16="http://schemas.microsoft.com/office/drawing/2014/main" id="{F1BF779D-F8F4-46EF-9117-DFF3CE2B1399}"/>
                </a:ext>
              </a:extLst>
            </p:cNvPr>
            <p:cNvSpPr/>
            <p:nvPr/>
          </p:nvSpPr>
          <p:spPr>
            <a:xfrm>
              <a:off x="3437090" y="1446640"/>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7" name="Freeform: Shape 86">
              <a:extLst>
                <a:ext uri="{FF2B5EF4-FFF2-40B4-BE49-F238E27FC236}">
                  <a16:creationId xmlns:a16="http://schemas.microsoft.com/office/drawing/2014/main" id="{B8595758-143B-4D29-AC4D-D9132E25CCC0}"/>
                </a:ext>
              </a:extLst>
            </p:cNvPr>
            <p:cNvSpPr/>
            <p:nvPr/>
          </p:nvSpPr>
          <p:spPr>
            <a:xfrm>
              <a:off x="3528986" y="1427673"/>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8" name="Freeform: Shape 87">
              <a:extLst>
                <a:ext uri="{FF2B5EF4-FFF2-40B4-BE49-F238E27FC236}">
                  <a16:creationId xmlns:a16="http://schemas.microsoft.com/office/drawing/2014/main" id="{AB95A5FB-B339-400B-B265-A38011C82751}"/>
                </a:ext>
              </a:extLst>
            </p:cNvPr>
            <p:cNvSpPr/>
            <p:nvPr/>
          </p:nvSpPr>
          <p:spPr>
            <a:xfrm>
              <a:off x="3579366" y="1364304"/>
              <a:ext cx="23324" cy="32654"/>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9" name="Freeform: Shape 88">
              <a:extLst>
                <a:ext uri="{FF2B5EF4-FFF2-40B4-BE49-F238E27FC236}">
                  <a16:creationId xmlns:a16="http://schemas.microsoft.com/office/drawing/2014/main" id="{51D67687-057C-4D34-BB6A-9158A59AC544}"/>
                </a:ext>
              </a:extLst>
            </p:cNvPr>
            <p:cNvSpPr/>
            <p:nvPr/>
          </p:nvSpPr>
          <p:spPr>
            <a:xfrm>
              <a:off x="5026644" y="3306623"/>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0" name="Freeform: Shape 89">
              <a:extLst>
                <a:ext uri="{FF2B5EF4-FFF2-40B4-BE49-F238E27FC236}">
                  <a16:creationId xmlns:a16="http://schemas.microsoft.com/office/drawing/2014/main" id="{D22B38BA-0397-4399-B287-4E4B2D2116CC}"/>
                </a:ext>
              </a:extLst>
            </p:cNvPr>
            <p:cNvSpPr/>
            <p:nvPr/>
          </p:nvSpPr>
          <p:spPr>
            <a:xfrm>
              <a:off x="5584295" y="3615966"/>
              <a:ext cx="37319" cy="37319"/>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1" name="Freeform: Shape 90">
              <a:extLst>
                <a:ext uri="{FF2B5EF4-FFF2-40B4-BE49-F238E27FC236}">
                  <a16:creationId xmlns:a16="http://schemas.microsoft.com/office/drawing/2014/main" id="{15D5D202-4C74-4BB8-BD89-50035D90CCE5}"/>
                </a:ext>
              </a:extLst>
            </p:cNvPr>
            <p:cNvSpPr/>
            <p:nvPr/>
          </p:nvSpPr>
          <p:spPr>
            <a:xfrm>
              <a:off x="4832154" y="339449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2" name="Freeform: Shape 91">
              <a:extLst>
                <a:ext uri="{FF2B5EF4-FFF2-40B4-BE49-F238E27FC236}">
                  <a16:creationId xmlns:a16="http://schemas.microsoft.com/office/drawing/2014/main" id="{A466048F-8728-4D7C-81F2-C51D517F3514}"/>
                </a:ext>
              </a:extLst>
            </p:cNvPr>
            <p:cNvSpPr/>
            <p:nvPr/>
          </p:nvSpPr>
          <p:spPr>
            <a:xfrm>
              <a:off x="4893722" y="339506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3" name="Freeform: Shape 92">
              <a:extLst>
                <a:ext uri="{FF2B5EF4-FFF2-40B4-BE49-F238E27FC236}">
                  <a16:creationId xmlns:a16="http://schemas.microsoft.com/office/drawing/2014/main" id="{F654872B-3EB2-479F-98E9-6A93FFC2BCDB}"/>
                </a:ext>
              </a:extLst>
            </p:cNvPr>
            <p:cNvSpPr/>
            <p:nvPr/>
          </p:nvSpPr>
          <p:spPr>
            <a:xfrm>
              <a:off x="3578899" y="1870607"/>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4" name="Freeform: Shape 93">
              <a:extLst>
                <a:ext uri="{FF2B5EF4-FFF2-40B4-BE49-F238E27FC236}">
                  <a16:creationId xmlns:a16="http://schemas.microsoft.com/office/drawing/2014/main" id="{E181BC1E-CAF1-4576-AE58-76E8EB5EB52F}"/>
                </a:ext>
              </a:extLst>
            </p:cNvPr>
            <p:cNvSpPr/>
            <p:nvPr/>
          </p:nvSpPr>
          <p:spPr>
            <a:xfrm>
              <a:off x="1853207" y="2010156"/>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5" name="Freeform: Shape 94">
              <a:extLst>
                <a:ext uri="{FF2B5EF4-FFF2-40B4-BE49-F238E27FC236}">
                  <a16:creationId xmlns:a16="http://schemas.microsoft.com/office/drawing/2014/main" id="{0E163315-0ACB-4A69-A0A6-0BC2C4D37020}"/>
                </a:ext>
              </a:extLst>
            </p:cNvPr>
            <p:cNvSpPr/>
            <p:nvPr/>
          </p:nvSpPr>
          <p:spPr>
            <a:xfrm>
              <a:off x="4264267" y="1533575"/>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6" name="Freeform: Shape 95">
              <a:extLst>
                <a:ext uri="{FF2B5EF4-FFF2-40B4-BE49-F238E27FC236}">
                  <a16:creationId xmlns:a16="http://schemas.microsoft.com/office/drawing/2014/main" id="{1EB4083A-8650-43AD-A317-6D2CB5088EB7}"/>
                </a:ext>
              </a:extLst>
            </p:cNvPr>
            <p:cNvSpPr/>
            <p:nvPr/>
          </p:nvSpPr>
          <p:spPr>
            <a:xfrm>
              <a:off x="2050800" y="2358156"/>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7" name="Freeform: Shape 96">
              <a:extLst>
                <a:ext uri="{FF2B5EF4-FFF2-40B4-BE49-F238E27FC236}">
                  <a16:creationId xmlns:a16="http://schemas.microsoft.com/office/drawing/2014/main" id="{8CAA362E-23A7-4BD5-A544-E8904BF5F573}"/>
                </a:ext>
              </a:extLst>
            </p:cNvPr>
            <p:cNvSpPr/>
            <p:nvPr/>
          </p:nvSpPr>
          <p:spPr>
            <a:xfrm>
              <a:off x="3477418" y="2663238"/>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8" name="Freeform: Shape 97">
              <a:extLst>
                <a:ext uri="{FF2B5EF4-FFF2-40B4-BE49-F238E27FC236}">
                  <a16:creationId xmlns:a16="http://schemas.microsoft.com/office/drawing/2014/main" id="{12FB78DA-DF51-415C-8ECA-C95C88C1DD13}"/>
                </a:ext>
              </a:extLst>
            </p:cNvPr>
            <p:cNvSpPr/>
            <p:nvPr/>
          </p:nvSpPr>
          <p:spPr>
            <a:xfrm>
              <a:off x="1635953" y="1450710"/>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9" name="Freeform: Shape 98">
              <a:extLst>
                <a:ext uri="{FF2B5EF4-FFF2-40B4-BE49-F238E27FC236}">
                  <a16:creationId xmlns:a16="http://schemas.microsoft.com/office/drawing/2014/main" id="{9B15407F-7D10-47C2-BC97-ADA42A5BEC21}"/>
                </a:ext>
              </a:extLst>
            </p:cNvPr>
            <p:cNvSpPr/>
            <p:nvPr/>
          </p:nvSpPr>
          <p:spPr>
            <a:xfrm>
              <a:off x="3105775" y="2525615"/>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0" name="Freeform: Shape 99">
              <a:extLst>
                <a:ext uri="{FF2B5EF4-FFF2-40B4-BE49-F238E27FC236}">
                  <a16:creationId xmlns:a16="http://schemas.microsoft.com/office/drawing/2014/main" id="{E61EA4F0-76C6-4D1F-81ED-678F38A292DB}"/>
                </a:ext>
              </a:extLst>
            </p:cNvPr>
            <p:cNvSpPr/>
            <p:nvPr/>
          </p:nvSpPr>
          <p:spPr>
            <a:xfrm>
              <a:off x="4855654" y="3077418"/>
              <a:ext cx="32653" cy="37319"/>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1" name="Freeform: Shape 100">
              <a:extLst>
                <a:ext uri="{FF2B5EF4-FFF2-40B4-BE49-F238E27FC236}">
                  <a16:creationId xmlns:a16="http://schemas.microsoft.com/office/drawing/2014/main" id="{432B0E43-D11A-45B2-A027-3ABBB3BBC281}"/>
                </a:ext>
              </a:extLst>
            </p:cNvPr>
            <p:cNvSpPr/>
            <p:nvPr/>
          </p:nvSpPr>
          <p:spPr>
            <a:xfrm>
              <a:off x="4926558" y="3060686"/>
              <a:ext cx="27988" cy="41984"/>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2" name="Freeform: Shape 101">
              <a:extLst>
                <a:ext uri="{FF2B5EF4-FFF2-40B4-BE49-F238E27FC236}">
                  <a16:creationId xmlns:a16="http://schemas.microsoft.com/office/drawing/2014/main" id="{77FDDD28-94EB-4A6E-BBF9-CCB742560ADF}"/>
                </a:ext>
              </a:extLst>
            </p:cNvPr>
            <p:cNvSpPr/>
            <p:nvPr/>
          </p:nvSpPr>
          <p:spPr>
            <a:xfrm>
              <a:off x="1758988" y="2952927"/>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3" name="Freeform: Shape 102">
              <a:extLst>
                <a:ext uri="{FF2B5EF4-FFF2-40B4-BE49-F238E27FC236}">
                  <a16:creationId xmlns:a16="http://schemas.microsoft.com/office/drawing/2014/main" id="{2DAEA8B7-6F55-4AA9-96B6-4E904414B1E9}"/>
                </a:ext>
              </a:extLst>
            </p:cNvPr>
            <p:cNvSpPr/>
            <p:nvPr/>
          </p:nvSpPr>
          <p:spPr>
            <a:xfrm>
              <a:off x="674597" y="1861769"/>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4" name="Freeform: Shape 103">
              <a:extLst>
                <a:ext uri="{FF2B5EF4-FFF2-40B4-BE49-F238E27FC236}">
                  <a16:creationId xmlns:a16="http://schemas.microsoft.com/office/drawing/2014/main" id="{4887E03D-6941-4C84-8512-3479947A1403}"/>
                </a:ext>
              </a:extLst>
            </p:cNvPr>
            <p:cNvSpPr/>
            <p:nvPr/>
          </p:nvSpPr>
          <p:spPr>
            <a:xfrm>
              <a:off x="3797546" y="169415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5" name="Freeform: Shape 104">
              <a:extLst>
                <a:ext uri="{FF2B5EF4-FFF2-40B4-BE49-F238E27FC236}">
                  <a16:creationId xmlns:a16="http://schemas.microsoft.com/office/drawing/2014/main" id="{6D6A4299-82FA-4FEE-81F6-9BCBD0BCC937}"/>
                </a:ext>
              </a:extLst>
            </p:cNvPr>
            <p:cNvSpPr/>
            <p:nvPr/>
          </p:nvSpPr>
          <p:spPr>
            <a:xfrm>
              <a:off x="3341928" y="2663705"/>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6" name="Freeform: Shape 105">
              <a:extLst>
                <a:ext uri="{FF2B5EF4-FFF2-40B4-BE49-F238E27FC236}">
                  <a16:creationId xmlns:a16="http://schemas.microsoft.com/office/drawing/2014/main" id="{C05C50BD-C0DE-488F-9CAE-7B4ACC5BFA20}"/>
                </a:ext>
              </a:extLst>
            </p:cNvPr>
            <p:cNvSpPr/>
            <p:nvPr/>
          </p:nvSpPr>
          <p:spPr>
            <a:xfrm>
              <a:off x="1933068" y="2953860"/>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7" name="Freeform: Shape 106">
              <a:extLst>
                <a:ext uri="{FF2B5EF4-FFF2-40B4-BE49-F238E27FC236}">
                  <a16:creationId xmlns:a16="http://schemas.microsoft.com/office/drawing/2014/main" id="{6C1EC1D0-643B-4866-98F8-C72900C21D03}"/>
                </a:ext>
              </a:extLst>
            </p:cNvPr>
            <p:cNvSpPr/>
            <p:nvPr/>
          </p:nvSpPr>
          <p:spPr>
            <a:xfrm>
              <a:off x="4899970" y="3031619"/>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8" name="Freeform: Shape 107">
              <a:extLst>
                <a:ext uri="{FF2B5EF4-FFF2-40B4-BE49-F238E27FC236}">
                  <a16:creationId xmlns:a16="http://schemas.microsoft.com/office/drawing/2014/main" id="{A0D09A6A-D44F-4844-BADA-32ECE6F18BD7}"/>
                </a:ext>
              </a:extLst>
            </p:cNvPr>
            <p:cNvSpPr/>
            <p:nvPr/>
          </p:nvSpPr>
          <p:spPr>
            <a:xfrm>
              <a:off x="4879728" y="341335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9" name="Freeform: Shape 108">
              <a:extLst>
                <a:ext uri="{FF2B5EF4-FFF2-40B4-BE49-F238E27FC236}">
                  <a16:creationId xmlns:a16="http://schemas.microsoft.com/office/drawing/2014/main" id="{61AABB83-9506-4BF7-8997-82AF896859BA}"/>
                </a:ext>
              </a:extLst>
            </p:cNvPr>
            <p:cNvSpPr/>
            <p:nvPr/>
          </p:nvSpPr>
          <p:spPr>
            <a:xfrm>
              <a:off x="1839090" y="1422382"/>
              <a:ext cx="9329" cy="27989"/>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0" name="Freeform: Shape 109">
              <a:extLst>
                <a:ext uri="{FF2B5EF4-FFF2-40B4-BE49-F238E27FC236}">
                  <a16:creationId xmlns:a16="http://schemas.microsoft.com/office/drawing/2014/main" id="{BABBA01B-E1CA-4F16-8F0B-DD580CB3D6EB}"/>
                </a:ext>
              </a:extLst>
            </p:cNvPr>
            <p:cNvSpPr/>
            <p:nvPr/>
          </p:nvSpPr>
          <p:spPr>
            <a:xfrm>
              <a:off x="5455080" y="3350167"/>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1" name="Freeform: Shape 110">
              <a:extLst>
                <a:ext uri="{FF2B5EF4-FFF2-40B4-BE49-F238E27FC236}">
                  <a16:creationId xmlns:a16="http://schemas.microsoft.com/office/drawing/2014/main" id="{77FE064E-B6BC-4B60-963B-32A8D875C36A}"/>
                </a:ext>
              </a:extLst>
            </p:cNvPr>
            <p:cNvSpPr/>
            <p:nvPr/>
          </p:nvSpPr>
          <p:spPr>
            <a:xfrm>
              <a:off x="1897822" y="2027504"/>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2" name="Freeform: Shape 111">
              <a:extLst>
                <a:ext uri="{FF2B5EF4-FFF2-40B4-BE49-F238E27FC236}">
                  <a16:creationId xmlns:a16="http://schemas.microsoft.com/office/drawing/2014/main" id="{5C59CEF5-8D6C-470F-96A2-A9A8967BFF22}"/>
                </a:ext>
              </a:extLst>
            </p:cNvPr>
            <p:cNvSpPr/>
            <p:nvPr/>
          </p:nvSpPr>
          <p:spPr>
            <a:xfrm>
              <a:off x="5262798" y="1906576"/>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3" name="Freeform: Shape 112">
              <a:extLst>
                <a:ext uri="{FF2B5EF4-FFF2-40B4-BE49-F238E27FC236}">
                  <a16:creationId xmlns:a16="http://schemas.microsoft.com/office/drawing/2014/main" id="{879B9D98-2742-4DB9-8DC9-DD2D9512F22D}"/>
                </a:ext>
              </a:extLst>
            </p:cNvPr>
            <p:cNvSpPr/>
            <p:nvPr/>
          </p:nvSpPr>
          <p:spPr>
            <a:xfrm>
              <a:off x="2044648" y="2437925"/>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4" name="Freeform: Shape 113">
              <a:extLst>
                <a:ext uri="{FF2B5EF4-FFF2-40B4-BE49-F238E27FC236}">
                  <a16:creationId xmlns:a16="http://schemas.microsoft.com/office/drawing/2014/main" id="{F9142DDA-A663-4D67-B5DD-08ADD446B666}"/>
                </a:ext>
              </a:extLst>
            </p:cNvPr>
            <p:cNvSpPr/>
            <p:nvPr/>
          </p:nvSpPr>
          <p:spPr>
            <a:xfrm>
              <a:off x="2038584" y="2423931"/>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5" name="Freeform: Shape 114">
              <a:extLst>
                <a:ext uri="{FF2B5EF4-FFF2-40B4-BE49-F238E27FC236}">
                  <a16:creationId xmlns:a16="http://schemas.microsoft.com/office/drawing/2014/main" id="{B3D63A37-87C1-491A-9C4B-2069A032C9F1}"/>
                </a:ext>
              </a:extLst>
            </p:cNvPr>
            <p:cNvSpPr/>
            <p:nvPr/>
          </p:nvSpPr>
          <p:spPr>
            <a:xfrm>
              <a:off x="2056309" y="2445389"/>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6" name="Freeform: Shape 115">
              <a:extLst>
                <a:ext uri="{FF2B5EF4-FFF2-40B4-BE49-F238E27FC236}">
                  <a16:creationId xmlns:a16="http://schemas.microsoft.com/office/drawing/2014/main" id="{703DAA80-3928-4D1D-A2A8-8D5C81C3BC32}"/>
                </a:ext>
              </a:extLst>
            </p:cNvPr>
            <p:cNvSpPr/>
            <p:nvPr/>
          </p:nvSpPr>
          <p:spPr>
            <a:xfrm>
              <a:off x="5189187" y="2346908"/>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7" name="Freeform: Shape 116">
              <a:extLst>
                <a:ext uri="{FF2B5EF4-FFF2-40B4-BE49-F238E27FC236}">
                  <a16:creationId xmlns:a16="http://schemas.microsoft.com/office/drawing/2014/main" id="{CB9862EE-F272-4B8B-8962-06CE9EBE5C22}"/>
                </a:ext>
              </a:extLst>
            </p:cNvPr>
            <p:cNvSpPr/>
            <p:nvPr/>
          </p:nvSpPr>
          <p:spPr>
            <a:xfrm>
              <a:off x="4994431" y="3310896"/>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8" name="Freeform: Shape 117">
              <a:extLst>
                <a:ext uri="{FF2B5EF4-FFF2-40B4-BE49-F238E27FC236}">
                  <a16:creationId xmlns:a16="http://schemas.microsoft.com/office/drawing/2014/main" id="{85BCE12A-7B31-4CEC-B294-944D40B5793B}"/>
                </a:ext>
              </a:extLst>
            </p:cNvPr>
            <p:cNvSpPr/>
            <p:nvPr/>
          </p:nvSpPr>
          <p:spPr>
            <a:xfrm>
              <a:off x="2765711" y="169071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9" name="Freeform: Shape 118">
              <a:extLst>
                <a:ext uri="{FF2B5EF4-FFF2-40B4-BE49-F238E27FC236}">
                  <a16:creationId xmlns:a16="http://schemas.microsoft.com/office/drawing/2014/main" id="{D2CB34CA-9D41-46A3-86F0-E3304325AD3F}"/>
                </a:ext>
              </a:extLst>
            </p:cNvPr>
            <p:cNvSpPr/>
            <p:nvPr/>
          </p:nvSpPr>
          <p:spPr>
            <a:xfrm>
              <a:off x="566374" y="2068467"/>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0" name="Freeform: Shape 119">
              <a:extLst>
                <a:ext uri="{FF2B5EF4-FFF2-40B4-BE49-F238E27FC236}">
                  <a16:creationId xmlns:a16="http://schemas.microsoft.com/office/drawing/2014/main" id="{E79EC565-1837-40EE-B646-1DA32B9A18ED}"/>
                </a:ext>
              </a:extLst>
            </p:cNvPr>
            <p:cNvSpPr/>
            <p:nvPr/>
          </p:nvSpPr>
          <p:spPr>
            <a:xfrm>
              <a:off x="1980674" y="1330951"/>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1" name="Freeform: Shape 120">
              <a:extLst>
                <a:ext uri="{FF2B5EF4-FFF2-40B4-BE49-F238E27FC236}">
                  <a16:creationId xmlns:a16="http://schemas.microsoft.com/office/drawing/2014/main" id="{516D80E7-B610-495B-AD37-B0EEE7A1935D}"/>
                </a:ext>
              </a:extLst>
            </p:cNvPr>
            <p:cNvSpPr/>
            <p:nvPr/>
          </p:nvSpPr>
          <p:spPr>
            <a:xfrm>
              <a:off x="1991003" y="1479293"/>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2" name="Freeform: Shape 121">
              <a:extLst>
                <a:ext uri="{FF2B5EF4-FFF2-40B4-BE49-F238E27FC236}">
                  <a16:creationId xmlns:a16="http://schemas.microsoft.com/office/drawing/2014/main" id="{FF0C3574-274F-4A6F-8535-789F44DEEDB0}"/>
                </a:ext>
              </a:extLst>
            </p:cNvPr>
            <p:cNvSpPr/>
            <p:nvPr/>
          </p:nvSpPr>
          <p:spPr>
            <a:xfrm>
              <a:off x="536335" y="2079663"/>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A4B8E217-E353-4D9B-86DA-307D5882A94E}"/>
                </a:ext>
              </a:extLst>
            </p:cNvPr>
            <p:cNvSpPr/>
            <p:nvPr/>
          </p:nvSpPr>
          <p:spPr>
            <a:xfrm>
              <a:off x="4589173" y="1438993"/>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4" name="Freeform: Shape 123">
              <a:extLst>
                <a:ext uri="{FF2B5EF4-FFF2-40B4-BE49-F238E27FC236}">
                  <a16:creationId xmlns:a16="http://schemas.microsoft.com/office/drawing/2014/main" id="{142CA693-D98C-4D76-B891-9F8F5C8CFB68}"/>
                </a:ext>
              </a:extLst>
            </p:cNvPr>
            <p:cNvSpPr/>
            <p:nvPr/>
          </p:nvSpPr>
          <p:spPr>
            <a:xfrm>
              <a:off x="1882915" y="1423749"/>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5" name="Freeform: Shape 124">
              <a:extLst>
                <a:ext uri="{FF2B5EF4-FFF2-40B4-BE49-F238E27FC236}">
                  <a16:creationId xmlns:a16="http://schemas.microsoft.com/office/drawing/2014/main" id="{F1084E8E-A4D7-4FD4-8C25-A388162C774C}"/>
                </a:ext>
              </a:extLst>
            </p:cNvPr>
            <p:cNvSpPr/>
            <p:nvPr/>
          </p:nvSpPr>
          <p:spPr>
            <a:xfrm>
              <a:off x="1753847" y="1374711"/>
              <a:ext cx="55977" cy="41984"/>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6" name="Freeform: Shape 125">
              <a:extLst>
                <a:ext uri="{FF2B5EF4-FFF2-40B4-BE49-F238E27FC236}">
                  <a16:creationId xmlns:a16="http://schemas.microsoft.com/office/drawing/2014/main" id="{CC7298F7-F8D1-45A9-88FB-12518236B242}"/>
                </a:ext>
              </a:extLst>
            </p:cNvPr>
            <p:cNvSpPr/>
            <p:nvPr/>
          </p:nvSpPr>
          <p:spPr>
            <a:xfrm>
              <a:off x="5260465" y="2191154"/>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7" name="Freeform: Shape 126">
              <a:extLst>
                <a:ext uri="{FF2B5EF4-FFF2-40B4-BE49-F238E27FC236}">
                  <a16:creationId xmlns:a16="http://schemas.microsoft.com/office/drawing/2014/main" id="{C2CD3386-4B53-4F89-BAD7-FD3F772875CF}"/>
                </a:ext>
              </a:extLst>
            </p:cNvPr>
            <p:cNvSpPr/>
            <p:nvPr/>
          </p:nvSpPr>
          <p:spPr>
            <a:xfrm>
              <a:off x="1856964" y="2188533"/>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8" name="Freeform: Shape 127">
              <a:extLst>
                <a:ext uri="{FF2B5EF4-FFF2-40B4-BE49-F238E27FC236}">
                  <a16:creationId xmlns:a16="http://schemas.microsoft.com/office/drawing/2014/main" id="{12AC3A3A-7C8B-4C61-BEDA-BC9A4EEDEDD3}"/>
                </a:ext>
              </a:extLst>
            </p:cNvPr>
            <p:cNvSpPr/>
            <p:nvPr/>
          </p:nvSpPr>
          <p:spPr>
            <a:xfrm>
              <a:off x="4480254" y="1392810"/>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9" name="Freeform: Shape 128">
              <a:extLst>
                <a:ext uri="{FF2B5EF4-FFF2-40B4-BE49-F238E27FC236}">
                  <a16:creationId xmlns:a16="http://schemas.microsoft.com/office/drawing/2014/main" id="{6E6E443B-CC83-4AC5-9C16-425ABA7FC188}"/>
                </a:ext>
              </a:extLst>
            </p:cNvPr>
            <p:cNvSpPr/>
            <p:nvPr/>
          </p:nvSpPr>
          <p:spPr>
            <a:xfrm>
              <a:off x="1821204" y="1597277"/>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0" name="Freeform: Shape 129">
              <a:extLst>
                <a:ext uri="{FF2B5EF4-FFF2-40B4-BE49-F238E27FC236}">
                  <a16:creationId xmlns:a16="http://schemas.microsoft.com/office/drawing/2014/main" id="{1285482C-ED5B-45A4-8772-24E9DC0493E0}"/>
                </a:ext>
              </a:extLst>
            </p:cNvPr>
            <p:cNvSpPr/>
            <p:nvPr/>
          </p:nvSpPr>
          <p:spPr>
            <a:xfrm>
              <a:off x="1789298" y="1524834"/>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1" name="Freeform: Shape 130">
              <a:extLst>
                <a:ext uri="{FF2B5EF4-FFF2-40B4-BE49-F238E27FC236}">
                  <a16:creationId xmlns:a16="http://schemas.microsoft.com/office/drawing/2014/main" id="{D5A1C1FE-5E4F-40E9-AA01-DAE23020C6C9}"/>
                </a:ext>
              </a:extLst>
            </p:cNvPr>
            <p:cNvSpPr/>
            <p:nvPr/>
          </p:nvSpPr>
          <p:spPr>
            <a:xfrm>
              <a:off x="3086762" y="1556264"/>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2" name="Freeform: Shape 131">
              <a:extLst>
                <a:ext uri="{FF2B5EF4-FFF2-40B4-BE49-F238E27FC236}">
                  <a16:creationId xmlns:a16="http://schemas.microsoft.com/office/drawing/2014/main" id="{9466618F-C2C9-4163-99B1-13CC85805545}"/>
                </a:ext>
              </a:extLst>
            </p:cNvPr>
            <p:cNvSpPr/>
            <p:nvPr/>
          </p:nvSpPr>
          <p:spPr>
            <a:xfrm>
              <a:off x="1934806" y="2000860"/>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3" name="Freeform: Shape 132">
              <a:extLst>
                <a:ext uri="{FF2B5EF4-FFF2-40B4-BE49-F238E27FC236}">
                  <a16:creationId xmlns:a16="http://schemas.microsoft.com/office/drawing/2014/main" id="{5360F68C-0EB7-4B20-A12B-F1654D187328}"/>
                </a:ext>
              </a:extLst>
            </p:cNvPr>
            <p:cNvSpPr/>
            <p:nvPr/>
          </p:nvSpPr>
          <p:spPr>
            <a:xfrm>
              <a:off x="1810347" y="226683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4" name="Freeform: Shape 133">
              <a:extLst>
                <a:ext uri="{FF2B5EF4-FFF2-40B4-BE49-F238E27FC236}">
                  <a16:creationId xmlns:a16="http://schemas.microsoft.com/office/drawing/2014/main" id="{BE7DD5CE-83D8-410A-B818-A07953E71B42}"/>
                </a:ext>
              </a:extLst>
            </p:cNvPr>
            <p:cNvSpPr/>
            <p:nvPr/>
          </p:nvSpPr>
          <p:spPr>
            <a:xfrm>
              <a:off x="4941954" y="2111852"/>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5" name="Freeform: Shape 134">
              <a:extLst>
                <a:ext uri="{FF2B5EF4-FFF2-40B4-BE49-F238E27FC236}">
                  <a16:creationId xmlns:a16="http://schemas.microsoft.com/office/drawing/2014/main" id="{67AA9C3F-9681-4A90-B57E-627C64213B6A}"/>
                </a:ext>
              </a:extLst>
            </p:cNvPr>
            <p:cNvSpPr/>
            <p:nvPr/>
          </p:nvSpPr>
          <p:spPr>
            <a:xfrm>
              <a:off x="5093558" y="3914425"/>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6" name="Freeform: Shape 135">
              <a:extLst>
                <a:ext uri="{FF2B5EF4-FFF2-40B4-BE49-F238E27FC236}">
                  <a16:creationId xmlns:a16="http://schemas.microsoft.com/office/drawing/2014/main" id="{A0D40E7B-C7A5-417B-B4CD-65A8A3DB7938}"/>
                </a:ext>
              </a:extLst>
            </p:cNvPr>
            <p:cNvSpPr/>
            <p:nvPr/>
          </p:nvSpPr>
          <p:spPr>
            <a:xfrm>
              <a:off x="3906495" y="169061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7" name="Freeform: Shape 136">
              <a:extLst>
                <a:ext uri="{FF2B5EF4-FFF2-40B4-BE49-F238E27FC236}">
                  <a16:creationId xmlns:a16="http://schemas.microsoft.com/office/drawing/2014/main" id="{76B7C48E-F2AE-4627-B85E-9D4C89A65CF4}"/>
                </a:ext>
              </a:extLst>
            </p:cNvPr>
            <p:cNvSpPr/>
            <p:nvPr/>
          </p:nvSpPr>
          <p:spPr>
            <a:xfrm>
              <a:off x="5124275" y="3352998"/>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8" name="Freeform: Shape 137">
              <a:extLst>
                <a:ext uri="{FF2B5EF4-FFF2-40B4-BE49-F238E27FC236}">
                  <a16:creationId xmlns:a16="http://schemas.microsoft.com/office/drawing/2014/main" id="{939E5BFB-040A-4420-A194-726A1AE3CACB}"/>
                </a:ext>
              </a:extLst>
            </p:cNvPr>
            <p:cNvSpPr/>
            <p:nvPr/>
          </p:nvSpPr>
          <p:spPr>
            <a:xfrm>
              <a:off x="5059039" y="3447404"/>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9" name="Freeform: Shape 138">
              <a:extLst>
                <a:ext uri="{FF2B5EF4-FFF2-40B4-BE49-F238E27FC236}">
                  <a16:creationId xmlns:a16="http://schemas.microsoft.com/office/drawing/2014/main" id="{9D4512EC-D290-42A3-9FE6-F04C1800B965}"/>
                </a:ext>
              </a:extLst>
            </p:cNvPr>
            <p:cNvSpPr/>
            <p:nvPr/>
          </p:nvSpPr>
          <p:spPr>
            <a:xfrm>
              <a:off x="837864" y="1967852"/>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0" name="Freeform: Shape 139">
              <a:extLst>
                <a:ext uri="{FF2B5EF4-FFF2-40B4-BE49-F238E27FC236}">
                  <a16:creationId xmlns:a16="http://schemas.microsoft.com/office/drawing/2014/main" id="{8653857C-5B48-4117-B996-E067FA561F0C}"/>
                </a:ext>
              </a:extLst>
            </p:cNvPr>
            <p:cNvSpPr/>
            <p:nvPr/>
          </p:nvSpPr>
          <p:spPr>
            <a:xfrm>
              <a:off x="800080" y="1978435"/>
              <a:ext cx="41984" cy="37319"/>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1" name="Freeform: Shape 140">
              <a:extLst>
                <a:ext uri="{FF2B5EF4-FFF2-40B4-BE49-F238E27FC236}">
                  <a16:creationId xmlns:a16="http://schemas.microsoft.com/office/drawing/2014/main" id="{B5E6A8D8-4168-4339-8DD2-1F3D849CD9B5}"/>
                </a:ext>
              </a:extLst>
            </p:cNvPr>
            <p:cNvSpPr/>
            <p:nvPr/>
          </p:nvSpPr>
          <p:spPr>
            <a:xfrm>
              <a:off x="5481669" y="4240207"/>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2" name="Freeform: Shape 141">
              <a:extLst>
                <a:ext uri="{FF2B5EF4-FFF2-40B4-BE49-F238E27FC236}">
                  <a16:creationId xmlns:a16="http://schemas.microsoft.com/office/drawing/2014/main" id="{15686F8D-9376-417F-A304-259A1589FE79}"/>
                </a:ext>
              </a:extLst>
            </p:cNvPr>
            <p:cNvSpPr/>
            <p:nvPr/>
          </p:nvSpPr>
          <p:spPr>
            <a:xfrm>
              <a:off x="2017065" y="3081605"/>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3" name="Freeform: Shape 142">
              <a:extLst>
                <a:ext uri="{FF2B5EF4-FFF2-40B4-BE49-F238E27FC236}">
                  <a16:creationId xmlns:a16="http://schemas.microsoft.com/office/drawing/2014/main" id="{4FDB5CB4-25EB-425D-BE6F-6580F9DF9194}"/>
                </a:ext>
              </a:extLst>
            </p:cNvPr>
            <p:cNvSpPr/>
            <p:nvPr/>
          </p:nvSpPr>
          <p:spPr>
            <a:xfrm>
              <a:off x="3558359" y="1388153"/>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4" name="Freeform: Shape 143">
              <a:extLst>
                <a:ext uri="{FF2B5EF4-FFF2-40B4-BE49-F238E27FC236}">
                  <a16:creationId xmlns:a16="http://schemas.microsoft.com/office/drawing/2014/main" id="{07B204BA-06D7-42FE-A03D-15466650E127}"/>
                </a:ext>
              </a:extLst>
            </p:cNvPr>
            <p:cNvSpPr/>
            <p:nvPr/>
          </p:nvSpPr>
          <p:spPr>
            <a:xfrm>
              <a:off x="3832946" y="3050890"/>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5" name="Freeform: Shape 144">
              <a:extLst>
                <a:ext uri="{FF2B5EF4-FFF2-40B4-BE49-F238E27FC236}">
                  <a16:creationId xmlns:a16="http://schemas.microsoft.com/office/drawing/2014/main" id="{8032F6DB-7032-4F6E-862C-0600EADF5E83}"/>
                </a:ext>
              </a:extLst>
            </p:cNvPr>
            <p:cNvSpPr/>
            <p:nvPr/>
          </p:nvSpPr>
          <p:spPr>
            <a:xfrm>
              <a:off x="1984938" y="1823255"/>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6" name="Freeform: Shape 145">
              <a:extLst>
                <a:ext uri="{FF2B5EF4-FFF2-40B4-BE49-F238E27FC236}">
                  <a16:creationId xmlns:a16="http://schemas.microsoft.com/office/drawing/2014/main" id="{75A06332-8472-4AF5-8E94-6B7778EFE0AA}"/>
                </a:ext>
              </a:extLst>
            </p:cNvPr>
            <p:cNvSpPr/>
            <p:nvPr/>
          </p:nvSpPr>
          <p:spPr>
            <a:xfrm>
              <a:off x="5630942" y="3512712"/>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7" name="Freeform: Shape 146">
              <a:extLst>
                <a:ext uri="{FF2B5EF4-FFF2-40B4-BE49-F238E27FC236}">
                  <a16:creationId xmlns:a16="http://schemas.microsoft.com/office/drawing/2014/main" id="{677F8C1F-BC88-437C-B0C0-A5FBC6FD1A96}"/>
                </a:ext>
              </a:extLst>
            </p:cNvPr>
            <p:cNvSpPr/>
            <p:nvPr/>
          </p:nvSpPr>
          <p:spPr>
            <a:xfrm>
              <a:off x="2033086" y="1870588"/>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8" name="Freeform: Shape 147">
              <a:extLst>
                <a:ext uri="{FF2B5EF4-FFF2-40B4-BE49-F238E27FC236}">
                  <a16:creationId xmlns:a16="http://schemas.microsoft.com/office/drawing/2014/main" id="{3FB0C3CB-C70E-4984-A7E0-AD37773B5571}"/>
                </a:ext>
              </a:extLst>
            </p:cNvPr>
            <p:cNvSpPr/>
            <p:nvPr/>
          </p:nvSpPr>
          <p:spPr>
            <a:xfrm>
              <a:off x="5547259" y="340122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9" name="Freeform: Shape 148">
              <a:extLst>
                <a:ext uri="{FF2B5EF4-FFF2-40B4-BE49-F238E27FC236}">
                  <a16:creationId xmlns:a16="http://schemas.microsoft.com/office/drawing/2014/main" id="{0F4FE835-7D76-4F6A-BC44-258140D8E7A2}"/>
                </a:ext>
              </a:extLst>
            </p:cNvPr>
            <p:cNvSpPr/>
            <p:nvPr/>
          </p:nvSpPr>
          <p:spPr>
            <a:xfrm>
              <a:off x="3502741" y="1431711"/>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0" name="Freeform: Shape 149">
              <a:extLst>
                <a:ext uri="{FF2B5EF4-FFF2-40B4-BE49-F238E27FC236}">
                  <a16:creationId xmlns:a16="http://schemas.microsoft.com/office/drawing/2014/main" id="{39DC0481-26A1-45DB-B878-59EF16F2B8D0}"/>
                </a:ext>
              </a:extLst>
            </p:cNvPr>
            <p:cNvSpPr/>
            <p:nvPr/>
          </p:nvSpPr>
          <p:spPr>
            <a:xfrm>
              <a:off x="3518256" y="1441975"/>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1" name="Freeform: Shape 150">
              <a:extLst>
                <a:ext uri="{FF2B5EF4-FFF2-40B4-BE49-F238E27FC236}">
                  <a16:creationId xmlns:a16="http://schemas.microsoft.com/office/drawing/2014/main" id="{FBB87E4E-C233-4537-AC12-0976AC84D981}"/>
                </a:ext>
              </a:extLst>
            </p:cNvPr>
            <p:cNvSpPr/>
            <p:nvPr/>
          </p:nvSpPr>
          <p:spPr>
            <a:xfrm>
              <a:off x="4011325" y="1480953"/>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2" name="Freeform: Shape 151">
              <a:extLst>
                <a:ext uri="{FF2B5EF4-FFF2-40B4-BE49-F238E27FC236}">
                  <a16:creationId xmlns:a16="http://schemas.microsoft.com/office/drawing/2014/main" id="{A7E143C7-C953-4CF1-A7E2-8C1B90A759B2}"/>
                </a:ext>
              </a:extLst>
            </p:cNvPr>
            <p:cNvSpPr/>
            <p:nvPr/>
          </p:nvSpPr>
          <p:spPr>
            <a:xfrm>
              <a:off x="4093684" y="1398125"/>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3" name="Freeform: Shape 152">
              <a:extLst>
                <a:ext uri="{FF2B5EF4-FFF2-40B4-BE49-F238E27FC236}">
                  <a16:creationId xmlns:a16="http://schemas.microsoft.com/office/drawing/2014/main" id="{10DE4B3F-A246-4AEE-A51A-5C21F46B24F3}"/>
                </a:ext>
              </a:extLst>
            </p:cNvPr>
            <p:cNvSpPr/>
            <p:nvPr/>
          </p:nvSpPr>
          <p:spPr>
            <a:xfrm>
              <a:off x="2210714" y="3772545"/>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4" name="Freeform: Shape 153">
              <a:extLst>
                <a:ext uri="{FF2B5EF4-FFF2-40B4-BE49-F238E27FC236}">
                  <a16:creationId xmlns:a16="http://schemas.microsoft.com/office/drawing/2014/main" id="{0EBE913D-7ABA-4921-B0C7-1176E72A934C}"/>
                </a:ext>
              </a:extLst>
            </p:cNvPr>
            <p:cNvSpPr/>
            <p:nvPr/>
          </p:nvSpPr>
          <p:spPr>
            <a:xfrm>
              <a:off x="2191588" y="3772545"/>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5" name="Freeform: Shape 154">
              <a:extLst>
                <a:ext uri="{FF2B5EF4-FFF2-40B4-BE49-F238E27FC236}">
                  <a16:creationId xmlns:a16="http://schemas.microsoft.com/office/drawing/2014/main" id="{6C3E4E07-5A24-4372-AF83-8E7411435518}"/>
                </a:ext>
              </a:extLst>
            </p:cNvPr>
            <p:cNvSpPr/>
            <p:nvPr/>
          </p:nvSpPr>
          <p:spPr>
            <a:xfrm>
              <a:off x="2199053" y="3780009"/>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6" name="Freeform: Shape 155">
              <a:extLst>
                <a:ext uri="{FF2B5EF4-FFF2-40B4-BE49-F238E27FC236}">
                  <a16:creationId xmlns:a16="http://schemas.microsoft.com/office/drawing/2014/main" id="{C0325713-2B7F-435E-BA05-CB844E6517C3}"/>
                </a:ext>
              </a:extLst>
            </p:cNvPr>
            <p:cNvSpPr/>
            <p:nvPr/>
          </p:nvSpPr>
          <p:spPr>
            <a:xfrm>
              <a:off x="2563482" y="1308911"/>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7" name="Freeform: Shape 156">
              <a:extLst>
                <a:ext uri="{FF2B5EF4-FFF2-40B4-BE49-F238E27FC236}">
                  <a16:creationId xmlns:a16="http://schemas.microsoft.com/office/drawing/2014/main" id="{59F000CC-3918-4E1F-BD26-AE24A0655272}"/>
                </a:ext>
              </a:extLst>
            </p:cNvPr>
            <p:cNvSpPr/>
            <p:nvPr/>
          </p:nvSpPr>
          <p:spPr>
            <a:xfrm>
              <a:off x="4971172" y="3288797"/>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8" name="Freeform: Shape 157">
              <a:extLst>
                <a:ext uri="{FF2B5EF4-FFF2-40B4-BE49-F238E27FC236}">
                  <a16:creationId xmlns:a16="http://schemas.microsoft.com/office/drawing/2014/main" id="{233D38AB-6013-46E9-9689-B8C63EF73C37}"/>
                </a:ext>
              </a:extLst>
            </p:cNvPr>
            <p:cNvSpPr/>
            <p:nvPr/>
          </p:nvSpPr>
          <p:spPr>
            <a:xfrm>
              <a:off x="5532030" y="341428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9" name="Freeform: Shape 158">
              <a:extLst>
                <a:ext uri="{FF2B5EF4-FFF2-40B4-BE49-F238E27FC236}">
                  <a16:creationId xmlns:a16="http://schemas.microsoft.com/office/drawing/2014/main" id="{332F2A0F-A1CC-4980-9AF8-F618C05E2DB2}"/>
                </a:ext>
              </a:extLst>
            </p:cNvPr>
            <p:cNvSpPr/>
            <p:nvPr/>
          </p:nvSpPr>
          <p:spPr>
            <a:xfrm>
              <a:off x="5172859" y="2395008"/>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0" name="Freeform: Shape 159">
              <a:extLst>
                <a:ext uri="{FF2B5EF4-FFF2-40B4-BE49-F238E27FC236}">
                  <a16:creationId xmlns:a16="http://schemas.microsoft.com/office/drawing/2014/main" id="{2BAC8E45-E196-4B3B-9C82-2E65CBD2C412}"/>
                </a:ext>
              </a:extLst>
            </p:cNvPr>
            <p:cNvSpPr/>
            <p:nvPr/>
          </p:nvSpPr>
          <p:spPr>
            <a:xfrm>
              <a:off x="5173676" y="2378488"/>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1" name="Freeform: Shape 160">
              <a:extLst>
                <a:ext uri="{FF2B5EF4-FFF2-40B4-BE49-F238E27FC236}">
                  <a16:creationId xmlns:a16="http://schemas.microsoft.com/office/drawing/2014/main" id="{20E79A50-450C-4414-8375-998968BA042D}"/>
                </a:ext>
              </a:extLst>
            </p:cNvPr>
            <p:cNvSpPr/>
            <p:nvPr/>
          </p:nvSpPr>
          <p:spPr>
            <a:xfrm>
              <a:off x="3478605" y="1460768"/>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2" name="Freeform: Shape 161">
              <a:extLst>
                <a:ext uri="{FF2B5EF4-FFF2-40B4-BE49-F238E27FC236}">
                  <a16:creationId xmlns:a16="http://schemas.microsoft.com/office/drawing/2014/main" id="{C1703F1F-6A48-4C31-A0E8-06B77FB8D95F}"/>
                </a:ext>
              </a:extLst>
            </p:cNvPr>
            <p:cNvSpPr/>
            <p:nvPr/>
          </p:nvSpPr>
          <p:spPr>
            <a:xfrm>
              <a:off x="3565312" y="1446173"/>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3" name="Freeform: Shape 162">
              <a:extLst>
                <a:ext uri="{FF2B5EF4-FFF2-40B4-BE49-F238E27FC236}">
                  <a16:creationId xmlns:a16="http://schemas.microsoft.com/office/drawing/2014/main" id="{72A57799-BC84-4B03-93A3-2F5050C01879}"/>
                </a:ext>
              </a:extLst>
            </p:cNvPr>
            <p:cNvSpPr/>
            <p:nvPr/>
          </p:nvSpPr>
          <p:spPr>
            <a:xfrm>
              <a:off x="4538448" y="3237601"/>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4" name="Freeform: Shape 163">
              <a:extLst>
                <a:ext uri="{FF2B5EF4-FFF2-40B4-BE49-F238E27FC236}">
                  <a16:creationId xmlns:a16="http://schemas.microsoft.com/office/drawing/2014/main" id="{DE636681-C2F0-4B4B-9FAD-DB65F3695CA4}"/>
                </a:ext>
              </a:extLst>
            </p:cNvPr>
            <p:cNvSpPr/>
            <p:nvPr/>
          </p:nvSpPr>
          <p:spPr>
            <a:xfrm>
              <a:off x="3501463" y="1446640"/>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5" name="Freeform: Shape 164">
              <a:extLst>
                <a:ext uri="{FF2B5EF4-FFF2-40B4-BE49-F238E27FC236}">
                  <a16:creationId xmlns:a16="http://schemas.microsoft.com/office/drawing/2014/main" id="{0722DA3F-9667-45EB-AF60-E430862A09BE}"/>
                </a:ext>
              </a:extLst>
            </p:cNvPr>
            <p:cNvSpPr/>
            <p:nvPr/>
          </p:nvSpPr>
          <p:spPr>
            <a:xfrm>
              <a:off x="949354" y="1928521"/>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6" name="Freeform: Shape 165">
              <a:extLst>
                <a:ext uri="{FF2B5EF4-FFF2-40B4-BE49-F238E27FC236}">
                  <a16:creationId xmlns:a16="http://schemas.microsoft.com/office/drawing/2014/main" id="{AFEB1CAA-4E99-45B8-9A0A-8DF58C940F4D}"/>
                </a:ext>
              </a:extLst>
            </p:cNvPr>
            <p:cNvSpPr/>
            <p:nvPr/>
          </p:nvSpPr>
          <p:spPr>
            <a:xfrm>
              <a:off x="5220906" y="2325968"/>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7" name="Freeform: Shape 166">
              <a:extLst>
                <a:ext uri="{FF2B5EF4-FFF2-40B4-BE49-F238E27FC236}">
                  <a16:creationId xmlns:a16="http://schemas.microsoft.com/office/drawing/2014/main" id="{C948DD74-2924-42E2-9353-E928749BF34B}"/>
                </a:ext>
              </a:extLst>
            </p:cNvPr>
            <p:cNvSpPr/>
            <p:nvPr/>
          </p:nvSpPr>
          <p:spPr>
            <a:xfrm>
              <a:off x="2885243" y="2213545"/>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8" name="Freeform: Shape 167">
              <a:extLst>
                <a:ext uri="{FF2B5EF4-FFF2-40B4-BE49-F238E27FC236}">
                  <a16:creationId xmlns:a16="http://schemas.microsoft.com/office/drawing/2014/main" id="{43538D05-50BF-4024-ABCD-C5E6399F2C9A}"/>
                </a:ext>
              </a:extLst>
            </p:cNvPr>
            <p:cNvSpPr/>
            <p:nvPr/>
          </p:nvSpPr>
          <p:spPr>
            <a:xfrm>
              <a:off x="2885711" y="2200275"/>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9" name="Freeform: Shape 168">
              <a:extLst>
                <a:ext uri="{FF2B5EF4-FFF2-40B4-BE49-F238E27FC236}">
                  <a16:creationId xmlns:a16="http://schemas.microsoft.com/office/drawing/2014/main" id="{C34BF80A-F95F-43C2-956C-04782067DCE9}"/>
                </a:ext>
              </a:extLst>
            </p:cNvPr>
            <p:cNvSpPr/>
            <p:nvPr/>
          </p:nvSpPr>
          <p:spPr>
            <a:xfrm>
              <a:off x="4702401" y="3303359"/>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0" name="Freeform: Shape 169">
              <a:extLst>
                <a:ext uri="{FF2B5EF4-FFF2-40B4-BE49-F238E27FC236}">
                  <a16:creationId xmlns:a16="http://schemas.microsoft.com/office/drawing/2014/main" id="{9AF07709-A1C9-4C42-A8E1-B7588024DE95}"/>
                </a:ext>
              </a:extLst>
            </p:cNvPr>
            <p:cNvSpPr/>
            <p:nvPr/>
          </p:nvSpPr>
          <p:spPr>
            <a:xfrm>
              <a:off x="5517705" y="3385828"/>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1" name="Freeform: Shape 170">
              <a:extLst>
                <a:ext uri="{FF2B5EF4-FFF2-40B4-BE49-F238E27FC236}">
                  <a16:creationId xmlns:a16="http://schemas.microsoft.com/office/drawing/2014/main" id="{1E5E901A-04AC-43C7-91A2-7FEA98CB3EE9}"/>
                </a:ext>
              </a:extLst>
            </p:cNvPr>
            <p:cNvSpPr/>
            <p:nvPr/>
          </p:nvSpPr>
          <p:spPr>
            <a:xfrm>
              <a:off x="1712614" y="1777379"/>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2" name="Freeform: Shape 171">
              <a:extLst>
                <a:ext uri="{FF2B5EF4-FFF2-40B4-BE49-F238E27FC236}">
                  <a16:creationId xmlns:a16="http://schemas.microsoft.com/office/drawing/2014/main" id="{E5C631D6-D1A6-44BA-84FB-C2B83B9F25D2}"/>
                </a:ext>
              </a:extLst>
            </p:cNvPr>
            <p:cNvSpPr/>
            <p:nvPr/>
          </p:nvSpPr>
          <p:spPr>
            <a:xfrm>
              <a:off x="4560353" y="3279275"/>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3" name="Freeform: Shape 172">
              <a:extLst>
                <a:ext uri="{FF2B5EF4-FFF2-40B4-BE49-F238E27FC236}">
                  <a16:creationId xmlns:a16="http://schemas.microsoft.com/office/drawing/2014/main" id="{169731C2-9B45-4C64-B47E-AD98EEDC0E89}"/>
                </a:ext>
              </a:extLst>
            </p:cNvPr>
            <p:cNvSpPr/>
            <p:nvPr/>
          </p:nvSpPr>
          <p:spPr>
            <a:xfrm>
              <a:off x="2049896" y="2096457"/>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4" name="Freeform: Shape 173">
              <a:extLst>
                <a:ext uri="{FF2B5EF4-FFF2-40B4-BE49-F238E27FC236}">
                  <a16:creationId xmlns:a16="http://schemas.microsoft.com/office/drawing/2014/main" id="{27021F05-1B0C-4C9D-A50C-F1900B477D07}"/>
                </a:ext>
              </a:extLst>
            </p:cNvPr>
            <p:cNvSpPr/>
            <p:nvPr/>
          </p:nvSpPr>
          <p:spPr>
            <a:xfrm>
              <a:off x="5557238" y="343183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5" name="Freeform: Shape 174">
              <a:extLst>
                <a:ext uri="{FF2B5EF4-FFF2-40B4-BE49-F238E27FC236}">
                  <a16:creationId xmlns:a16="http://schemas.microsoft.com/office/drawing/2014/main" id="{F6484388-F143-4435-9DA7-4BBEFA5AF0CA}"/>
                </a:ext>
              </a:extLst>
            </p:cNvPr>
            <p:cNvSpPr/>
            <p:nvPr/>
          </p:nvSpPr>
          <p:spPr>
            <a:xfrm>
              <a:off x="1862527" y="1476869"/>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6" name="Freeform: Shape 175">
              <a:extLst>
                <a:ext uri="{FF2B5EF4-FFF2-40B4-BE49-F238E27FC236}">
                  <a16:creationId xmlns:a16="http://schemas.microsoft.com/office/drawing/2014/main" id="{39E3CEF3-36A1-4A2D-9BD0-31EA70812F8D}"/>
                </a:ext>
              </a:extLst>
            </p:cNvPr>
            <p:cNvSpPr/>
            <p:nvPr/>
          </p:nvSpPr>
          <p:spPr>
            <a:xfrm>
              <a:off x="1866919" y="1485358"/>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7" name="Freeform: Shape 176">
              <a:extLst>
                <a:ext uri="{FF2B5EF4-FFF2-40B4-BE49-F238E27FC236}">
                  <a16:creationId xmlns:a16="http://schemas.microsoft.com/office/drawing/2014/main" id="{475093EF-9DF2-43A0-A453-6C9F95A47E78}"/>
                </a:ext>
              </a:extLst>
            </p:cNvPr>
            <p:cNvSpPr/>
            <p:nvPr/>
          </p:nvSpPr>
          <p:spPr>
            <a:xfrm>
              <a:off x="1886784" y="1915459"/>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8" name="Freeform: Shape 177">
              <a:extLst>
                <a:ext uri="{FF2B5EF4-FFF2-40B4-BE49-F238E27FC236}">
                  <a16:creationId xmlns:a16="http://schemas.microsoft.com/office/drawing/2014/main" id="{EE80E617-FED1-40AD-9144-20F506C73A84}"/>
                </a:ext>
              </a:extLst>
            </p:cNvPr>
            <p:cNvSpPr/>
            <p:nvPr/>
          </p:nvSpPr>
          <p:spPr>
            <a:xfrm>
              <a:off x="2100066" y="2068934"/>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9" name="Freeform: Shape 178">
              <a:extLst>
                <a:ext uri="{FF2B5EF4-FFF2-40B4-BE49-F238E27FC236}">
                  <a16:creationId xmlns:a16="http://schemas.microsoft.com/office/drawing/2014/main" id="{E5962665-68F5-413C-B95C-309F9880DE86}"/>
                </a:ext>
              </a:extLst>
            </p:cNvPr>
            <p:cNvSpPr/>
            <p:nvPr/>
          </p:nvSpPr>
          <p:spPr>
            <a:xfrm>
              <a:off x="5420955" y="3317720"/>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0" name="Freeform: Shape 179">
              <a:extLst>
                <a:ext uri="{FF2B5EF4-FFF2-40B4-BE49-F238E27FC236}">
                  <a16:creationId xmlns:a16="http://schemas.microsoft.com/office/drawing/2014/main" id="{86F9DA0E-6E88-4F05-B0DB-4AB31D3F640E}"/>
                </a:ext>
              </a:extLst>
            </p:cNvPr>
            <p:cNvSpPr/>
            <p:nvPr/>
          </p:nvSpPr>
          <p:spPr>
            <a:xfrm>
              <a:off x="3519006" y="1349559"/>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1" name="Freeform: Shape 180">
              <a:extLst>
                <a:ext uri="{FF2B5EF4-FFF2-40B4-BE49-F238E27FC236}">
                  <a16:creationId xmlns:a16="http://schemas.microsoft.com/office/drawing/2014/main" id="{C8B592D5-36CD-407A-8005-CF886ABB018D}"/>
                </a:ext>
              </a:extLst>
            </p:cNvPr>
            <p:cNvSpPr/>
            <p:nvPr/>
          </p:nvSpPr>
          <p:spPr>
            <a:xfrm>
              <a:off x="3566989" y="1350891"/>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2" name="Freeform: Shape 181">
              <a:extLst>
                <a:ext uri="{FF2B5EF4-FFF2-40B4-BE49-F238E27FC236}">
                  <a16:creationId xmlns:a16="http://schemas.microsoft.com/office/drawing/2014/main" id="{17CEFE96-A3E6-40AF-BB01-89020A9A42A5}"/>
                </a:ext>
              </a:extLst>
            </p:cNvPr>
            <p:cNvSpPr/>
            <p:nvPr/>
          </p:nvSpPr>
          <p:spPr>
            <a:xfrm>
              <a:off x="1725914" y="1427047"/>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3" name="Freeform: Shape 182">
              <a:extLst>
                <a:ext uri="{FF2B5EF4-FFF2-40B4-BE49-F238E27FC236}">
                  <a16:creationId xmlns:a16="http://schemas.microsoft.com/office/drawing/2014/main" id="{84B09F39-5A29-44C5-839F-C3D2CB23E6DE}"/>
                </a:ext>
              </a:extLst>
            </p:cNvPr>
            <p:cNvSpPr/>
            <p:nvPr/>
          </p:nvSpPr>
          <p:spPr>
            <a:xfrm>
              <a:off x="4645271" y="3240750"/>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4" name="Freeform: Shape 183">
              <a:extLst>
                <a:ext uri="{FF2B5EF4-FFF2-40B4-BE49-F238E27FC236}">
                  <a16:creationId xmlns:a16="http://schemas.microsoft.com/office/drawing/2014/main" id="{386E73B1-5799-4D5E-8174-16DBDD2429F1}"/>
                </a:ext>
              </a:extLst>
            </p:cNvPr>
            <p:cNvSpPr/>
            <p:nvPr/>
          </p:nvSpPr>
          <p:spPr>
            <a:xfrm>
              <a:off x="5071440" y="3260692"/>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5" name="Freeform: Shape 184">
              <a:extLst>
                <a:ext uri="{FF2B5EF4-FFF2-40B4-BE49-F238E27FC236}">
                  <a16:creationId xmlns:a16="http://schemas.microsoft.com/office/drawing/2014/main" id="{D0E9E5F5-A8F1-43FE-AE92-ACA469676DEA}"/>
                </a:ext>
              </a:extLst>
            </p:cNvPr>
            <p:cNvSpPr/>
            <p:nvPr/>
          </p:nvSpPr>
          <p:spPr>
            <a:xfrm>
              <a:off x="3896998" y="1590154"/>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6" name="Freeform: Shape 185">
              <a:extLst>
                <a:ext uri="{FF2B5EF4-FFF2-40B4-BE49-F238E27FC236}">
                  <a16:creationId xmlns:a16="http://schemas.microsoft.com/office/drawing/2014/main" id="{53892628-0866-4CA8-B238-C144F051C857}"/>
                </a:ext>
              </a:extLst>
            </p:cNvPr>
            <p:cNvSpPr/>
            <p:nvPr/>
          </p:nvSpPr>
          <p:spPr>
            <a:xfrm>
              <a:off x="1879513" y="1542907"/>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7" name="Freeform: Shape 186">
              <a:extLst>
                <a:ext uri="{FF2B5EF4-FFF2-40B4-BE49-F238E27FC236}">
                  <a16:creationId xmlns:a16="http://schemas.microsoft.com/office/drawing/2014/main" id="{F4DF29AA-5645-42B2-A700-F762CC09E6CD}"/>
                </a:ext>
              </a:extLst>
            </p:cNvPr>
            <p:cNvSpPr/>
            <p:nvPr/>
          </p:nvSpPr>
          <p:spPr>
            <a:xfrm>
              <a:off x="1879047" y="1542736"/>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8" name="Freeform: Shape 187">
              <a:extLst>
                <a:ext uri="{FF2B5EF4-FFF2-40B4-BE49-F238E27FC236}">
                  <a16:creationId xmlns:a16="http://schemas.microsoft.com/office/drawing/2014/main" id="{F57A928E-395B-4355-B1A0-4247894AE7E4}"/>
                </a:ext>
              </a:extLst>
            </p:cNvPr>
            <p:cNvSpPr/>
            <p:nvPr/>
          </p:nvSpPr>
          <p:spPr>
            <a:xfrm>
              <a:off x="4957345" y="3090419"/>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9" name="Freeform: Shape 188">
              <a:extLst>
                <a:ext uri="{FF2B5EF4-FFF2-40B4-BE49-F238E27FC236}">
                  <a16:creationId xmlns:a16="http://schemas.microsoft.com/office/drawing/2014/main" id="{4670EEFC-BD0E-4034-87CB-277407196F5D}"/>
                </a:ext>
              </a:extLst>
            </p:cNvPr>
            <p:cNvSpPr/>
            <p:nvPr/>
          </p:nvSpPr>
          <p:spPr>
            <a:xfrm>
              <a:off x="4953614" y="3077712"/>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0" name="Freeform: Shape 189">
              <a:extLst>
                <a:ext uri="{FF2B5EF4-FFF2-40B4-BE49-F238E27FC236}">
                  <a16:creationId xmlns:a16="http://schemas.microsoft.com/office/drawing/2014/main" id="{2ECB2D91-FE93-4589-97C2-0933CC292E59}"/>
                </a:ext>
              </a:extLst>
            </p:cNvPr>
            <p:cNvSpPr/>
            <p:nvPr/>
          </p:nvSpPr>
          <p:spPr>
            <a:xfrm>
              <a:off x="4953264" y="3082145"/>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1" name="Freeform: Shape 190">
              <a:extLst>
                <a:ext uri="{FF2B5EF4-FFF2-40B4-BE49-F238E27FC236}">
                  <a16:creationId xmlns:a16="http://schemas.microsoft.com/office/drawing/2014/main" id="{027BBED5-C208-4E3D-9605-7EC9FB86CB9F}"/>
                </a:ext>
              </a:extLst>
            </p:cNvPr>
            <p:cNvSpPr/>
            <p:nvPr/>
          </p:nvSpPr>
          <p:spPr>
            <a:xfrm>
              <a:off x="4956879" y="3093806"/>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2" name="Freeform: Shape 191">
              <a:extLst>
                <a:ext uri="{FF2B5EF4-FFF2-40B4-BE49-F238E27FC236}">
                  <a16:creationId xmlns:a16="http://schemas.microsoft.com/office/drawing/2014/main" id="{439871E2-7EE6-4384-A8BF-2DD8620948BD}"/>
                </a:ext>
              </a:extLst>
            </p:cNvPr>
            <p:cNvSpPr/>
            <p:nvPr/>
          </p:nvSpPr>
          <p:spPr>
            <a:xfrm>
              <a:off x="2024873" y="3014787"/>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3" name="Freeform: Shape 192">
              <a:extLst>
                <a:ext uri="{FF2B5EF4-FFF2-40B4-BE49-F238E27FC236}">
                  <a16:creationId xmlns:a16="http://schemas.microsoft.com/office/drawing/2014/main" id="{CF2DBCDE-DE87-4045-9E1E-A3F4FA512D8D}"/>
                </a:ext>
              </a:extLst>
            </p:cNvPr>
            <p:cNvSpPr/>
            <p:nvPr/>
          </p:nvSpPr>
          <p:spPr>
            <a:xfrm>
              <a:off x="2018400" y="2987447"/>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4" name="Freeform: Shape 193">
              <a:extLst>
                <a:ext uri="{FF2B5EF4-FFF2-40B4-BE49-F238E27FC236}">
                  <a16:creationId xmlns:a16="http://schemas.microsoft.com/office/drawing/2014/main" id="{C7EC6A5A-AFC0-47FD-8FDE-72F4F4075642}"/>
                </a:ext>
              </a:extLst>
            </p:cNvPr>
            <p:cNvSpPr/>
            <p:nvPr/>
          </p:nvSpPr>
          <p:spPr>
            <a:xfrm>
              <a:off x="1953509" y="1997744"/>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5" name="Freeform: Shape 194">
              <a:extLst>
                <a:ext uri="{FF2B5EF4-FFF2-40B4-BE49-F238E27FC236}">
                  <a16:creationId xmlns:a16="http://schemas.microsoft.com/office/drawing/2014/main" id="{212B7487-BF84-4C58-87C6-2B82B001DBDE}"/>
                </a:ext>
              </a:extLst>
            </p:cNvPr>
            <p:cNvSpPr/>
            <p:nvPr/>
          </p:nvSpPr>
          <p:spPr>
            <a:xfrm>
              <a:off x="1768898" y="284143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6" name="Freeform: Shape 195">
              <a:extLst>
                <a:ext uri="{FF2B5EF4-FFF2-40B4-BE49-F238E27FC236}">
                  <a16:creationId xmlns:a16="http://schemas.microsoft.com/office/drawing/2014/main" id="{F137ECF4-E8A8-42DB-85F4-6EACAF9B0074}"/>
                </a:ext>
              </a:extLst>
            </p:cNvPr>
            <p:cNvSpPr/>
            <p:nvPr/>
          </p:nvSpPr>
          <p:spPr>
            <a:xfrm>
              <a:off x="1785544" y="2810182"/>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7" name="Freeform: Shape 196">
              <a:extLst>
                <a:ext uri="{FF2B5EF4-FFF2-40B4-BE49-F238E27FC236}">
                  <a16:creationId xmlns:a16="http://schemas.microsoft.com/office/drawing/2014/main" id="{5BE5166D-66A2-4606-B783-F7C013341C45}"/>
                </a:ext>
              </a:extLst>
            </p:cNvPr>
            <p:cNvSpPr/>
            <p:nvPr/>
          </p:nvSpPr>
          <p:spPr>
            <a:xfrm>
              <a:off x="1765693" y="2808523"/>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8" name="Freeform: Shape 197">
              <a:extLst>
                <a:ext uri="{FF2B5EF4-FFF2-40B4-BE49-F238E27FC236}">
                  <a16:creationId xmlns:a16="http://schemas.microsoft.com/office/drawing/2014/main" id="{159CFF1F-8DA2-4871-A72A-7E281F83F1A1}"/>
                </a:ext>
              </a:extLst>
            </p:cNvPr>
            <p:cNvSpPr/>
            <p:nvPr/>
          </p:nvSpPr>
          <p:spPr>
            <a:xfrm>
              <a:off x="1835541" y="2907261"/>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9" name="Freeform: Shape 198">
              <a:extLst>
                <a:ext uri="{FF2B5EF4-FFF2-40B4-BE49-F238E27FC236}">
                  <a16:creationId xmlns:a16="http://schemas.microsoft.com/office/drawing/2014/main" id="{AD13F4BA-5590-43A9-A6EF-772AA8BFC60F}"/>
                </a:ext>
              </a:extLst>
            </p:cNvPr>
            <p:cNvSpPr/>
            <p:nvPr/>
          </p:nvSpPr>
          <p:spPr>
            <a:xfrm>
              <a:off x="5411697" y="3313522"/>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0" name="Freeform: Shape 199">
              <a:extLst>
                <a:ext uri="{FF2B5EF4-FFF2-40B4-BE49-F238E27FC236}">
                  <a16:creationId xmlns:a16="http://schemas.microsoft.com/office/drawing/2014/main" id="{1372B790-7567-438C-88F1-F61BA64D18D3}"/>
                </a:ext>
              </a:extLst>
            </p:cNvPr>
            <p:cNvSpPr/>
            <p:nvPr/>
          </p:nvSpPr>
          <p:spPr>
            <a:xfrm>
              <a:off x="5397702" y="3306297"/>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1" name="Freeform: Shape 200">
              <a:extLst>
                <a:ext uri="{FF2B5EF4-FFF2-40B4-BE49-F238E27FC236}">
                  <a16:creationId xmlns:a16="http://schemas.microsoft.com/office/drawing/2014/main" id="{D74E7A01-E84D-47DD-B346-F08334436F20}"/>
                </a:ext>
              </a:extLst>
            </p:cNvPr>
            <p:cNvSpPr/>
            <p:nvPr/>
          </p:nvSpPr>
          <p:spPr>
            <a:xfrm>
              <a:off x="5018753" y="3222556"/>
              <a:ext cx="23324" cy="51314"/>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2" name="Freeform: Shape 201">
              <a:extLst>
                <a:ext uri="{FF2B5EF4-FFF2-40B4-BE49-F238E27FC236}">
                  <a16:creationId xmlns:a16="http://schemas.microsoft.com/office/drawing/2014/main" id="{7F136EE2-1E06-40AE-8327-13BC85FE7CA7}"/>
                </a:ext>
              </a:extLst>
            </p:cNvPr>
            <p:cNvSpPr/>
            <p:nvPr/>
          </p:nvSpPr>
          <p:spPr>
            <a:xfrm>
              <a:off x="4458938" y="3039519"/>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3" name="Freeform: Shape 202">
              <a:extLst>
                <a:ext uri="{FF2B5EF4-FFF2-40B4-BE49-F238E27FC236}">
                  <a16:creationId xmlns:a16="http://schemas.microsoft.com/office/drawing/2014/main" id="{C9FB5984-3360-4CF0-B022-5D6693EE1041}"/>
                </a:ext>
              </a:extLst>
            </p:cNvPr>
            <p:cNvSpPr/>
            <p:nvPr/>
          </p:nvSpPr>
          <p:spPr>
            <a:xfrm>
              <a:off x="5077230" y="338124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4" name="Freeform: Shape 203">
              <a:extLst>
                <a:ext uri="{FF2B5EF4-FFF2-40B4-BE49-F238E27FC236}">
                  <a16:creationId xmlns:a16="http://schemas.microsoft.com/office/drawing/2014/main" id="{1EFCAD3A-B90D-447F-B5C9-A5288FEEF3F6}"/>
                </a:ext>
              </a:extLst>
            </p:cNvPr>
            <p:cNvSpPr/>
            <p:nvPr/>
          </p:nvSpPr>
          <p:spPr>
            <a:xfrm>
              <a:off x="3853188" y="170274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5" name="Freeform: Shape 204">
              <a:extLst>
                <a:ext uri="{FF2B5EF4-FFF2-40B4-BE49-F238E27FC236}">
                  <a16:creationId xmlns:a16="http://schemas.microsoft.com/office/drawing/2014/main" id="{CFD0A82A-49C8-473D-803F-3C108A897DDF}"/>
                </a:ext>
              </a:extLst>
            </p:cNvPr>
            <p:cNvSpPr/>
            <p:nvPr/>
          </p:nvSpPr>
          <p:spPr>
            <a:xfrm>
              <a:off x="2014793" y="1825894"/>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6" name="Freeform: Shape 205">
              <a:extLst>
                <a:ext uri="{FF2B5EF4-FFF2-40B4-BE49-F238E27FC236}">
                  <a16:creationId xmlns:a16="http://schemas.microsoft.com/office/drawing/2014/main" id="{B6870308-0768-4047-85A0-051468FF7A79}"/>
                </a:ext>
              </a:extLst>
            </p:cNvPr>
            <p:cNvSpPr/>
            <p:nvPr/>
          </p:nvSpPr>
          <p:spPr>
            <a:xfrm>
              <a:off x="4940177" y="2650643"/>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7" name="Freeform: Shape 206">
              <a:extLst>
                <a:ext uri="{FF2B5EF4-FFF2-40B4-BE49-F238E27FC236}">
                  <a16:creationId xmlns:a16="http://schemas.microsoft.com/office/drawing/2014/main" id="{42371A44-70C2-4DD0-930C-423273EE8C67}"/>
                </a:ext>
              </a:extLst>
            </p:cNvPr>
            <p:cNvSpPr/>
            <p:nvPr/>
          </p:nvSpPr>
          <p:spPr>
            <a:xfrm>
              <a:off x="4761424" y="3701639"/>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8" name="Freeform: Shape 207">
              <a:extLst>
                <a:ext uri="{FF2B5EF4-FFF2-40B4-BE49-F238E27FC236}">
                  <a16:creationId xmlns:a16="http://schemas.microsoft.com/office/drawing/2014/main" id="{494C5C22-0150-4724-BF61-63058723497D}"/>
                </a:ext>
              </a:extLst>
            </p:cNvPr>
            <p:cNvSpPr/>
            <p:nvPr/>
          </p:nvSpPr>
          <p:spPr>
            <a:xfrm>
              <a:off x="4764223" y="3710502"/>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9" name="Freeform: Shape 208">
              <a:extLst>
                <a:ext uri="{FF2B5EF4-FFF2-40B4-BE49-F238E27FC236}">
                  <a16:creationId xmlns:a16="http://schemas.microsoft.com/office/drawing/2014/main" id="{84C29ED2-DBF3-451C-B50F-833126A806E9}"/>
                </a:ext>
              </a:extLst>
            </p:cNvPr>
            <p:cNvSpPr/>
            <p:nvPr/>
          </p:nvSpPr>
          <p:spPr>
            <a:xfrm>
              <a:off x="3479539" y="1462033"/>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0" name="Freeform: Shape 209">
              <a:extLst>
                <a:ext uri="{FF2B5EF4-FFF2-40B4-BE49-F238E27FC236}">
                  <a16:creationId xmlns:a16="http://schemas.microsoft.com/office/drawing/2014/main" id="{CD712489-0AFE-4169-BA4E-6442BB3053D0}"/>
                </a:ext>
              </a:extLst>
            </p:cNvPr>
            <p:cNvSpPr/>
            <p:nvPr/>
          </p:nvSpPr>
          <p:spPr>
            <a:xfrm>
              <a:off x="3471142" y="1454570"/>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1" name="Freeform: Shape 210">
              <a:extLst>
                <a:ext uri="{FF2B5EF4-FFF2-40B4-BE49-F238E27FC236}">
                  <a16:creationId xmlns:a16="http://schemas.microsoft.com/office/drawing/2014/main" id="{59D5EB44-4E6F-4581-AC83-CEE9B1401BD5}"/>
                </a:ext>
              </a:extLst>
            </p:cNvPr>
            <p:cNvSpPr/>
            <p:nvPr/>
          </p:nvSpPr>
          <p:spPr>
            <a:xfrm>
              <a:off x="4889240" y="3054067"/>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2" name="Freeform: Shape 211">
              <a:extLst>
                <a:ext uri="{FF2B5EF4-FFF2-40B4-BE49-F238E27FC236}">
                  <a16:creationId xmlns:a16="http://schemas.microsoft.com/office/drawing/2014/main" id="{ADE9AD7B-52FF-44D6-9BAD-6D7D18BF7BE8}"/>
                </a:ext>
              </a:extLst>
            </p:cNvPr>
            <p:cNvSpPr/>
            <p:nvPr/>
          </p:nvSpPr>
          <p:spPr>
            <a:xfrm>
              <a:off x="4992556" y="338562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3" name="Freeform: Shape 212">
              <a:extLst>
                <a:ext uri="{FF2B5EF4-FFF2-40B4-BE49-F238E27FC236}">
                  <a16:creationId xmlns:a16="http://schemas.microsoft.com/office/drawing/2014/main" id="{82A11933-B20A-4A2F-8D78-762E6672E140}"/>
                </a:ext>
              </a:extLst>
            </p:cNvPr>
            <p:cNvSpPr/>
            <p:nvPr/>
          </p:nvSpPr>
          <p:spPr>
            <a:xfrm>
              <a:off x="2797079" y="1399036"/>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4" name="Freeform: Shape 213">
              <a:extLst>
                <a:ext uri="{FF2B5EF4-FFF2-40B4-BE49-F238E27FC236}">
                  <a16:creationId xmlns:a16="http://schemas.microsoft.com/office/drawing/2014/main" id="{C75D3DF3-D04F-4044-9DFE-6BBA4544D5AB}"/>
                </a:ext>
              </a:extLst>
            </p:cNvPr>
            <p:cNvSpPr/>
            <p:nvPr/>
          </p:nvSpPr>
          <p:spPr>
            <a:xfrm>
              <a:off x="3665663" y="343985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5" name="Freeform: Shape 214">
              <a:extLst>
                <a:ext uri="{FF2B5EF4-FFF2-40B4-BE49-F238E27FC236}">
                  <a16:creationId xmlns:a16="http://schemas.microsoft.com/office/drawing/2014/main" id="{EF8E9DF4-0DF1-4EC1-B939-3596E213AB55}"/>
                </a:ext>
              </a:extLst>
            </p:cNvPr>
            <p:cNvSpPr/>
            <p:nvPr/>
          </p:nvSpPr>
          <p:spPr>
            <a:xfrm>
              <a:off x="2790430" y="1534562"/>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6" name="Freeform: Shape 215">
              <a:extLst>
                <a:ext uri="{FF2B5EF4-FFF2-40B4-BE49-F238E27FC236}">
                  <a16:creationId xmlns:a16="http://schemas.microsoft.com/office/drawing/2014/main" id="{6035FA85-2D29-4CE1-939B-574265109786}"/>
                </a:ext>
              </a:extLst>
            </p:cNvPr>
            <p:cNvSpPr/>
            <p:nvPr/>
          </p:nvSpPr>
          <p:spPr>
            <a:xfrm>
              <a:off x="3289682" y="2612441"/>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7" name="Freeform: Shape 216">
              <a:extLst>
                <a:ext uri="{FF2B5EF4-FFF2-40B4-BE49-F238E27FC236}">
                  <a16:creationId xmlns:a16="http://schemas.microsoft.com/office/drawing/2014/main" id="{46667002-5FC5-4F7C-AE88-EB8B0D0564CE}"/>
                </a:ext>
              </a:extLst>
            </p:cNvPr>
            <p:cNvSpPr/>
            <p:nvPr/>
          </p:nvSpPr>
          <p:spPr>
            <a:xfrm>
              <a:off x="3298544" y="2618922"/>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8" name="Freeform: Shape 217">
              <a:extLst>
                <a:ext uri="{FF2B5EF4-FFF2-40B4-BE49-F238E27FC236}">
                  <a16:creationId xmlns:a16="http://schemas.microsoft.com/office/drawing/2014/main" id="{6D5FF925-9BCC-430E-8C34-3F3A56AAD3D6}"/>
                </a:ext>
              </a:extLst>
            </p:cNvPr>
            <p:cNvSpPr/>
            <p:nvPr/>
          </p:nvSpPr>
          <p:spPr>
            <a:xfrm>
              <a:off x="5178924" y="4017451"/>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9" name="Freeform: Shape 218">
              <a:extLst>
                <a:ext uri="{FF2B5EF4-FFF2-40B4-BE49-F238E27FC236}">
                  <a16:creationId xmlns:a16="http://schemas.microsoft.com/office/drawing/2014/main" id="{91369A1F-7C9F-4369-B454-F39EAE2BBDC4}"/>
                </a:ext>
              </a:extLst>
            </p:cNvPr>
            <p:cNvSpPr/>
            <p:nvPr/>
          </p:nvSpPr>
          <p:spPr>
            <a:xfrm>
              <a:off x="5020230" y="3284014"/>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0" name="Freeform: Shape 219">
              <a:extLst>
                <a:ext uri="{FF2B5EF4-FFF2-40B4-BE49-F238E27FC236}">
                  <a16:creationId xmlns:a16="http://schemas.microsoft.com/office/drawing/2014/main" id="{333963C5-DA7F-44FF-B48E-AE4FE088DDCF}"/>
                </a:ext>
              </a:extLst>
            </p:cNvPr>
            <p:cNvSpPr/>
            <p:nvPr/>
          </p:nvSpPr>
          <p:spPr>
            <a:xfrm>
              <a:off x="1881731" y="4044974"/>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1" name="Freeform: Shape 220">
              <a:extLst>
                <a:ext uri="{FF2B5EF4-FFF2-40B4-BE49-F238E27FC236}">
                  <a16:creationId xmlns:a16="http://schemas.microsoft.com/office/drawing/2014/main" id="{38D475D4-6549-43BC-823D-862CB3FD1F8A}"/>
                </a:ext>
              </a:extLst>
            </p:cNvPr>
            <p:cNvSpPr/>
            <p:nvPr/>
          </p:nvSpPr>
          <p:spPr>
            <a:xfrm>
              <a:off x="5153436" y="3491253"/>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2" name="Freeform: Shape 221">
              <a:extLst>
                <a:ext uri="{FF2B5EF4-FFF2-40B4-BE49-F238E27FC236}">
                  <a16:creationId xmlns:a16="http://schemas.microsoft.com/office/drawing/2014/main" id="{248434DE-6816-4A2B-B53E-AE54A9BE92EE}"/>
                </a:ext>
              </a:extLst>
            </p:cNvPr>
            <p:cNvSpPr/>
            <p:nvPr/>
          </p:nvSpPr>
          <p:spPr>
            <a:xfrm>
              <a:off x="2532520" y="1336082"/>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3" name="Freeform: Shape 222">
              <a:extLst>
                <a:ext uri="{FF2B5EF4-FFF2-40B4-BE49-F238E27FC236}">
                  <a16:creationId xmlns:a16="http://schemas.microsoft.com/office/drawing/2014/main" id="{A90391A0-5244-4ACF-9114-67B8910E1DD5}"/>
                </a:ext>
              </a:extLst>
            </p:cNvPr>
            <p:cNvSpPr/>
            <p:nvPr/>
          </p:nvSpPr>
          <p:spPr>
            <a:xfrm>
              <a:off x="5641321" y="3536037"/>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4" name="Freeform: Shape 223">
              <a:extLst>
                <a:ext uri="{FF2B5EF4-FFF2-40B4-BE49-F238E27FC236}">
                  <a16:creationId xmlns:a16="http://schemas.microsoft.com/office/drawing/2014/main" id="{9874AF92-FCBC-4445-A11E-2389D605823A}"/>
                </a:ext>
              </a:extLst>
            </p:cNvPr>
            <p:cNvSpPr/>
            <p:nvPr/>
          </p:nvSpPr>
          <p:spPr>
            <a:xfrm>
              <a:off x="3615750" y="1805368"/>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5" name="Freeform: Shape 224">
              <a:extLst>
                <a:ext uri="{FF2B5EF4-FFF2-40B4-BE49-F238E27FC236}">
                  <a16:creationId xmlns:a16="http://schemas.microsoft.com/office/drawing/2014/main" id="{844F8C7E-6805-4098-8D16-8F92652DBDFE}"/>
                </a:ext>
              </a:extLst>
            </p:cNvPr>
            <p:cNvSpPr/>
            <p:nvPr/>
          </p:nvSpPr>
          <p:spPr>
            <a:xfrm>
              <a:off x="4708887" y="3188970"/>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6" name="Freeform: Shape 225">
              <a:extLst>
                <a:ext uri="{FF2B5EF4-FFF2-40B4-BE49-F238E27FC236}">
                  <a16:creationId xmlns:a16="http://schemas.microsoft.com/office/drawing/2014/main" id="{D5B99780-3FBF-4CEF-9842-70046F891020}"/>
                </a:ext>
              </a:extLst>
            </p:cNvPr>
            <p:cNvSpPr/>
            <p:nvPr/>
          </p:nvSpPr>
          <p:spPr>
            <a:xfrm>
              <a:off x="4958538" y="3026166"/>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7" name="Freeform: Shape 226">
              <a:extLst>
                <a:ext uri="{FF2B5EF4-FFF2-40B4-BE49-F238E27FC236}">
                  <a16:creationId xmlns:a16="http://schemas.microsoft.com/office/drawing/2014/main" id="{BE852732-43F2-4CD9-B0EE-ABE19B847607}"/>
                </a:ext>
              </a:extLst>
            </p:cNvPr>
            <p:cNvSpPr/>
            <p:nvPr/>
          </p:nvSpPr>
          <p:spPr>
            <a:xfrm>
              <a:off x="2026747" y="3030364"/>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8" name="Freeform: Shape 227">
              <a:extLst>
                <a:ext uri="{FF2B5EF4-FFF2-40B4-BE49-F238E27FC236}">
                  <a16:creationId xmlns:a16="http://schemas.microsoft.com/office/drawing/2014/main" id="{2F67AAF3-5F10-465E-A4BA-8E06BD058530}"/>
                </a:ext>
              </a:extLst>
            </p:cNvPr>
            <p:cNvSpPr/>
            <p:nvPr/>
          </p:nvSpPr>
          <p:spPr>
            <a:xfrm>
              <a:off x="5485401" y="3371366"/>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9" name="Freeform: Shape 228">
              <a:extLst>
                <a:ext uri="{FF2B5EF4-FFF2-40B4-BE49-F238E27FC236}">
                  <a16:creationId xmlns:a16="http://schemas.microsoft.com/office/drawing/2014/main" id="{90E8EA57-9909-4D80-A733-3CEEE76C79AE}"/>
                </a:ext>
              </a:extLst>
            </p:cNvPr>
            <p:cNvSpPr/>
            <p:nvPr/>
          </p:nvSpPr>
          <p:spPr>
            <a:xfrm>
              <a:off x="5485401" y="3370834"/>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0" name="Freeform: Shape 229">
              <a:extLst>
                <a:ext uri="{FF2B5EF4-FFF2-40B4-BE49-F238E27FC236}">
                  <a16:creationId xmlns:a16="http://schemas.microsoft.com/office/drawing/2014/main" id="{FE9FA5F3-45CF-484B-8AD4-60CA78C15CD1}"/>
                </a:ext>
              </a:extLst>
            </p:cNvPr>
            <p:cNvSpPr/>
            <p:nvPr/>
          </p:nvSpPr>
          <p:spPr>
            <a:xfrm>
              <a:off x="1911023" y="1534746"/>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1" name="Freeform: Shape 230">
              <a:extLst>
                <a:ext uri="{FF2B5EF4-FFF2-40B4-BE49-F238E27FC236}">
                  <a16:creationId xmlns:a16="http://schemas.microsoft.com/office/drawing/2014/main" id="{73FF9490-A924-446C-B243-641A547C0FF3}"/>
                </a:ext>
              </a:extLst>
            </p:cNvPr>
            <p:cNvSpPr/>
            <p:nvPr/>
          </p:nvSpPr>
          <p:spPr>
            <a:xfrm>
              <a:off x="5006538" y="2755370"/>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2" name="Freeform: Shape 231">
              <a:extLst>
                <a:ext uri="{FF2B5EF4-FFF2-40B4-BE49-F238E27FC236}">
                  <a16:creationId xmlns:a16="http://schemas.microsoft.com/office/drawing/2014/main" id="{2F23F8FF-11F4-4F7F-B463-B325C4626625}"/>
                </a:ext>
              </a:extLst>
            </p:cNvPr>
            <p:cNvSpPr/>
            <p:nvPr/>
          </p:nvSpPr>
          <p:spPr>
            <a:xfrm>
              <a:off x="1899791" y="1777255"/>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3" name="Freeform: Shape 232">
              <a:extLst>
                <a:ext uri="{FF2B5EF4-FFF2-40B4-BE49-F238E27FC236}">
                  <a16:creationId xmlns:a16="http://schemas.microsoft.com/office/drawing/2014/main" id="{94AF4DB2-B508-40E9-B151-5455C0336278}"/>
                </a:ext>
              </a:extLst>
            </p:cNvPr>
            <p:cNvSpPr/>
            <p:nvPr/>
          </p:nvSpPr>
          <p:spPr>
            <a:xfrm>
              <a:off x="1909835" y="1778429"/>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4" name="Freeform: Shape 233">
              <a:extLst>
                <a:ext uri="{FF2B5EF4-FFF2-40B4-BE49-F238E27FC236}">
                  <a16:creationId xmlns:a16="http://schemas.microsoft.com/office/drawing/2014/main" id="{59C58A92-D90D-4379-97D9-D85CD7A966DB}"/>
                </a:ext>
              </a:extLst>
            </p:cNvPr>
            <p:cNvSpPr/>
            <p:nvPr/>
          </p:nvSpPr>
          <p:spPr>
            <a:xfrm>
              <a:off x="2196254" y="1531365"/>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5" name="Freeform: Shape 234">
              <a:extLst>
                <a:ext uri="{FF2B5EF4-FFF2-40B4-BE49-F238E27FC236}">
                  <a16:creationId xmlns:a16="http://schemas.microsoft.com/office/drawing/2014/main" id="{8B6EBCB7-89B3-4C68-AC45-D19137ED4A08}"/>
                </a:ext>
              </a:extLst>
            </p:cNvPr>
            <p:cNvSpPr/>
            <p:nvPr/>
          </p:nvSpPr>
          <p:spPr>
            <a:xfrm>
              <a:off x="5154940" y="3286932"/>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6" name="Freeform: Shape 235">
              <a:extLst>
                <a:ext uri="{FF2B5EF4-FFF2-40B4-BE49-F238E27FC236}">
                  <a16:creationId xmlns:a16="http://schemas.microsoft.com/office/drawing/2014/main" id="{53BC0999-4B86-46CA-9270-E9523229B9DC}"/>
                </a:ext>
              </a:extLst>
            </p:cNvPr>
            <p:cNvSpPr/>
            <p:nvPr/>
          </p:nvSpPr>
          <p:spPr>
            <a:xfrm>
              <a:off x="3358537" y="2578805"/>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7" name="Freeform: Shape 236">
              <a:extLst>
                <a:ext uri="{FF2B5EF4-FFF2-40B4-BE49-F238E27FC236}">
                  <a16:creationId xmlns:a16="http://schemas.microsoft.com/office/drawing/2014/main" id="{23A8FC6E-8BA0-480F-A495-7A0DA4EE85E9}"/>
                </a:ext>
              </a:extLst>
            </p:cNvPr>
            <p:cNvSpPr/>
            <p:nvPr/>
          </p:nvSpPr>
          <p:spPr>
            <a:xfrm>
              <a:off x="3939488" y="1494046"/>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8" name="Freeform: Shape 237">
              <a:extLst>
                <a:ext uri="{FF2B5EF4-FFF2-40B4-BE49-F238E27FC236}">
                  <a16:creationId xmlns:a16="http://schemas.microsoft.com/office/drawing/2014/main" id="{27160AF3-52C9-47FE-BB78-D3D672197821}"/>
                </a:ext>
              </a:extLst>
            </p:cNvPr>
            <p:cNvSpPr/>
            <p:nvPr/>
          </p:nvSpPr>
          <p:spPr>
            <a:xfrm>
              <a:off x="5493797" y="339095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9" name="Freeform: Shape 238">
              <a:extLst>
                <a:ext uri="{FF2B5EF4-FFF2-40B4-BE49-F238E27FC236}">
                  <a16:creationId xmlns:a16="http://schemas.microsoft.com/office/drawing/2014/main" id="{781A1D81-03EF-45B7-AD9A-68943060E5B8}"/>
                </a:ext>
              </a:extLst>
            </p:cNvPr>
            <p:cNvSpPr/>
            <p:nvPr/>
          </p:nvSpPr>
          <p:spPr>
            <a:xfrm>
              <a:off x="1080882" y="2129038"/>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0" name="Freeform: Shape 239">
              <a:extLst>
                <a:ext uri="{FF2B5EF4-FFF2-40B4-BE49-F238E27FC236}">
                  <a16:creationId xmlns:a16="http://schemas.microsoft.com/office/drawing/2014/main" id="{060A6932-1687-430C-853B-72D14EEAFFD7}"/>
                </a:ext>
              </a:extLst>
            </p:cNvPr>
            <p:cNvSpPr/>
            <p:nvPr/>
          </p:nvSpPr>
          <p:spPr>
            <a:xfrm>
              <a:off x="4540779" y="1469381"/>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1" name="Freeform: Shape 240">
              <a:extLst>
                <a:ext uri="{FF2B5EF4-FFF2-40B4-BE49-F238E27FC236}">
                  <a16:creationId xmlns:a16="http://schemas.microsoft.com/office/drawing/2014/main" id="{65BA72F1-D9AF-4FE1-AB4F-7FA10685F08F}"/>
                </a:ext>
              </a:extLst>
            </p:cNvPr>
            <p:cNvSpPr/>
            <p:nvPr/>
          </p:nvSpPr>
          <p:spPr>
            <a:xfrm>
              <a:off x="5152334" y="3272005"/>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2" name="Freeform: Shape 241">
              <a:extLst>
                <a:ext uri="{FF2B5EF4-FFF2-40B4-BE49-F238E27FC236}">
                  <a16:creationId xmlns:a16="http://schemas.microsoft.com/office/drawing/2014/main" id="{0F8660C8-F59D-44CC-B4D8-71F32D482A68}"/>
                </a:ext>
              </a:extLst>
            </p:cNvPr>
            <p:cNvSpPr/>
            <p:nvPr/>
          </p:nvSpPr>
          <p:spPr>
            <a:xfrm>
              <a:off x="2095028" y="1573524"/>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3" name="Freeform: Shape 242">
              <a:extLst>
                <a:ext uri="{FF2B5EF4-FFF2-40B4-BE49-F238E27FC236}">
                  <a16:creationId xmlns:a16="http://schemas.microsoft.com/office/drawing/2014/main" id="{92DD3673-6EE7-4A71-B699-14D0AED7C408}"/>
                </a:ext>
              </a:extLst>
            </p:cNvPr>
            <p:cNvSpPr/>
            <p:nvPr/>
          </p:nvSpPr>
          <p:spPr>
            <a:xfrm>
              <a:off x="2089365" y="1573816"/>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4" name="Freeform: Shape 243">
              <a:extLst>
                <a:ext uri="{FF2B5EF4-FFF2-40B4-BE49-F238E27FC236}">
                  <a16:creationId xmlns:a16="http://schemas.microsoft.com/office/drawing/2014/main" id="{037A6730-ADA0-4CFC-9BC5-EC36044F033B}"/>
                </a:ext>
              </a:extLst>
            </p:cNvPr>
            <p:cNvSpPr/>
            <p:nvPr/>
          </p:nvSpPr>
          <p:spPr>
            <a:xfrm>
              <a:off x="5329597" y="3290023"/>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5" name="Freeform: Shape 244">
              <a:extLst>
                <a:ext uri="{FF2B5EF4-FFF2-40B4-BE49-F238E27FC236}">
                  <a16:creationId xmlns:a16="http://schemas.microsoft.com/office/drawing/2014/main" id="{B8EE5201-E9CE-414E-8A10-EB68BDEFBE6E}"/>
                </a:ext>
              </a:extLst>
            </p:cNvPr>
            <p:cNvSpPr/>
            <p:nvPr/>
          </p:nvSpPr>
          <p:spPr>
            <a:xfrm>
              <a:off x="5628609" y="3625790"/>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6" name="Freeform: Shape 245">
              <a:extLst>
                <a:ext uri="{FF2B5EF4-FFF2-40B4-BE49-F238E27FC236}">
                  <a16:creationId xmlns:a16="http://schemas.microsoft.com/office/drawing/2014/main" id="{A1B94F45-E5DD-428E-B144-D1F216EF11A3}"/>
                </a:ext>
              </a:extLst>
            </p:cNvPr>
            <p:cNvSpPr/>
            <p:nvPr/>
          </p:nvSpPr>
          <p:spPr>
            <a:xfrm>
              <a:off x="2344477" y="1852575"/>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7" name="Freeform: Shape 246">
              <a:extLst>
                <a:ext uri="{FF2B5EF4-FFF2-40B4-BE49-F238E27FC236}">
                  <a16:creationId xmlns:a16="http://schemas.microsoft.com/office/drawing/2014/main" id="{A29CB2B2-D38B-4060-9B4C-66B01C145BC9}"/>
                </a:ext>
              </a:extLst>
            </p:cNvPr>
            <p:cNvSpPr/>
            <p:nvPr/>
          </p:nvSpPr>
          <p:spPr>
            <a:xfrm>
              <a:off x="1889310" y="4060368"/>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8" name="Freeform: Shape 247">
              <a:extLst>
                <a:ext uri="{FF2B5EF4-FFF2-40B4-BE49-F238E27FC236}">
                  <a16:creationId xmlns:a16="http://schemas.microsoft.com/office/drawing/2014/main" id="{C2BD82B8-CDAB-4BD6-9F50-E1622CF3EE8D}"/>
                </a:ext>
              </a:extLst>
            </p:cNvPr>
            <p:cNvSpPr/>
            <p:nvPr/>
          </p:nvSpPr>
          <p:spPr>
            <a:xfrm>
              <a:off x="1890826" y="4069698"/>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9" name="Freeform: Shape 248">
              <a:extLst>
                <a:ext uri="{FF2B5EF4-FFF2-40B4-BE49-F238E27FC236}">
                  <a16:creationId xmlns:a16="http://schemas.microsoft.com/office/drawing/2014/main" id="{03A9D3F2-008E-472C-ACEB-4B0D9A9F243C}"/>
                </a:ext>
              </a:extLst>
            </p:cNvPr>
            <p:cNvSpPr/>
            <p:nvPr/>
          </p:nvSpPr>
          <p:spPr>
            <a:xfrm>
              <a:off x="4131677" y="1433559"/>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0" name="Freeform: Shape 249">
              <a:extLst>
                <a:ext uri="{FF2B5EF4-FFF2-40B4-BE49-F238E27FC236}">
                  <a16:creationId xmlns:a16="http://schemas.microsoft.com/office/drawing/2014/main" id="{6DF38A59-11E5-4515-AFF5-9EC5232B8F27}"/>
                </a:ext>
              </a:extLst>
            </p:cNvPr>
            <p:cNvSpPr/>
            <p:nvPr/>
          </p:nvSpPr>
          <p:spPr>
            <a:xfrm>
              <a:off x="2544996" y="1312564"/>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1" name="Freeform: Shape 250">
              <a:extLst>
                <a:ext uri="{FF2B5EF4-FFF2-40B4-BE49-F238E27FC236}">
                  <a16:creationId xmlns:a16="http://schemas.microsoft.com/office/drawing/2014/main" id="{1B62B87F-4043-493C-8BA3-B84D30F85B35}"/>
                </a:ext>
              </a:extLst>
            </p:cNvPr>
            <p:cNvSpPr/>
            <p:nvPr/>
          </p:nvSpPr>
          <p:spPr>
            <a:xfrm>
              <a:off x="3462745" y="1402323"/>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2" name="Freeform: Shape 251">
              <a:extLst>
                <a:ext uri="{FF2B5EF4-FFF2-40B4-BE49-F238E27FC236}">
                  <a16:creationId xmlns:a16="http://schemas.microsoft.com/office/drawing/2014/main" id="{35A39DAC-A781-4E2C-8EF5-68AF65959714}"/>
                </a:ext>
              </a:extLst>
            </p:cNvPr>
            <p:cNvSpPr/>
            <p:nvPr/>
          </p:nvSpPr>
          <p:spPr>
            <a:xfrm>
              <a:off x="5240499" y="4028472"/>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3" name="Freeform: Shape 252">
              <a:extLst>
                <a:ext uri="{FF2B5EF4-FFF2-40B4-BE49-F238E27FC236}">
                  <a16:creationId xmlns:a16="http://schemas.microsoft.com/office/drawing/2014/main" id="{47E6E511-73D7-40B4-A0D7-70A88A6D1DDA}"/>
                </a:ext>
              </a:extLst>
            </p:cNvPr>
            <p:cNvSpPr/>
            <p:nvPr/>
          </p:nvSpPr>
          <p:spPr>
            <a:xfrm>
              <a:off x="1895840" y="4169993"/>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4" name="Freeform: Shape 253">
              <a:extLst>
                <a:ext uri="{FF2B5EF4-FFF2-40B4-BE49-F238E27FC236}">
                  <a16:creationId xmlns:a16="http://schemas.microsoft.com/office/drawing/2014/main" id="{65245005-1263-4D29-A837-DF7D0181D135}"/>
                </a:ext>
              </a:extLst>
            </p:cNvPr>
            <p:cNvSpPr/>
            <p:nvPr/>
          </p:nvSpPr>
          <p:spPr>
            <a:xfrm>
              <a:off x="5377644" y="341509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5" name="Freeform: Shape 254">
              <a:extLst>
                <a:ext uri="{FF2B5EF4-FFF2-40B4-BE49-F238E27FC236}">
                  <a16:creationId xmlns:a16="http://schemas.microsoft.com/office/drawing/2014/main" id="{0F9DD5D5-2610-4506-B877-43E1F5B434EC}"/>
                </a:ext>
              </a:extLst>
            </p:cNvPr>
            <p:cNvSpPr/>
            <p:nvPr/>
          </p:nvSpPr>
          <p:spPr>
            <a:xfrm>
              <a:off x="5376711" y="341708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6" name="Freeform: Shape 255">
              <a:extLst>
                <a:ext uri="{FF2B5EF4-FFF2-40B4-BE49-F238E27FC236}">
                  <a16:creationId xmlns:a16="http://schemas.microsoft.com/office/drawing/2014/main" id="{53DC481B-29A9-4BAC-B875-FB05E44C34E7}"/>
                </a:ext>
              </a:extLst>
            </p:cNvPr>
            <p:cNvSpPr/>
            <p:nvPr/>
          </p:nvSpPr>
          <p:spPr>
            <a:xfrm>
              <a:off x="1684817" y="1786708"/>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7" name="Freeform: Shape 256">
              <a:extLst>
                <a:ext uri="{FF2B5EF4-FFF2-40B4-BE49-F238E27FC236}">
                  <a16:creationId xmlns:a16="http://schemas.microsoft.com/office/drawing/2014/main" id="{A6067E00-7B9F-49E0-BD6C-15B1D1FE5C55}"/>
                </a:ext>
              </a:extLst>
            </p:cNvPr>
            <p:cNvSpPr/>
            <p:nvPr/>
          </p:nvSpPr>
          <p:spPr>
            <a:xfrm>
              <a:off x="2764241" y="2790122"/>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8" name="Freeform: Shape 257">
              <a:extLst>
                <a:ext uri="{FF2B5EF4-FFF2-40B4-BE49-F238E27FC236}">
                  <a16:creationId xmlns:a16="http://schemas.microsoft.com/office/drawing/2014/main" id="{9A1ABCF2-21E4-4A86-8D60-7AE233D15255}"/>
                </a:ext>
              </a:extLst>
            </p:cNvPr>
            <p:cNvSpPr/>
            <p:nvPr/>
          </p:nvSpPr>
          <p:spPr>
            <a:xfrm>
              <a:off x="4988976" y="2790590"/>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9" name="Freeform: Shape 258">
              <a:extLst>
                <a:ext uri="{FF2B5EF4-FFF2-40B4-BE49-F238E27FC236}">
                  <a16:creationId xmlns:a16="http://schemas.microsoft.com/office/drawing/2014/main" id="{BCD3F594-09D4-4D49-935F-2C56351530DB}"/>
                </a:ext>
              </a:extLst>
            </p:cNvPr>
            <p:cNvSpPr/>
            <p:nvPr/>
          </p:nvSpPr>
          <p:spPr>
            <a:xfrm>
              <a:off x="1810942" y="285309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0" name="Freeform: Shape 259">
              <a:extLst>
                <a:ext uri="{FF2B5EF4-FFF2-40B4-BE49-F238E27FC236}">
                  <a16:creationId xmlns:a16="http://schemas.microsoft.com/office/drawing/2014/main" id="{2A386C8C-2842-4FAD-8AE8-7931F67B36F4}"/>
                </a:ext>
              </a:extLst>
            </p:cNvPr>
            <p:cNvSpPr/>
            <p:nvPr/>
          </p:nvSpPr>
          <p:spPr>
            <a:xfrm>
              <a:off x="1774483" y="285729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1" name="Freeform: Shape 260">
              <a:extLst>
                <a:ext uri="{FF2B5EF4-FFF2-40B4-BE49-F238E27FC236}">
                  <a16:creationId xmlns:a16="http://schemas.microsoft.com/office/drawing/2014/main" id="{301DE0E8-5F18-427C-B214-6763D454FC7D}"/>
                </a:ext>
              </a:extLst>
            </p:cNvPr>
            <p:cNvSpPr/>
            <p:nvPr/>
          </p:nvSpPr>
          <p:spPr>
            <a:xfrm>
              <a:off x="1828202" y="2881088"/>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2" name="Freeform: Shape 261">
              <a:extLst>
                <a:ext uri="{FF2B5EF4-FFF2-40B4-BE49-F238E27FC236}">
                  <a16:creationId xmlns:a16="http://schemas.microsoft.com/office/drawing/2014/main" id="{9F9F47CF-5809-46D0-99DA-F304FB48E77F}"/>
                </a:ext>
              </a:extLst>
            </p:cNvPr>
            <p:cNvSpPr/>
            <p:nvPr/>
          </p:nvSpPr>
          <p:spPr>
            <a:xfrm>
              <a:off x="1829134" y="2882021"/>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3" name="Freeform: Shape 262">
              <a:extLst>
                <a:ext uri="{FF2B5EF4-FFF2-40B4-BE49-F238E27FC236}">
                  <a16:creationId xmlns:a16="http://schemas.microsoft.com/office/drawing/2014/main" id="{E36F3FA0-8374-4560-B2C7-F8BBB2BA94A6}"/>
                </a:ext>
              </a:extLst>
            </p:cNvPr>
            <p:cNvSpPr/>
            <p:nvPr/>
          </p:nvSpPr>
          <p:spPr>
            <a:xfrm>
              <a:off x="2324983" y="1803036"/>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4" name="Freeform: Shape 263">
              <a:extLst>
                <a:ext uri="{FF2B5EF4-FFF2-40B4-BE49-F238E27FC236}">
                  <a16:creationId xmlns:a16="http://schemas.microsoft.com/office/drawing/2014/main" id="{3890F0F3-29A2-468A-B15C-20FF59A14146}"/>
                </a:ext>
              </a:extLst>
            </p:cNvPr>
            <p:cNvSpPr/>
            <p:nvPr/>
          </p:nvSpPr>
          <p:spPr>
            <a:xfrm>
              <a:off x="1689016" y="2895640"/>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5" name="Freeform: Shape 264">
              <a:extLst>
                <a:ext uri="{FF2B5EF4-FFF2-40B4-BE49-F238E27FC236}">
                  <a16:creationId xmlns:a16="http://schemas.microsoft.com/office/drawing/2014/main" id="{A9BE7CE3-973A-4BE7-9FCE-F341ED4CF4A6}"/>
                </a:ext>
              </a:extLst>
            </p:cNvPr>
            <p:cNvSpPr/>
            <p:nvPr/>
          </p:nvSpPr>
          <p:spPr>
            <a:xfrm>
              <a:off x="2051645" y="3041093"/>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6" name="Freeform: Shape 265">
              <a:extLst>
                <a:ext uri="{FF2B5EF4-FFF2-40B4-BE49-F238E27FC236}">
                  <a16:creationId xmlns:a16="http://schemas.microsoft.com/office/drawing/2014/main" id="{CC010CBD-005C-4BAA-8D10-876DE090C994}"/>
                </a:ext>
              </a:extLst>
            </p:cNvPr>
            <p:cNvSpPr/>
            <p:nvPr/>
          </p:nvSpPr>
          <p:spPr>
            <a:xfrm>
              <a:off x="2004997" y="1812598"/>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7" name="Freeform: Shape 266">
              <a:extLst>
                <a:ext uri="{FF2B5EF4-FFF2-40B4-BE49-F238E27FC236}">
                  <a16:creationId xmlns:a16="http://schemas.microsoft.com/office/drawing/2014/main" id="{3EE3547A-CD3B-43DF-9E4A-D453D56EF9FB}"/>
                </a:ext>
              </a:extLst>
            </p:cNvPr>
            <p:cNvSpPr/>
            <p:nvPr/>
          </p:nvSpPr>
          <p:spPr>
            <a:xfrm>
              <a:off x="4925626" y="3050423"/>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8" name="Freeform: Shape 267">
              <a:extLst>
                <a:ext uri="{FF2B5EF4-FFF2-40B4-BE49-F238E27FC236}">
                  <a16:creationId xmlns:a16="http://schemas.microsoft.com/office/drawing/2014/main" id="{96AA6471-046F-4CAC-815D-088A81E399CD}"/>
                </a:ext>
              </a:extLst>
            </p:cNvPr>
            <p:cNvSpPr/>
            <p:nvPr/>
          </p:nvSpPr>
          <p:spPr>
            <a:xfrm>
              <a:off x="4456587" y="3062668"/>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9" name="Freeform: Shape 268">
              <a:extLst>
                <a:ext uri="{FF2B5EF4-FFF2-40B4-BE49-F238E27FC236}">
                  <a16:creationId xmlns:a16="http://schemas.microsoft.com/office/drawing/2014/main" id="{CA3B0DC0-75F4-45D0-841E-10BF62D95E7B}"/>
                </a:ext>
              </a:extLst>
            </p:cNvPr>
            <p:cNvSpPr/>
            <p:nvPr/>
          </p:nvSpPr>
          <p:spPr>
            <a:xfrm>
              <a:off x="4929183" y="3148677"/>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0" name="Freeform: Shape 269">
              <a:extLst>
                <a:ext uri="{FF2B5EF4-FFF2-40B4-BE49-F238E27FC236}">
                  <a16:creationId xmlns:a16="http://schemas.microsoft.com/office/drawing/2014/main" id="{4BFD1498-9639-44E7-815B-619102BFABAD}"/>
                </a:ext>
              </a:extLst>
            </p:cNvPr>
            <p:cNvSpPr/>
            <p:nvPr/>
          </p:nvSpPr>
          <p:spPr>
            <a:xfrm>
              <a:off x="5058663" y="3289731"/>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1" name="Freeform: Shape 270">
              <a:extLst>
                <a:ext uri="{FF2B5EF4-FFF2-40B4-BE49-F238E27FC236}">
                  <a16:creationId xmlns:a16="http://schemas.microsoft.com/office/drawing/2014/main" id="{66177BA3-6918-49E3-8E96-3C7242381D6F}"/>
                </a:ext>
              </a:extLst>
            </p:cNvPr>
            <p:cNvSpPr/>
            <p:nvPr/>
          </p:nvSpPr>
          <p:spPr>
            <a:xfrm>
              <a:off x="2784950" y="1599647"/>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2" name="Freeform: Shape 271">
              <a:extLst>
                <a:ext uri="{FF2B5EF4-FFF2-40B4-BE49-F238E27FC236}">
                  <a16:creationId xmlns:a16="http://schemas.microsoft.com/office/drawing/2014/main" id="{293672F7-950F-4278-ADE3-C1EF52D084C9}"/>
                </a:ext>
              </a:extLst>
            </p:cNvPr>
            <p:cNvSpPr/>
            <p:nvPr/>
          </p:nvSpPr>
          <p:spPr>
            <a:xfrm>
              <a:off x="4969941" y="339545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3" name="Freeform: Shape 272">
              <a:extLst>
                <a:ext uri="{FF2B5EF4-FFF2-40B4-BE49-F238E27FC236}">
                  <a16:creationId xmlns:a16="http://schemas.microsoft.com/office/drawing/2014/main" id="{3EC8196A-ED76-4491-B0C1-E942A2D8ECFF}"/>
                </a:ext>
              </a:extLst>
            </p:cNvPr>
            <p:cNvSpPr/>
            <p:nvPr/>
          </p:nvSpPr>
          <p:spPr>
            <a:xfrm>
              <a:off x="5389307" y="342221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4" name="Freeform: Shape 273">
              <a:extLst>
                <a:ext uri="{FF2B5EF4-FFF2-40B4-BE49-F238E27FC236}">
                  <a16:creationId xmlns:a16="http://schemas.microsoft.com/office/drawing/2014/main" id="{622237FE-B557-4EDE-B0C2-27D9FA71C00D}"/>
                </a:ext>
              </a:extLst>
            </p:cNvPr>
            <p:cNvSpPr/>
            <p:nvPr/>
          </p:nvSpPr>
          <p:spPr>
            <a:xfrm>
              <a:off x="5388839" y="342081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5" name="Freeform: Shape 274">
              <a:extLst>
                <a:ext uri="{FF2B5EF4-FFF2-40B4-BE49-F238E27FC236}">
                  <a16:creationId xmlns:a16="http://schemas.microsoft.com/office/drawing/2014/main" id="{276C580D-7043-4963-A0C2-781AAF0A2F3D}"/>
                </a:ext>
              </a:extLst>
            </p:cNvPr>
            <p:cNvSpPr/>
            <p:nvPr/>
          </p:nvSpPr>
          <p:spPr>
            <a:xfrm>
              <a:off x="5191985" y="3544433"/>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6" name="Freeform: Shape 275">
              <a:extLst>
                <a:ext uri="{FF2B5EF4-FFF2-40B4-BE49-F238E27FC236}">
                  <a16:creationId xmlns:a16="http://schemas.microsoft.com/office/drawing/2014/main" id="{373BC98E-8D40-432D-BB55-7FFE7B4120AD}"/>
                </a:ext>
              </a:extLst>
            </p:cNvPr>
            <p:cNvSpPr/>
            <p:nvPr/>
          </p:nvSpPr>
          <p:spPr>
            <a:xfrm>
              <a:off x="5192918" y="3540701"/>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7" name="Freeform: Shape 276">
              <a:extLst>
                <a:ext uri="{FF2B5EF4-FFF2-40B4-BE49-F238E27FC236}">
                  <a16:creationId xmlns:a16="http://schemas.microsoft.com/office/drawing/2014/main" id="{455A4E33-CD8E-4BAC-A67D-3BCBB0FFCEEF}"/>
                </a:ext>
              </a:extLst>
            </p:cNvPr>
            <p:cNvSpPr/>
            <p:nvPr/>
          </p:nvSpPr>
          <p:spPr>
            <a:xfrm>
              <a:off x="4759626" y="3710969"/>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8" name="Freeform: Shape 277">
              <a:extLst>
                <a:ext uri="{FF2B5EF4-FFF2-40B4-BE49-F238E27FC236}">
                  <a16:creationId xmlns:a16="http://schemas.microsoft.com/office/drawing/2014/main" id="{8F2EE1DE-306D-41C9-888B-C4E31C504323}"/>
                </a:ext>
              </a:extLst>
            </p:cNvPr>
            <p:cNvSpPr/>
            <p:nvPr/>
          </p:nvSpPr>
          <p:spPr>
            <a:xfrm>
              <a:off x="2812939" y="1395792"/>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9" name="Freeform: Shape 278">
              <a:extLst>
                <a:ext uri="{FF2B5EF4-FFF2-40B4-BE49-F238E27FC236}">
                  <a16:creationId xmlns:a16="http://schemas.microsoft.com/office/drawing/2014/main" id="{3DE3B338-2BDC-4C5A-A545-9A8E3A0EBF66}"/>
                </a:ext>
              </a:extLst>
            </p:cNvPr>
            <p:cNvSpPr/>
            <p:nvPr/>
          </p:nvSpPr>
          <p:spPr>
            <a:xfrm>
              <a:off x="3534583" y="1393460"/>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0" name="Freeform: Shape 279">
              <a:extLst>
                <a:ext uri="{FF2B5EF4-FFF2-40B4-BE49-F238E27FC236}">
                  <a16:creationId xmlns:a16="http://schemas.microsoft.com/office/drawing/2014/main" id="{D69C25A8-316E-4E32-BB9D-27EDA09055CA}"/>
                </a:ext>
              </a:extLst>
            </p:cNvPr>
            <p:cNvSpPr/>
            <p:nvPr/>
          </p:nvSpPr>
          <p:spPr>
            <a:xfrm>
              <a:off x="1833332" y="1639765"/>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1" name="Freeform: Shape 280">
              <a:extLst>
                <a:ext uri="{FF2B5EF4-FFF2-40B4-BE49-F238E27FC236}">
                  <a16:creationId xmlns:a16="http://schemas.microsoft.com/office/drawing/2014/main" id="{DB188ABE-EA7B-4FD9-A4B5-E338E0A7E1DD}"/>
                </a:ext>
              </a:extLst>
            </p:cNvPr>
            <p:cNvSpPr/>
            <p:nvPr/>
          </p:nvSpPr>
          <p:spPr>
            <a:xfrm>
              <a:off x="3856901" y="1682216"/>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2" name="Freeform: Shape 281">
              <a:extLst>
                <a:ext uri="{FF2B5EF4-FFF2-40B4-BE49-F238E27FC236}">
                  <a16:creationId xmlns:a16="http://schemas.microsoft.com/office/drawing/2014/main" id="{34FCB797-69B6-489C-B10D-05FC9D1EDE05}"/>
                </a:ext>
              </a:extLst>
            </p:cNvPr>
            <p:cNvSpPr/>
            <p:nvPr/>
          </p:nvSpPr>
          <p:spPr>
            <a:xfrm>
              <a:off x="961859" y="1926128"/>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3" name="Freeform: Shape 282">
              <a:extLst>
                <a:ext uri="{FF2B5EF4-FFF2-40B4-BE49-F238E27FC236}">
                  <a16:creationId xmlns:a16="http://schemas.microsoft.com/office/drawing/2014/main" id="{C4AF58A8-9A62-4143-A4F3-704C9A22721D}"/>
                </a:ext>
              </a:extLst>
            </p:cNvPr>
            <p:cNvSpPr/>
            <p:nvPr/>
          </p:nvSpPr>
          <p:spPr>
            <a:xfrm>
              <a:off x="3149621" y="1933186"/>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4" name="Freeform: Shape 283">
              <a:extLst>
                <a:ext uri="{FF2B5EF4-FFF2-40B4-BE49-F238E27FC236}">
                  <a16:creationId xmlns:a16="http://schemas.microsoft.com/office/drawing/2014/main" id="{E0D7CA05-3DFE-41EC-B8E4-D230FFA977E6}"/>
                </a:ext>
              </a:extLst>
            </p:cNvPr>
            <p:cNvSpPr/>
            <p:nvPr/>
          </p:nvSpPr>
          <p:spPr>
            <a:xfrm>
              <a:off x="3155335" y="1932253"/>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5" name="Freeform: Shape 284">
              <a:extLst>
                <a:ext uri="{FF2B5EF4-FFF2-40B4-BE49-F238E27FC236}">
                  <a16:creationId xmlns:a16="http://schemas.microsoft.com/office/drawing/2014/main" id="{3375B709-C76D-40B3-8C59-DF22C5D78409}"/>
                </a:ext>
              </a:extLst>
            </p:cNvPr>
            <p:cNvSpPr/>
            <p:nvPr/>
          </p:nvSpPr>
          <p:spPr>
            <a:xfrm>
              <a:off x="3439421" y="2011089"/>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6" name="Freeform: Shape 285">
              <a:extLst>
                <a:ext uri="{FF2B5EF4-FFF2-40B4-BE49-F238E27FC236}">
                  <a16:creationId xmlns:a16="http://schemas.microsoft.com/office/drawing/2014/main" id="{C7958A92-92A5-4A25-8AF4-D23884FE437F}"/>
                </a:ext>
              </a:extLst>
            </p:cNvPr>
            <p:cNvSpPr/>
            <p:nvPr/>
          </p:nvSpPr>
          <p:spPr>
            <a:xfrm>
              <a:off x="2035318" y="2032821"/>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7" name="Freeform: Shape 286">
              <a:extLst>
                <a:ext uri="{FF2B5EF4-FFF2-40B4-BE49-F238E27FC236}">
                  <a16:creationId xmlns:a16="http://schemas.microsoft.com/office/drawing/2014/main" id="{D28E26BF-46BD-4A8D-BF31-60C7EF230650}"/>
                </a:ext>
              </a:extLst>
            </p:cNvPr>
            <p:cNvSpPr/>
            <p:nvPr/>
          </p:nvSpPr>
          <p:spPr>
            <a:xfrm>
              <a:off x="4030796" y="1503641"/>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8" name="Freeform: Shape 287">
              <a:extLst>
                <a:ext uri="{FF2B5EF4-FFF2-40B4-BE49-F238E27FC236}">
                  <a16:creationId xmlns:a16="http://schemas.microsoft.com/office/drawing/2014/main" id="{B8B58A62-EEA5-4F20-97EC-A7F30E57F23A}"/>
                </a:ext>
              </a:extLst>
            </p:cNvPr>
            <p:cNvSpPr/>
            <p:nvPr/>
          </p:nvSpPr>
          <p:spPr>
            <a:xfrm>
              <a:off x="5256359" y="2190687"/>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9" name="Freeform: Shape 288">
              <a:extLst>
                <a:ext uri="{FF2B5EF4-FFF2-40B4-BE49-F238E27FC236}">
                  <a16:creationId xmlns:a16="http://schemas.microsoft.com/office/drawing/2014/main" id="{7BBEA685-BCDD-4FA4-B064-E570DA7F050C}"/>
                </a:ext>
              </a:extLst>
            </p:cNvPr>
            <p:cNvSpPr/>
            <p:nvPr/>
          </p:nvSpPr>
          <p:spPr>
            <a:xfrm>
              <a:off x="5103820" y="2541485"/>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0" name="Freeform: Shape 289">
              <a:extLst>
                <a:ext uri="{FF2B5EF4-FFF2-40B4-BE49-F238E27FC236}">
                  <a16:creationId xmlns:a16="http://schemas.microsoft.com/office/drawing/2014/main" id="{5C62B7D6-0F3B-4B99-964B-24CA70B4116E}"/>
                </a:ext>
              </a:extLst>
            </p:cNvPr>
            <p:cNvSpPr/>
            <p:nvPr/>
          </p:nvSpPr>
          <p:spPr>
            <a:xfrm>
              <a:off x="3022140" y="2587201"/>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1" name="Freeform: Shape 290">
              <a:extLst>
                <a:ext uri="{FF2B5EF4-FFF2-40B4-BE49-F238E27FC236}">
                  <a16:creationId xmlns:a16="http://schemas.microsoft.com/office/drawing/2014/main" id="{5C7C917E-5B5F-4134-A0B0-816CE92BD5EB}"/>
                </a:ext>
              </a:extLst>
            </p:cNvPr>
            <p:cNvSpPr/>
            <p:nvPr/>
          </p:nvSpPr>
          <p:spPr>
            <a:xfrm>
              <a:off x="3403879" y="2651482"/>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2" name="Freeform: Shape 291">
              <a:extLst>
                <a:ext uri="{FF2B5EF4-FFF2-40B4-BE49-F238E27FC236}">
                  <a16:creationId xmlns:a16="http://schemas.microsoft.com/office/drawing/2014/main" id="{DB639D88-DBA5-4FFD-8D0E-EB8B7F4FD3AA}"/>
                </a:ext>
              </a:extLst>
            </p:cNvPr>
            <p:cNvSpPr/>
            <p:nvPr/>
          </p:nvSpPr>
          <p:spPr>
            <a:xfrm>
              <a:off x="1597294" y="2761667"/>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3" name="Freeform: Shape 292">
              <a:extLst>
                <a:ext uri="{FF2B5EF4-FFF2-40B4-BE49-F238E27FC236}">
                  <a16:creationId xmlns:a16="http://schemas.microsoft.com/office/drawing/2014/main" id="{985ACB2D-309F-4F00-99F1-EBEA7A69D368}"/>
                </a:ext>
              </a:extLst>
            </p:cNvPr>
            <p:cNvSpPr/>
            <p:nvPr/>
          </p:nvSpPr>
          <p:spPr>
            <a:xfrm>
              <a:off x="1597760" y="2762134"/>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4" name="Freeform: Shape 293">
              <a:extLst>
                <a:ext uri="{FF2B5EF4-FFF2-40B4-BE49-F238E27FC236}">
                  <a16:creationId xmlns:a16="http://schemas.microsoft.com/office/drawing/2014/main" id="{5F785FC2-C9FF-43F8-BAD9-80D9B9303B8F}"/>
                </a:ext>
              </a:extLst>
            </p:cNvPr>
            <p:cNvSpPr/>
            <p:nvPr/>
          </p:nvSpPr>
          <p:spPr>
            <a:xfrm>
              <a:off x="1880404" y="1584253"/>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5" name="Freeform: Shape 294">
              <a:extLst>
                <a:ext uri="{FF2B5EF4-FFF2-40B4-BE49-F238E27FC236}">
                  <a16:creationId xmlns:a16="http://schemas.microsoft.com/office/drawing/2014/main" id="{57DBF2AB-BD54-4021-AC64-6CDAB598063F}"/>
                </a:ext>
              </a:extLst>
            </p:cNvPr>
            <p:cNvSpPr/>
            <p:nvPr/>
          </p:nvSpPr>
          <p:spPr>
            <a:xfrm>
              <a:off x="1712495" y="1586586"/>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6" name="Freeform: Shape 295">
              <a:extLst>
                <a:ext uri="{FF2B5EF4-FFF2-40B4-BE49-F238E27FC236}">
                  <a16:creationId xmlns:a16="http://schemas.microsoft.com/office/drawing/2014/main" id="{4AB2D855-5C54-4263-B6FC-EFB5B72BF02E}"/>
                </a:ext>
              </a:extLst>
            </p:cNvPr>
            <p:cNvSpPr/>
            <p:nvPr/>
          </p:nvSpPr>
          <p:spPr>
            <a:xfrm>
              <a:off x="4934955" y="2116049"/>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7" name="Freeform: Shape 296">
              <a:extLst>
                <a:ext uri="{FF2B5EF4-FFF2-40B4-BE49-F238E27FC236}">
                  <a16:creationId xmlns:a16="http://schemas.microsoft.com/office/drawing/2014/main" id="{E6538884-2189-44E3-AFA9-C1AED5D06728}"/>
                </a:ext>
              </a:extLst>
            </p:cNvPr>
            <p:cNvSpPr/>
            <p:nvPr/>
          </p:nvSpPr>
          <p:spPr>
            <a:xfrm>
              <a:off x="3951955" y="1611776"/>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8" name="Freeform: Shape 297">
              <a:extLst>
                <a:ext uri="{FF2B5EF4-FFF2-40B4-BE49-F238E27FC236}">
                  <a16:creationId xmlns:a16="http://schemas.microsoft.com/office/drawing/2014/main" id="{FBF91B87-A146-4E7B-A61C-89DD22BF9088}"/>
                </a:ext>
              </a:extLst>
            </p:cNvPr>
            <p:cNvSpPr/>
            <p:nvPr/>
          </p:nvSpPr>
          <p:spPr>
            <a:xfrm>
              <a:off x="3950217" y="1625304"/>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9" name="Freeform: Shape 298">
              <a:extLst>
                <a:ext uri="{FF2B5EF4-FFF2-40B4-BE49-F238E27FC236}">
                  <a16:creationId xmlns:a16="http://schemas.microsoft.com/office/drawing/2014/main" id="{623E7EEF-BBCB-4A6A-A033-6092E12C3D7B}"/>
                </a:ext>
              </a:extLst>
            </p:cNvPr>
            <p:cNvSpPr/>
            <p:nvPr/>
          </p:nvSpPr>
          <p:spPr>
            <a:xfrm>
              <a:off x="1242303" y="1631835"/>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0" name="Freeform: Shape 299">
              <a:extLst>
                <a:ext uri="{FF2B5EF4-FFF2-40B4-BE49-F238E27FC236}">
                  <a16:creationId xmlns:a16="http://schemas.microsoft.com/office/drawing/2014/main" id="{75AF63A6-BA45-45BC-A103-8DAD9272D831}"/>
                </a:ext>
              </a:extLst>
            </p:cNvPr>
            <p:cNvSpPr/>
            <p:nvPr/>
          </p:nvSpPr>
          <p:spPr>
            <a:xfrm>
              <a:off x="1242769" y="1628843"/>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1" name="Freeform: Shape 300">
              <a:extLst>
                <a:ext uri="{FF2B5EF4-FFF2-40B4-BE49-F238E27FC236}">
                  <a16:creationId xmlns:a16="http://schemas.microsoft.com/office/drawing/2014/main" id="{1387741C-DDDC-465A-BC67-64ED46ED9737}"/>
                </a:ext>
              </a:extLst>
            </p:cNvPr>
            <p:cNvSpPr/>
            <p:nvPr/>
          </p:nvSpPr>
          <p:spPr>
            <a:xfrm>
              <a:off x="3885200" y="1629502"/>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2" name="Freeform: Shape 301">
              <a:extLst>
                <a:ext uri="{FF2B5EF4-FFF2-40B4-BE49-F238E27FC236}">
                  <a16:creationId xmlns:a16="http://schemas.microsoft.com/office/drawing/2014/main" id="{11AEA356-69F6-49AB-88B9-465BF9BF938F}"/>
                </a:ext>
              </a:extLst>
            </p:cNvPr>
            <p:cNvSpPr/>
            <p:nvPr/>
          </p:nvSpPr>
          <p:spPr>
            <a:xfrm>
              <a:off x="3037717" y="2581603"/>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3" name="Freeform: Shape 302">
              <a:extLst>
                <a:ext uri="{FF2B5EF4-FFF2-40B4-BE49-F238E27FC236}">
                  <a16:creationId xmlns:a16="http://schemas.microsoft.com/office/drawing/2014/main" id="{694F60D2-586F-4579-AF84-E3553C7E6541}"/>
                </a:ext>
              </a:extLst>
            </p:cNvPr>
            <p:cNvSpPr/>
            <p:nvPr/>
          </p:nvSpPr>
          <p:spPr>
            <a:xfrm>
              <a:off x="1984472" y="1854349"/>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4" name="Freeform: Shape 303">
              <a:extLst>
                <a:ext uri="{FF2B5EF4-FFF2-40B4-BE49-F238E27FC236}">
                  <a16:creationId xmlns:a16="http://schemas.microsoft.com/office/drawing/2014/main" id="{47F4D71B-A6AA-4C6A-963F-0D5F5AE48BEB}"/>
                </a:ext>
              </a:extLst>
            </p:cNvPr>
            <p:cNvSpPr/>
            <p:nvPr/>
          </p:nvSpPr>
          <p:spPr>
            <a:xfrm>
              <a:off x="3533941" y="1371069"/>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5" name="Freeform: Shape 304">
              <a:extLst>
                <a:ext uri="{FF2B5EF4-FFF2-40B4-BE49-F238E27FC236}">
                  <a16:creationId xmlns:a16="http://schemas.microsoft.com/office/drawing/2014/main" id="{3248456C-D1F1-44F4-B7ED-9108A47A8D95}"/>
                </a:ext>
              </a:extLst>
            </p:cNvPr>
            <p:cNvSpPr/>
            <p:nvPr/>
          </p:nvSpPr>
          <p:spPr>
            <a:xfrm>
              <a:off x="4981136" y="2667903"/>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6" name="Freeform: Shape 305">
              <a:extLst>
                <a:ext uri="{FF2B5EF4-FFF2-40B4-BE49-F238E27FC236}">
                  <a16:creationId xmlns:a16="http://schemas.microsoft.com/office/drawing/2014/main" id="{0442BD03-5F87-4F76-A9F9-EEB68DEF4151}"/>
                </a:ext>
              </a:extLst>
            </p:cNvPr>
            <p:cNvSpPr/>
            <p:nvPr/>
          </p:nvSpPr>
          <p:spPr>
            <a:xfrm>
              <a:off x="3938433" y="1644387"/>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7" name="Freeform: Shape 306">
              <a:extLst>
                <a:ext uri="{FF2B5EF4-FFF2-40B4-BE49-F238E27FC236}">
                  <a16:creationId xmlns:a16="http://schemas.microsoft.com/office/drawing/2014/main" id="{A58D1906-6468-4C68-98D4-AF1CE5D6DD2E}"/>
                </a:ext>
              </a:extLst>
            </p:cNvPr>
            <p:cNvSpPr/>
            <p:nvPr/>
          </p:nvSpPr>
          <p:spPr>
            <a:xfrm>
              <a:off x="2747166" y="1648162"/>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8" name="Freeform: Shape 307">
              <a:extLst>
                <a:ext uri="{FF2B5EF4-FFF2-40B4-BE49-F238E27FC236}">
                  <a16:creationId xmlns:a16="http://schemas.microsoft.com/office/drawing/2014/main" id="{AEC2E0F7-9482-4014-AFFD-B0424AF66753}"/>
                </a:ext>
              </a:extLst>
            </p:cNvPr>
            <p:cNvSpPr/>
            <p:nvPr/>
          </p:nvSpPr>
          <p:spPr>
            <a:xfrm>
              <a:off x="1891978" y="1404656"/>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9" name="Freeform: Shape 308">
              <a:extLst>
                <a:ext uri="{FF2B5EF4-FFF2-40B4-BE49-F238E27FC236}">
                  <a16:creationId xmlns:a16="http://schemas.microsoft.com/office/drawing/2014/main" id="{C2588474-4DBF-4674-BCE4-B8DF241FDAAB}"/>
                </a:ext>
              </a:extLst>
            </p:cNvPr>
            <p:cNvSpPr/>
            <p:nvPr/>
          </p:nvSpPr>
          <p:spPr>
            <a:xfrm>
              <a:off x="3872315" y="169434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0" name="Freeform: Shape 309">
              <a:extLst>
                <a:ext uri="{FF2B5EF4-FFF2-40B4-BE49-F238E27FC236}">
                  <a16:creationId xmlns:a16="http://schemas.microsoft.com/office/drawing/2014/main" id="{F40FA294-DB15-4983-ABEB-2682E70376AB}"/>
                </a:ext>
              </a:extLst>
            </p:cNvPr>
            <p:cNvSpPr/>
            <p:nvPr/>
          </p:nvSpPr>
          <p:spPr>
            <a:xfrm>
              <a:off x="2801277" y="1408855"/>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1" name="Freeform: Shape 310">
              <a:extLst>
                <a:ext uri="{FF2B5EF4-FFF2-40B4-BE49-F238E27FC236}">
                  <a16:creationId xmlns:a16="http://schemas.microsoft.com/office/drawing/2014/main" id="{4D7DE869-CDD8-42F4-82DA-5A0561ADA254}"/>
                </a:ext>
              </a:extLst>
            </p:cNvPr>
            <p:cNvSpPr/>
            <p:nvPr/>
          </p:nvSpPr>
          <p:spPr>
            <a:xfrm>
              <a:off x="2800344" y="1407455"/>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2" name="Freeform: Shape 311">
              <a:extLst>
                <a:ext uri="{FF2B5EF4-FFF2-40B4-BE49-F238E27FC236}">
                  <a16:creationId xmlns:a16="http://schemas.microsoft.com/office/drawing/2014/main" id="{E54A17C6-F76A-4F87-8F2D-0B3486471567}"/>
                </a:ext>
              </a:extLst>
            </p:cNvPr>
            <p:cNvSpPr/>
            <p:nvPr/>
          </p:nvSpPr>
          <p:spPr>
            <a:xfrm>
              <a:off x="3715111" y="1860880"/>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3" name="Freeform: Shape 312">
              <a:extLst>
                <a:ext uri="{FF2B5EF4-FFF2-40B4-BE49-F238E27FC236}">
                  <a16:creationId xmlns:a16="http://schemas.microsoft.com/office/drawing/2014/main" id="{8B699D51-54D8-43BA-B3FC-6F760BD8E2DC}"/>
                </a:ext>
              </a:extLst>
            </p:cNvPr>
            <p:cNvSpPr/>
            <p:nvPr/>
          </p:nvSpPr>
          <p:spPr>
            <a:xfrm>
              <a:off x="1741312" y="172280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4" name="Freeform: Shape 313">
              <a:extLst>
                <a:ext uri="{FF2B5EF4-FFF2-40B4-BE49-F238E27FC236}">
                  <a16:creationId xmlns:a16="http://schemas.microsoft.com/office/drawing/2014/main" id="{7A70CF57-74C1-422C-A7EA-6AAEFC2871F6}"/>
                </a:ext>
              </a:extLst>
            </p:cNvPr>
            <p:cNvSpPr/>
            <p:nvPr/>
          </p:nvSpPr>
          <p:spPr>
            <a:xfrm>
              <a:off x="1979807" y="1435443"/>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5" name="Freeform: Shape 314">
              <a:extLst>
                <a:ext uri="{FF2B5EF4-FFF2-40B4-BE49-F238E27FC236}">
                  <a16:creationId xmlns:a16="http://schemas.microsoft.com/office/drawing/2014/main" id="{AA80FECA-CB1C-4F20-8245-25184F1CFBB3}"/>
                </a:ext>
              </a:extLst>
            </p:cNvPr>
            <p:cNvSpPr/>
            <p:nvPr/>
          </p:nvSpPr>
          <p:spPr>
            <a:xfrm>
              <a:off x="3518723" y="1443167"/>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6" name="Freeform: Shape 315">
              <a:extLst>
                <a:ext uri="{FF2B5EF4-FFF2-40B4-BE49-F238E27FC236}">
                  <a16:creationId xmlns:a16="http://schemas.microsoft.com/office/drawing/2014/main" id="{36E01EAA-96A5-4799-8CB0-D4501A04758B}"/>
                </a:ext>
              </a:extLst>
            </p:cNvPr>
            <p:cNvSpPr/>
            <p:nvPr/>
          </p:nvSpPr>
          <p:spPr>
            <a:xfrm>
              <a:off x="3517323" y="1446640"/>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7" name="Freeform: Shape 316">
              <a:extLst>
                <a:ext uri="{FF2B5EF4-FFF2-40B4-BE49-F238E27FC236}">
                  <a16:creationId xmlns:a16="http://schemas.microsoft.com/office/drawing/2014/main" id="{E7DF4660-2D80-4E6C-8C1F-860937748C5F}"/>
                </a:ext>
              </a:extLst>
            </p:cNvPr>
            <p:cNvSpPr/>
            <p:nvPr/>
          </p:nvSpPr>
          <p:spPr>
            <a:xfrm>
              <a:off x="4999795" y="2669770"/>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8" name="Freeform: Shape 317">
              <a:extLst>
                <a:ext uri="{FF2B5EF4-FFF2-40B4-BE49-F238E27FC236}">
                  <a16:creationId xmlns:a16="http://schemas.microsoft.com/office/drawing/2014/main" id="{75B411A7-36F5-402D-9A42-90B5246E28C7}"/>
                </a:ext>
              </a:extLst>
            </p:cNvPr>
            <p:cNvSpPr/>
            <p:nvPr/>
          </p:nvSpPr>
          <p:spPr>
            <a:xfrm>
              <a:off x="2045114" y="1451305"/>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9" name="Freeform: Shape 318">
              <a:extLst>
                <a:ext uri="{FF2B5EF4-FFF2-40B4-BE49-F238E27FC236}">
                  <a16:creationId xmlns:a16="http://schemas.microsoft.com/office/drawing/2014/main" id="{0B5AC4C8-1068-4C1D-86D9-EED9773FE610}"/>
                </a:ext>
              </a:extLst>
            </p:cNvPr>
            <p:cNvSpPr/>
            <p:nvPr/>
          </p:nvSpPr>
          <p:spPr>
            <a:xfrm>
              <a:off x="5412630" y="3313988"/>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0" name="Freeform: Shape 319">
              <a:extLst>
                <a:ext uri="{FF2B5EF4-FFF2-40B4-BE49-F238E27FC236}">
                  <a16:creationId xmlns:a16="http://schemas.microsoft.com/office/drawing/2014/main" id="{B4BB8A1F-76B4-49B4-A740-8D62612C290E}"/>
                </a:ext>
              </a:extLst>
            </p:cNvPr>
            <p:cNvSpPr/>
            <p:nvPr/>
          </p:nvSpPr>
          <p:spPr>
            <a:xfrm>
              <a:off x="5419628" y="3316787"/>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1" name="Freeform: Shape 320">
              <a:extLst>
                <a:ext uri="{FF2B5EF4-FFF2-40B4-BE49-F238E27FC236}">
                  <a16:creationId xmlns:a16="http://schemas.microsoft.com/office/drawing/2014/main" id="{BAB70DA4-823C-4632-8424-ADFD2342D860}"/>
                </a:ext>
              </a:extLst>
            </p:cNvPr>
            <p:cNvSpPr/>
            <p:nvPr/>
          </p:nvSpPr>
          <p:spPr>
            <a:xfrm>
              <a:off x="3179592" y="1462500"/>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2" name="Freeform: Shape 321">
              <a:extLst>
                <a:ext uri="{FF2B5EF4-FFF2-40B4-BE49-F238E27FC236}">
                  <a16:creationId xmlns:a16="http://schemas.microsoft.com/office/drawing/2014/main" id="{79E139F3-3897-4AEC-90D9-48B331CF6D30}"/>
                </a:ext>
              </a:extLst>
            </p:cNvPr>
            <p:cNvSpPr/>
            <p:nvPr/>
          </p:nvSpPr>
          <p:spPr>
            <a:xfrm>
              <a:off x="3178193" y="1461100"/>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3" name="Freeform: Shape 322">
              <a:extLst>
                <a:ext uri="{FF2B5EF4-FFF2-40B4-BE49-F238E27FC236}">
                  <a16:creationId xmlns:a16="http://schemas.microsoft.com/office/drawing/2014/main" id="{779234CA-5D70-429C-BCFA-BFB09DC5AF34}"/>
                </a:ext>
              </a:extLst>
            </p:cNvPr>
            <p:cNvSpPr/>
            <p:nvPr/>
          </p:nvSpPr>
          <p:spPr>
            <a:xfrm>
              <a:off x="4536114" y="1466523"/>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4" name="Freeform: Shape 323">
              <a:extLst>
                <a:ext uri="{FF2B5EF4-FFF2-40B4-BE49-F238E27FC236}">
                  <a16:creationId xmlns:a16="http://schemas.microsoft.com/office/drawing/2014/main" id="{D855A84F-3B8D-430E-8E7B-6436C9050DC9}"/>
                </a:ext>
              </a:extLst>
            </p:cNvPr>
            <p:cNvSpPr/>
            <p:nvPr/>
          </p:nvSpPr>
          <p:spPr>
            <a:xfrm>
              <a:off x="4540313" y="1469497"/>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5" name="Freeform: Shape 324">
              <a:extLst>
                <a:ext uri="{FF2B5EF4-FFF2-40B4-BE49-F238E27FC236}">
                  <a16:creationId xmlns:a16="http://schemas.microsoft.com/office/drawing/2014/main" id="{64579CA5-5AC6-48E7-A80A-31A6FAE1B60B}"/>
                </a:ext>
              </a:extLst>
            </p:cNvPr>
            <p:cNvSpPr/>
            <p:nvPr/>
          </p:nvSpPr>
          <p:spPr>
            <a:xfrm>
              <a:off x="1716712" y="1758253"/>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6" name="Freeform: Shape 325">
              <a:extLst>
                <a:ext uri="{FF2B5EF4-FFF2-40B4-BE49-F238E27FC236}">
                  <a16:creationId xmlns:a16="http://schemas.microsoft.com/office/drawing/2014/main" id="{A33B87A8-89D2-498F-A90D-85E301A43DBF}"/>
                </a:ext>
              </a:extLst>
            </p:cNvPr>
            <p:cNvSpPr/>
            <p:nvPr/>
          </p:nvSpPr>
          <p:spPr>
            <a:xfrm>
              <a:off x="1714471" y="1759186"/>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7" name="Freeform: Shape 326">
              <a:extLst>
                <a:ext uri="{FF2B5EF4-FFF2-40B4-BE49-F238E27FC236}">
                  <a16:creationId xmlns:a16="http://schemas.microsoft.com/office/drawing/2014/main" id="{623CC449-EE82-41C8-A7C4-83CF3D55E790}"/>
                </a:ext>
              </a:extLst>
            </p:cNvPr>
            <p:cNvSpPr/>
            <p:nvPr/>
          </p:nvSpPr>
          <p:spPr>
            <a:xfrm>
              <a:off x="2932824" y="2185556"/>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8" name="Freeform: Shape 327">
              <a:extLst>
                <a:ext uri="{FF2B5EF4-FFF2-40B4-BE49-F238E27FC236}">
                  <a16:creationId xmlns:a16="http://schemas.microsoft.com/office/drawing/2014/main" id="{C0ACE50C-11A5-4F3D-A91D-443FDC701C09}"/>
                </a:ext>
              </a:extLst>
            </p:cNvPr>
            <p:cNvSpPr/>
            <p:nvPr/>
          </p:nvSpPr>
          <p:spPr>
            <a:xfrm>
              <a:off x="2022548" y="3004241"/>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9" name="Freeform: Shape 328">
              <a:extLst>
                <a:ext uri="{FF2B5EF4-FFF2-40B4-BE49-F238E27FC236}">
                  <a16:creationId xmlns:a16="http://schemas.microsoft.com/office/drawing/2014/main" id="{C3253453-C34B-4BAF-8888-8290FFE35E20}"/>
                </a:ext>
              </a:extLst>
            </p:cNvPr>
            <p:cNvSpPr/>
            <p:nvPr/>
          </p:nvSpPr>
          <p:spPr>
            <a:xfrm>
              <a:off x="3298078" y="2623121"/>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0" name="Freeform: Shape 329">
              <a:extLst>
                <a:ext uri="{FF2B5EF4-FFF2-40B4-BE49-F238E27FC236}">
                  <a16:creationId xmlns:a16="http://schemas.microsoft.com/office/drawing/2014/main" id="{155E061E-202B-4E3B-957D-BEC57F0C258C}"/>
                </a:ext>
              </a:extLst>
            </p:cNvPr>
            <p:cNvSpPr/>
            <p:nvPr/>
          </p:nvSpPr>
          <p:spPr>
            <a:xfrm>
              <a:off x="3295279" y="2623535"/>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1" name="Freeform: Shape 330">
              <a:extLst>
                <a:ext uri="{FF2B5EF4-FFF2-40B4-BE49-F238E27FC236}">
                  <a16:creationId xmlns:a16="http://schemas.microsoft.com/office/drawing/2014/main" id="{3CD1E405-DD74-4C85-B773-EBEBE89646AB}"/>
                </a:ext>
              </a:extLst>
            </p:cNvPr>
            <p:cNvSpPr/>
            <p:nvPr/>
          </p:nvSpPr>
          <p:spPr>
            <a:xfrm>
              <a:off x="5020320" y="2715019"/>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2" name="Freeform: Shape 331">
              <a:extLst>
                <a:ext uri="{FF2B5EF4-FFF2-40B4-BE49-F238E27FC236}">
                  <a16:creationId xmlns:a16="http://schemas.microsoft.com/office/drawing/2014/main" id="{3B14657F-8AEE-4DA5-AA85-82ECA40B485E}"/>
                </a:ext>
              </a:extLst>
            </p:cNvPr>
            <p:cNvSpPr/>
            <p:nvPr/>
          </p:nvSpPr>
          <p:spPr>
            <a:xfrm>
              <a:off x="2341795" y="1793707"/>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3" name="Freeform: Shape 332">
              <a:extLst>
                <a:ext uri="{FF2B5EF4-FFF2-40B4-BE49-F238E27FC236}">
                  <a16:creationId xmlns:a16="http://schemas.microsoft.com/office/drawing/2014/main" id="{332D2CE3-115B-40A6-B80B-B3596FA6A9AF}"/>
                </a:ext>
              </a:extLst>
            </p:cNvPr>
            <p:cNvSpPr/>
            <p:nvPr/>
          </p:nvSpPr>
          <p:spPr>
            <a:xfrm>
              <a:off x="2336198" y="1790134"/>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4" name="Freeform: Shape 333">
              <a:extLst>
                <a:ext uri="{FF2B5EF4-FFF2-40B4-BE49-F238E27FC236}">
                  <a16:creationId xmlns:a16="http://schemas.microsoft.com/office/drawing/2014/main" id="{7A86E0A9-FB60-4990-ADA4-02A3AC0AB02F}"/>
                </a:ext>
              </a:extLst>
            </p:cNvPr>
            <p:cNvSpPr/>
            <p:nvPr/>
          </p:nvSpPr>
          <p:spPr>
            <a:xfrm>
              <a:off x="2212453" y="1532474"/>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5" name="Freeform: Shape 334">
              <a:extLst>
                <a:ext uri="{FF2B5EF4-FFF2-40B4-BE49-F238E27FC236}">
                  <a16:creationId xmlns:a16="http://schemas.microsoft.com/office/drawing/2014/main" id="{B62B9FDB-8B33-4DD4-9CAC-189AA9B067A8}"/>
                </a:ext>
              </a:extLst>
            </p:cNvPr>
            <p:cNvSpPr/>
            <p:nvPr/>
          </p:nvSpPr>
          <p:spPr>
            <a:xfrm>
              <a:off x="3367117" y="2636182"/>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6" name="Freeform: Shape 335">
              <a:extLst>
                <a:ext uri="{FF2B5EF4-FFF2-40B4-BE49-F238E27FC236}">
                  <a16:creationId xmlns:a16="http://schemas.microsoft.com/office/drawing/2014/main" id="{143E6825-EC68-404F-A4FE-D626858C469A}"/>
                </a:ext>
              </a:extLst>
            </p:cNvPr>
            <p:cNvSpPr/>
            <p:nvPr/>
          </p:nvSpPr>
          <p:spPr>
            <a:xfrm>
              <a:off x="1814673" y="287175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7" name="Freeform: Shape 336">
              <a:extLst>
                <a:ext uri="{FF2B5EF4-FFF2-40B4-BE49-F238E27FC236}">
                  <a16:creationId xmlns:a16="http://schemas.microsoft.com/office/drawing/2014/main" id="{F6F5D1B5-2569-4C73-88CF-72B70A6EFC3F}"/>
                </a:ext>
              </a:extLst>
            </p:cNvPr>
            <p:cNvSpPr/>
            <p:nvPr/>
          </p:nvSpPr>
          <p:spPr>
            <a:xfrm>
              <a:off x="3136210" y="2522826"/>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8" name="Freeform: Shape 337">
              <a:extLst>
                <a:ext uri="{FF2B5EF4-FFF2-40B4-BE49-F238E27FC236}">
                  <a16:creationId xmlns:a16="http://schemas.microsoft.com/office/drawing/2014/main" id="{CC324410-4597-4C5D-8161-C90D8464766A}"/>
                </a:ext>
              </a:extLst>
            </p:cNvPr>
            <p:cNvSpPr/>
            <p:nvPr/>
          </p:nvSpPr>
          <p:spPr>
            <a:xfrm>
              <a:off x="3132944" y="2523292"/>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9" name="Freeform: Shape 338">
              <a:extLst>
                <a:ext uri="{FF2B5EF4-FFF2-40B4-BE49-F238E27FC236}">
                  <a16:creationId xmlns:a16="http://schemas.microsoft.com/office/drawing/2014/main" id="{D11628CD-1BEA-4950-AFD5-02B5FA15374A}"/>
                </a:ext>
              </a:extLst>
            </p:cNvPr>
            <p:cNvSpPr/>
            <p:nvPr/>
          </p:nvSpPr>
          <p:spPr>
            <a:xfrm>
              <a:off x="3252830" y="1552065"/>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0" name="Freeform: Shape 339">
              <a:extLst>
                <a:ext uri="{FF2B5EF4-FFF2-40B4-BE49-F238E27FC236}">
                  <a16:creationId xmlns:a16="http://schemas.microsoft.com/office/drawing/2014/main" id="{5A3C4439-AC48-4428-9929-794D3C586ECF}"/>
                </a:ext>
              </a:extLst>
            </p:cNvPr>
            <p:cNvSpPr/>
            <p:nvPr/>
          </p:nvSpPr>
          <p:spPr>
            <a:xfrm>
              <a:off x="3897906" y="1570725"/>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1" name="Freeform: Shape 340">
              <a:extLst>
                <a:ext uri="{FF2B5EF4-FFF2-40B4-BE49-F238E27FC236}">
                  <a16:creationId xmlns:a16="http://schemas.microsoft.com/office/drawing/2014/main" id="{42161DAB-A80B-48B6-83F6-2CDE667A2529}"/>
                </a:ext>
              </a:extLst>
            </p:cNvPr>
            <p:cNvSpPr/>
            <p:nvPr/>
          </p:nvSpPr>
          <p:spPr>
            <a:xfrm>
              <a:off x="3888175" y="1575011"/>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2" name="Freeform: Shape 341">
              <a:extLst>
                <a:ext uri="{FF2B5EF4-FFF2-40B4-BE49-F238E27FC236}">
                  <a16:creationId xmlns:a16="http://schemas.microsoft.com/office/drawing/2014/main" id="{A460B684-434B-47B8-9159-430D6B7493C6}"/>
                </a:ext>
              </a:extLst>
            </p:cNvPr>
            <p:cNvSpPr/>
            <p:nvPr/>
          </p:nvSpPr>
          <p:spPr>
            <a:xfrm>
              <a:off x="5284172" y="3033163"/>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3" name="Freeform: Shape 342">
              <a:extLst>
                <a:ext uri="{FF2B5EF4-FFF2-40B4-BE49-F238E27FC236}">
                  <a16:creationId xmlns:a16="http://schemas.microsoft.com/office/drawing/2014/main" id="{244EC968-9505-4E80-8FDB-F2CF40718364}"/>
                </a:ext>
              </a:extLst>
            </p:cNvPr>
            <p:cNvSpPr/>
            <p:nvPr/>
          </p:nvSpPr>
          <p:spPr>
            <a:xfrm>
              <a:off x="2897372" y="225692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4" name="Freeform: Shape 343">
              <a:extLst>
                <a:ext uri="{FF2B5EF4-FFF2-40B4-BE49-F238E27FC236}">
                  <a16:creationId xmlns:a16="http://schemas.microsoft.com/office/drawing/2014/main" id="{AFCC94E5-3655-4DC1-9691-F91C89C8A1E1}"/>
                </a:ext>
              </a:extLst>
            </p:cNvPr>
            <p:cNvSpPr/>
            <p:nvPr/>
          </p:nvSpPr>
          <p:spPr>
            <a:xfrm>
              <a:off x="2893047" y="225692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5" name="Freeform: Shape 344">
              <a:extLst>
                <a:ext uri="{FF2B5EF4-FFF2-40B4-BE49-F238E27FC236}">
                  <a16:creationId xmlns:a16="http://schemas.microsoft.com/office/drawing/2014/main" id="{1C93F766-4F6D-4A35-A73C-4505A3CBD345}"/>
                </a:ext>
              </a:extLst>
            </p:cNvPr>
            <p:cNvSpPr/>
            <p:nvPr/>
          </p:nvSpPr>
          <p:spPr>
            <a:xfrm>
              <a:off x="2017592" y="3059752"/>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6" name="Freeform: Shape 345">
              <a:extLst>
                <a:ext uri="{FF2B5EF4-FFF2-40B4-BE49-F238E27FC236}">
                  <a16:creationId xmlns:a16="http://schemas.microsoft.com/office/drawing/2014/main" id="{668B889C-49F6-4D67-B652-7A3DD33054D8}"/>
                </a:ext>
              </a:extLst>
            </p:cNvPr>
            <p:cNvSpPr/>
            <p:nvPr/>
          </p:nvSpPr>
          <p:spPr>
            <a:xfrm>
              <a:off x="595762" y="2065668"/>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7" name="Freeform: Shape 346">
              <a:extLst>
                <a:ext uri="{FF2B5EF4-FFF2-40B4-BE49-F238E27FC236}">
                  <a16:creationId xmlns:a16="http://schemas.microsoft.com/office/drawing/2014/main" id="{61EF8C64-241C-4B6A-BB9C-BC3399BE1F0B}"/>
                </a:ext>
              </a:extLst>
            </p:cNvPr>
            <p:cNvSpPr/>
            <p:nvPr/>
          </p:nvSpPr>
          <p:spPr>
            <a:xfrm>
              <a:off x="4456347" y="3081677"/>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8" name="Freeform: Shape 347">
              <a:extLst>
                <a:ext uri="{FF2B5EF4-FFF2-40B4-BE49-F238E27FC236}">
                  <a16:creationId xmlns:a16="http://schemas.microsoft.com/office/drawing/2014/main" id="{BE286CA6-D692-4ECB-9269-EB3B9054FB43}"/>
                </a:ext>
              </a:extLst>
            </p:cNvPr>
            <p:cNvSpPr/>
            <p:nvPr/>
          </p:nvSpPr>
          <p:spPr>
            <a:xfrm>
              <a:off x="1070620" y="2056338"/>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9" name="Freeform: Shape 348">
              <a:extLst>
                <a:ext uri="{FF2B5EF4-FFF2-40B4-BE49-F238E27FC236}">
                  <a16:creationId xmlns:a16="http://schemas.microsoft.com/office/drawing/2014/main" id="{A35D4934-C851-4012-8232-B26E1A871C95}"/>
                </a:ext>
              </a:extLst>
            </p:cNvPr>
            <p:cNvSpPr/>
            <p:nvPr/>
          </p:nvSpPr>
          <p:spPr>
            <a:xfrm>
              <a:off x="4848189" y="3125994"/>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0" name="Freeform: Shape 349">
              <a:extLst>
                <a:ext uri="{FF2B5EF4-FFF2-40B4-BE49-F238E27FC236}">
                  <a16:creationId xmlns:a16="http://schemas.microsoft.com/office/drawing/2014/main" id="{B3391347-41EE-4A77-865F-573FA7776852}"/>
                </a:ext>
              </a:extLst>
            </p:cNvPr>
            <p:cNvSpPr/>
            <p:nvPr/>
          </p:nvSpPr>
          <p:spPr>
            <a:xfrm>
              <a:off x="4479496" y="3141388"/>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1" name="Freeform: Shape 350">
              <a:extLst>
                <a:ext uri="{FF2B5EF4-FFF2-40B4-BE49-F238E27FC236}">
                  <a16:creationId xmlns:a16="http://schemas.microsoft.com/office/drawing/2014/main" id="{6E3E0422-8F68-4CB0-BC79-76BE25071128}"/>
                </a:ext>
              </a:extLst>
            </p:cNvPr>
            <p:cNvSpPr/>
            <p:nvPr/>
          </p:nvSpPr>
          <p:spPr>
            <a:xfrm>
              <a:off x="4914429" y="3160514"/>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2" name="Freeform: Shape 351">
              <a:extLst>
                <a:ext uri="{FF2B5EF4-FFF2-40B4-BE49-F238E27FC236}">
                  <a16:creationId xmlns:a16="http://schemas.microsoft.com/office/drawing/2014/main" id="{5B392198-B519-47FA-AAED-FC565819F64D}"/>
                </a:ext>
              </a:extLst>
            </p:cNvPr>
            <p:cNvSpPr/>
            <p:nvPr/>
          </p:nvSpPr>
          <p:spPr>
            <a:xfrm>
              <a:off x="4898103" y="3172158"/>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3" name="Freeform: Shape 352">
              <a:extLst>
                <a:ext uri="{FF2B5EF4-FFF2-40B4-BE49-F238E27FC236}">
                  <a16:creationId xmlns:a16="http://schemas.microsoft.com/office/drawing/2014/main" id="{4DD1C0BB-158A-4EF5-A3D2-85E37E08E52F}"/>
                </a:ext>
              </a:extLst>
            </p:cNvPr>
            <p:cNvSpPr/>
            <p:nvPr/>
          </p:nvSpPr>
          <p:spPr>
            <a:xfrm>
              <a:off x="5008192" y="3188037"/>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4" name="Freeform: Shape 353">
              <a:extLst>
                <a:ext uri="{FF2B5EF4-FFF2-40B4-BE49-F238E27FC236}">
                  <a16:creationId xmlns:a16="http://schemas.microsoft.com/office/drawing/2014/main" id="{A47FD8C9-1D02-46E4-93CD-A02C24260610}"/>
                </a:ext>
              </a:extLst>
            </p:cNvPr>
            <p:cNvSpPr/>
            <p:nvPr/>
          </p:nvSpPr>
          <p:spPr>
            <a:xfrm>
              <a:off x="2199053" y="3251479"/>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5" name="Freeform: Shape 354">
              <a:extLst>
                <a:ext uri="{FF2B5EF4-FFF2-40B4-BE49-F238E27FC236}">
                  <a16:creationId xmlns:a16="http://schemas.microsoft.com/office/drawing/2014/main" id="{2E47447B-0AE1-44B0-838A-640579430EAF}"/>
                </a:ext>
              </a:extLst>
            </p:cNvPr>
            <p:cNvSpPr/>
            <p:nvPr/>
          </p:nvSpPr>
          <p:spPr>
            <a:xfrm>
              <a:off x="2199519" y="3252297"/>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6" name="Freeform: Shape 355">
              <a:extLst>
                <a:ext uri="{FF2B5EF4-FFF2-40B4-BE49-F238E27FC236}">
                  <a16:creationId xmlns:a16="http://schemas.microsoft.com/office/drawing/2014/main" id="{0A6E75F3-3E28-46FC-A904-3425F14C93C6}"/>
                </a:ext>
              </a:extLst>
            </p:cNvPr>
            <p:cNvSpPr/>
            <p:nvPr/>
          </p:nvSpPr>
          <p:spPr>
            <a:xfrm>
              <a:off x="4656466" y="3263899"/>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7" name="Freeform: Shape 356">
              <a:extLst>
                <a:ext uri="{FF2B5EF4-FFF2-40B4-BE49-F238E27FC236}">
                  <a16:creationId xmlns:a16="http://schemas.microsoft.com/office/drawing/2014/main" id="{0EA233B7-A1C0-4064-B31F-D37651C54F48}"/>
                </a:ext>
              </a:extLst>
            </p:cNvPr>
            <p:cNvSpPr/>
            <p:nvPr/>
          </p:nvSpPr>
          <p:spPr>
            <a:xfrm>
              <a:off x="4655534" y="3266873"/>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8" name="Freeform: Shape 357">
              <a:extLst>
                <a:ext uri="{FF2B5EF4-FFF2-40B4-BE49-F238E27FC236}">
                  <a16:creationId xmlns:a16="http://schemas.microsoft.com/office/drawing/2014/main" id="{D2E6ACA3-60D2-419D-8ED7-7AEFA33171E0}"/>
                </a:ext>
              </a:extLst>
            </p:cNvPr>
            <p:cNvSpPr/>
            <p:nvPr/>
          </p:nvSpPr>
          <p:spPr>
            <a:xfrm>
              <a:off x="4654134" y="3268273"/>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9" name="Freeform: Shape 358">
              <a:extLst>
                <a:ext uri="{FF2B5EF4-FFF2-40B4-BE49-F238E27FC236}">
                  <a16:creationId xmlns:a16="http://schemas.microsoft.com/office/drawing/2014/main" id="{F419309B-915C-4343-96D4-1DE5CCEF06A3}"/>
                </a:ext>
              </a:extLst>
            </p:cNvPr>
            <p:cNvSpPr/>
            <p:nvPr/>
          </p:nvSpPr>
          <p:spPr>
            <a:xfrm>
              <a:off x="5382650" y="3300926"/>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0" name="Freeform: Shape 359">
              <a:extLst>
                <a:ext uri="{FF2B5EF4-FFF2-40B4-BE49-F238E27FC236}">
                  <a16:creationId xmlns:a16="http://schemas.microsoft.com/office/drawing/2014/main" id="{48B8A157-2FC7-44AE-859A-9E8F10135938}"/>
                </a:ext>
              </a:extLst>
            </p:cNvPr>
            <p:cNvSpPr/>
            <p:nvPr/>
          </p:nvSpPr>
          <p:spPr>
            <a:xfrm>
              <a:off x="4586494" y="3310723"/>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1" name="Freeform: Shape 360">
              <a:extLst>
                <a:ext uri="{FF2B5EF4-FFF2-40B4-BE49-F238E27FC236}">
                  <a16:creationId xmlns:a16="http://schemas.microsoft.com/office/drawing/2014/main" id="{DE825350-3245-4675-B9E2-3A9AB37399E7}"/>
                </a:ext>
              </a:extLst>
            </p:cNvPr>
            <p:cNvSpPr/>
            <p:nvPr/>
          </p:nvSpPr>
          <p:spPr>
            <a:xfrm>
              <a:off x="4927492" y="3346177"/>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2" name="Freeform: Shape 361">
              <a:extLst>
                <a:ext uri="{FF2B5EF4-FFF2-40B4-BE49-F238E27FC236}">
                  <a16:creationId xmlns:a16="http://schemas.microsoft.com/office/drawing/2014/main" id="{7E890D7F-9024-4B9F-B023-54040B5051F5}"/>
                </a:ext>
              </a:extLst>
            </p:cNvPr>
            <p:cNvSpPr/>
            <p:nvPr/>
          </p:nvSpPr>
          <p:spPr>
            <a:xfrm>
              <a:off x="5344057" y="3351307"/>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3" name="Freeform: Shape 362">
              <a:extLst>
                <a:ext uri="{FF2B5EF4-FFF2-40B4-BE49-F238E27FC236}">
                  <a16:creationId xmlns:a16="http://schemas.microsoft.com/office/drawing/2014/main" id="{1998392A-01D0-445C-92F9-6DE8815D2B29}"/>
                </a:ext>
              </a:extLst>
            </p:cNvPr>
            <p:cNvSpPr/>
            <p:nvPr/>
          </p:nvSpPr>
          <p:spPr>
            <a:xfrm>
              <a:off x="4904634" y="3359704"/>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4" name="Freeform: Shape 363">
              <a:extLst>
                <a:ext uri="{FF2B5EF4-FFF2-40B4-BE49-F238E27FC236}">
                  <a16:creationId xmlns:a16="http://schemas.microsoft.com/office/drawing/2014/main" id="{EF81B903-087C-423E-86D5-C01B6130E95C}"/>
                </a:ext>
              </a:extLst>
            </p:cNvPr>
            <p:cNvSpPr/>
            <p:nvPr/>
          </p:nvSpPr>
          <p:spPr>
            <a:xfrm>
              <a:off x="4952302" y="339914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5" name="Freeform: Shape 364">
              <a:extLst>
                <a:ext uri="{FF2B5EF4-FFF2-40B4-BE49-F238E27FC236}">
                  <a16:creationId xmlns:a16="http://schemas.microsoft.com/office/drawing/2014/main" id="{336AFA88-8F09-4A36-902E-01B81DD35696}"/>
                </a:ext>
              </a:extLst>
            </p:cNvPr>
            <p:cNvSpPr/>
            <p:nvPr/>
          </p:nvSpPr>
          <p:spPr>
            <a:xfrm>
              <a:off x="4941485" y="343760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6" name="Freeform: Shape 365">
              <a:extLst>
                <a:ext uri="{FF2B5EF4-FFF2-40B4-BE49-F238E27FC236}">
                  <a16:creationId xmlns:a16="http://schemas.microsoft.com/office/drawing/2014/main" id="{7EC1F156-371B-4CFF-BCC0-E24D7FCAE227}"/>
                </a:ext>
              </a:extLst>
            </p:cNvPr>
            <p:cNvSpPr/>
            <p:nvPr/>
          </p:nvSpPr>
          <p:spPr>
            <a:xfrm>
              <a:off x="3697385" y="3462797"/>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7" name="Freeform: Shape 366">
              <a:extLst>
                <a:ext uri="{FF2B5EF4-FFF2-40B4-BE49-F238E27FC236}">
                  <a16:creationId xmlns:a16="http://schemas.microsoft.com/office/drawing/2014/main" id="{82F5E180-FD8D-4DD7-B05D-74178E292722}"/>
                </a:ext>
              </a:extLst>
            </p:cNvPr>
            <p:cNvSpPr/>
            <p:nvPr/>
          </p:nvSpPr>
          <p:spPr>
            <a:xfrm>
              <a:off x="5651934" y="3539768"/>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8" name="Freeform: Shape 367">
              <a:extLst>
                <a:ext uri="{FF2B5EF4-FFF2-40B4-BE49-F238E27FC236}">
                  <a16:creationId xmlns:a16="http://schemas.microsoft.com/office/drawing/2014/main" id="{C4589CB6-4587-4566-8AE5-B17CCDFEE659}"/>
                </a:ext>
              </a:extLst>
            </p:cNvPr>
            <p:cNvSpPr/>
            <p:nvPr/>
          </p:nvSpPr>
          <p:spPr>
            <a:xfrm>
              <a:off x="5654266" y="3564775"/>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9" name="Freeform: Shape 368">
              <a:extLst>
                <a:ext uri="{FF2B5EF4-FFF2-40B4-BE49-F238E27FC236}">
                  <a16:creationId xmlns:a16="http://schemas.microsoft.com/office/drawing/2014/main" id="{58E53D99-F5B4-4D5C-84D2-DC6FFC1648A3}"/>
                </a:ext>
              </a:extLst>
            </p:cNvPr>
            <p:cNvSpPr/>
            <p:nvPr/>
          </p:nvSpPr>
          <p:spPr>
            <a:xfrm>
              <a:off x="5664529" y="3586417"/>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0" name="Freeform: Shape 369">
              <a:extLst>
                <a:ext uri="{FF2B5EF4-FFF2-40B4-BE49-F238E27FC236}">
                  <a16:creationId xmlns:a16="http://schemas.microsoft.com/office/drawing/2014/main" id="{96E4AC43-94B2-4D40-B3FA-412EEE71B757}"/>
                </a:ext>
              </a:extLst>
            </p:cNvPr>
            <p:cNvSpPr/>
            <p:nvPr/>
          </p:nvSpPr>
          <p:spPr>
            <a:xfrm>
              <a:off x="5640097" y="3639130"/>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1" name="Freeform: Shape 370">
              <a:extLst>
                <a:ext uri="{FF2B5EF4-FFF2-40B4-BE49-F238E27FC236}">
                  <a16:creationId xmlns:a16="http://schemas.microsoft.com/office/drawing/2014/main" id="{5D8FA424-B430-4B90-956C-C9EA463E0BEE}"/>
                </a:ext>
              </a:extLst>
            </p:cNvPr>
            <p:cNvSpPr/>
            <p:nvPr/>
          </p:nvSpPr>
          <p:spPr>
            <a:xfrm>
              <a:off x="5240965" y="4039201"/>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2" name="Freeform: Shape 371">
              <a:extLst>
                <a:ext uri="{FF2B5EF4-FFF2-40B4-BE49-F238E27FC236}">
                  <a16:creationId xmlns:a16="http://schemas.microsoft.com/office/drawing/2014/main" id="{57CE5306-063A-496A-8765-547EF04FDAE8}"/>
                </a:ext>
              </a:extLst>
            </p:cNvPr>
            <p:cNvSpPr/>
            <p:nvPr/>
          </p:nvSpPr>
          <p:spPr>
            <a:xfrm>
              <a:off x="2915545" y="229238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3" name="Freeform: Shape 372">
              <a:extLst>
                <a:ext uri="{FF2B5EF4-FFF2-40B4-BE49-F238E27FC236}">
                  <a16:creationId xmlns:a16="http://schemas.microsoft.com/office/drawing/2014/main" id="{DACFECFF-F414-489A-AA8D-C45DA06C930C}"/>
                </a:ext>
              </a:extLst>
            </p:cNvPr>
            <p:cNvSpPr/>
            <p:nvPr/>
          </p:nvSpPr>
          <p:spPr>
            <a:xfrm>
              <a:off x="3654002" y="1879799"/>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4" name="Freeform: Shape 373">
              <a:extLst>
                <a:ext uri="{FF2B5EF4-FFF2-40B4-BE49-F238E27FC236}">
                  <a16:creationId xmlns:a16="http://schemas.microsoft.com/office/drawing/2014/main" id="{88BC033B-333F-4E88-8C10-69293B842B70}"/>
                </a:ext>
              </a:extLst>
            </p:cNvPr>
            <p:cNvSpPr/>
            <p:nvPr/>
          </p:nvSpPr>
          <p:spPr>
            <a:xfrm>
              <a:off x="3653069" y="1882339"/>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5" name="Freeform: Shape 374">
              <a:extLst>
                <a:ext uri="{FF2B5EF4-FFF2-40B4-BE49-F238E27FC236}">
                  <a16:creationId xmlns:a16="http://schemas.microsoft.com/office/drawing/2014/main" id="{B5782540-142C-49B0-8D47-1FB00DDE43E5}"/>
                </a:ext>
              </a:extLst>
            </p:cNvPr>
            <p:cNvSpPr/>
            <p:nvPr/>
          </p:nvSpPr>
          <p:spPr>
            <a:xfrm>
              <a:off x="3218777" y="1874154"/>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6" name="Freeform: Shape 375">
              <a:extLst>
                <a:ext uri="{FF2B5EF4-FFF2-40B4-BE49-F238E27FC236}">
                  <a16:creationId xmlns:a16="http://schemas.microsoft.com/office/drawing/2014/main" id="{03510980-E766-4579-9FE6-A82898F355CD}"/>
                </a:ext>
              </a:extLst>
            </p:cNvPr>
            <p:cNvSpPr/>
            <p:nvPr/>
          </p:nvSpPr>
          <p:spPr>
            <a:xfrm>
              <a:off x="2078234" y="4267488"/>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7" name="Freeform: Shape 376">
              <a:extLst>
                <a:ext uri="{FF2B5EF4-FFF2-40B4-BE49-F238E27FC236}">
                  <a16:creationId xmlns:a16="http://schemas.microsoft.com/office/drawing/2014/main" id="{6D3E1CB1-EC43-4F6F-AA49-C55C8845A8F1}"/>
                </a:ext>
              </a:extLst>
            </p:cNvPr>
            <p:cNvSpPr/>
            <p:nvPr/>
          </p:nvSpPr>
          <p:spPr>
            <a:xfrm>
              <a:off x="2313623" y="1767116"/>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8" name="Freeform: Shape 377">
              <a:extLst>
                <a:ext uri="{FF2B5EF4-FFF2-40B4-BE49-F238E27FC236}">
                  <a16:creationId xmlns:a16="http://schemas.microsoft.com/office/drawing/2014/main" id="{E4BB83EC-9DD5-414A-9378-2DC2937C0C18}"/>
                </a:ext>
              </a:extLst>
            </p:cNvPr>
            <p:cNvSpPr/>
            <p:nvPr/>
          </p:nvSpPr>
          <p:spPr>
            <a:xfrm>
              <a:off x="1960215" y="1816564"/>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9" name="Freeform: Shape 378">
              <a:extLst>
                <a:ext uri="{FF2B5EF4-FFF2-40B4-BE49-F238E27FC236}">
                  <a16:creationId xmlns:a16="http://schemas.microsoft.com/office/drawing/2014/main" id="{7031817F-7091-4FD1-BB4F-15B3DB12940D}"/>
                </a:ext>
              </a:extLst>
            </p:cNvPr>
            <p:cNvSpPr/>
            <p:nvPr/>
          </p:nvSpPr>
          <p:spPr>
            <a:xfrm>
              <a:off x="5205046" y="1823095"/>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0" name="Freeform: Shape 379">
              <a:extLst>
                <a:ext uri="{FF2B5EF4-FFF2-40B4-BE49-F238E27FC236}">
                  <a16:creationId xmlns:a16="http://schemas.microsoft.com/office/drawing/2014/main" id="{FDD13A22-DB68-44D6-B36C-CAAC473F2D2E}"/>
                </a:ext>
              </a:extLst>
            </p:cNvPr>
            <p:cNvSpPr/>
            <p:nvPr/>
          </p:nvSpPr>
          <p:spPr>
            <a:xfrm>
              <a:off x="5204113" y="1824028"/>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1" name="Freeform: Shape 380">
              <a:extLst>
                <a:ext uri="{FF2B5EF4-FFF2-40B4-BE49-F238E27FC236}">
                  <a16:creationId xmlns:a16="http://schemas.microsoft.com/office/drawing/2014/main" id="{D6E1E221-D740-41F0-8DCF-D616C8A2666A}"/>
                </a:ext>
              </a:extLst>
            </p:cNvPr>
            <p:cNvSpPr/>
            <p:nvPr/>
          </p:nvSpPr>
          <p:spPr>
            <a:xfrm>
              <a:off x="3256095" y="1855283"/>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2" name="Freeform: Shape 381">
              <a:extLst>
                <a:ext uri="{FF2B5EF4-FFF2-40B4-BE49-F238E27FC236}">
                  <a16:creationId xmlns:a16="http://schemas.microsoft.com/office/drawing/2014/main" id="{758B3BF6-F25D-4970-A908-C175F17E8983}"/>
                </a:ext>
              </a:extLst>
            </p:cNvPr>
            <p:cNvSpPr/>
            <p:nvPr/>
          </p:nvSpPr>
          <p:spPr>
            <a:xfrm>
              <a:off x="3256562" y="1854349"/>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3" name="Freeform: Shape 382">
              <a:extLst>
                <a:ext uri="{FF2B5EF4-FFF2-40B4-BE49-F238E27FC236}">
                  <a16:creationId xmlns:a16="http://schemas.microsoft.com/office/drawing/2014/main" id="{6B429914-ADD4-40BD-8F09-A9BFB503B868}"/>
                </a:ext>
              </a:extLst>
            </p:cNvPr>
            <p:cNvSpPr/>
            <p:nvPr/>
          </p:nvSpPr>
          <p:spPr>
            <a:xfrm>
              <a:off x="3367584" y="2572739"/>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4" name="Freeform: Shape 383">
              <a:extLst>
                <a:ext uri="{FF2B5EF4-FFF2-40B4-BE49-F238E27FC236}">
                  <a16:creationId xmlns:a16="http://schemas.microsoft.com/office/drawing/2014/main" id="{841AD21F-BB9D-466C-8D24-23C4039E19F1}"/>
                </a:ext>
              </a:extLst>
            </p:cNvPr>
            <p:cNvSpPr/>
            <p:nvPr/>
          </p:nvSpPr>
          <p:spPr>
            <a:xfrm>
              <a:off x="3199651" y="2659040"/>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5" name="Freeform: Shape 384">
              <a:extLst>
                <a:ext uri="{FF2B5EF4-FFF2-40B4-BE49-F238E27FC236}">
                  <a16:creationId xmlns:a16="http://schemas.microsoft.com/office/drawing/2014/main" id="{BA6C58BA-9BF4-49A3-861C-7A7E9C3D1764}"/>
                </a:ext>
              </a:extLst>
            </p:cNvPr>
            <p:cNvSpPr/>
            <p:nvPr/>
          </p:nvSpPr>
          <p:spPr>
            <a:xfrm>
              <a:off x="1827735" y="2880428"/>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6" name="Freeform: Shape 385">
              <a:extLst>
                <a:ext uri="{FF2B5EF4-FFF2-40B4-BE49-F238E27FC236}">
                  <a16:creationId xmlns:a16="http://schemas.microsoft.com/office/drawing/2014/main" id="{7932042E-E1C7-4D35-95A8-D5FF26E3D33A}"/>
                </a:ext>
              </a:extLst>
            </p:cNvPr>
            <p:cNvSpPr/>
            <p:nvPr/>
          </p:nvSpPr>
          <p:spPr>
            <a:xfrm>
              <a:off x="1996133" y="2959924"/>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7" name="Freeform: Shape 386">
              <a:extLst>
                <a:ext uri="{FF2B5EF4-FFF2-40B4-BE49-F238E27FC236}">
                  <a16:creationId xmlns:a16="http://schemas.microsoft.com/office/drawing/2014/main" id="{BA4841F6-01F9-4500-95F7-CE136556A4C2}"/>
                </a:ext>
              </a:extLst>
            </p:cNvPr>
            <p:cNvSpPr/>
            <p:nvPr/>
          </p:nvSpPr>
          <p:spPr>
            <a:xfrm>
              <a:off x="3006994" y="2601195"/>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8" name="Freeform: Shape 387">
              <a:extLst>
                <a:ext uri="{FF2B5EF4-FFF2-40B4-BE49-F238E27FC236}">
                  <a16:creationId xmlns:a16="http://schemas.microsoft.com/office/drawing/2014/main" id="{BE774ABF-F490-4E77-B1F7-76C04A0BBC30}"/>
                </a:ext>
              </a:extLst>
            </p:cNvPr>
            <p:cNvSpPr/>
            <p:nvPr/>
          </p:nvSpPr>
          <p:spPr>
            <a:xfrm>
              <a:off x="2633636" y="1294564"/>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9" name="Freeform: Shape 388">
              <a:extLst>
                <a:ext uri="{FF2B5EF4-FFF2-40B4-BE49-F238E27FC236}">
                  <a16:creationId xmlns:a16="http://schemas.microsoft.com/office/drawing/2014/main" id="{40FA41BE-BFA6-4B16-9E5B-0F3EA0F71A0B}"/>
                </a:ext>
              </a:extLst>
            </p:cNvPr>
            <p:cNvSpPr/>
            <p:nvPr/>
          </p:nvSpPr>
          <p:spPr>
            <a:xfrm>
              <a:off x="5107552" y="226066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0" name="Freeform: Shape 389">
              <a:extLst>
                <a:ext uri="{FF2B5EF4-FFF2-40B4-BE49-F238E27FC236}">
                  <a16:creationId xmlns:a16="http://schemas.microsoft.com/office/drawing/2014/main" id="{D6955926-6C02-4962-9EAA-02C82A15ED20}"/>
                </a:ext>
              </a:extLst>
            </p:cNvPr>
            <p:cNvSpPr/>
            <p:nvPr/>
          </p:nvSpPr>
          <p:spPr>
            <a:xfrm>
              <a:off x="5108019" y="226112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1" name="Freeform: Shape 390">
              <a:extLst>
                <a:ext uri="{FF2B5EF4-FFF2-40B4-BE49-F238E27FC236}">
                  <a16:creationId xmlns:a16="http://schemas.microsoft.com/office/drawing/2014/main" id="{67EBD331-9D2B-4C45-BFDE-1C0DA0D2F5A4}"/>
                </a:ext>
              </a:extLst>
            </p:cNvPr>
            <p:cNvSpPr/>
            <p:nvPr/>
          </p:nvSpPr>
          <p:spPr>
            <a:xfrm>
              <a:off x="694189" y="2052140"/>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2" name="Freeform: Shape 391">
              <a:extLst>
                <a:ext uri="{FF2B5EF4-FFF2-40B4-BE49-F238E27FC236}">
                  <a16:creationId xmlns:a16="http://schemas.microsoft.com/office/drawing/2014/main" id="{FFBCEBD7-8037-44C6-9F3A-052CC628E6BD}"/>
                </a:ext>
              </a:extLst>
            </p:cNvPr>
            <p:cNvSpPr/>
            <p:nvPr/>
          </p:nvSpPr>
          <p:spPr>
            <a:xfrm>
              <a:off x="693344" y="2053073"/>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3" name="Freeform: Shape 392">
              <a:extLst>
                <a:ext uri="{FF2B5EF4-FFF2-40B4-BE49-F238E27FC236}">
                  <a16:creationId xmlns:a16="http://schemas.microsoft.com/office/drawing/2014/main" id="{3A89032E-23FC-47A6-A3BE-E98EB57A34E4}"/>
                </a:ext>
              </a:extLst>
            </p:cNvPr>
            <p:cNvSpPr/>
            <p:nvPr/>
          </p:nvSpPr>
          <p:spPr>
            <a:xfrm>
              <a:off x="5111751" y="226392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4" name="Freeform: Shape 393">
              <a:extLst>
                <a:ext uri="{FF2B5EF4-FFF2-40B4-BE49-F238E27FC236}">
                  <a16:creationId xmlns:a16="http://schemas.microsoft.com/office/drawing/2014/main" id="{F56ACB92-3F05-403A-84C3-7CD1E4C67429}"/>
                </a:ext>
              </a:extLst>
            </p:cNvPr>
            <p:cNvSpPr/>
            <p:nvPr/>
          </p:nvSpPr>
          <p:spPr>
            <a:xfrm>
              <a:off x="5111751" y="226485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5" name="Freeform: Shape 394">
              <a:extLst>
                <a:ext uri="{FF2B5EF4-FFF2-40B4-BE49-F238E27FC236}">
                  <a16:creationId xmlns:a16="http://schemas.microsoft.com/office/drawing/2014/main" id="{28F8C0E6-A5C0-4226-9A78-0AFC572DB75A}"/>
                </a:ext>
              </a:extLst>
            </p:cNvPr>
            <p:cNvSpPr/>
            <p:nvPr/>
          </p:nvSpPr>
          <p:spPr>
            <a:xfrm>
              <a:off x="4989533" y="3202964"/>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6" name="Freeform: Shape 395">
              <a:extLst>
                <a:ext uri="{FF2B5EF4-FFF2-40B4-BE49-F238E27FC236}">
                  <a16:creationId xmlns:a16="http://schemas.microsoft.com/office/drawing/2014/main" id="{91AA1046-0555-48A1-8193-06893AB5451D}"/>
                </a:ext>
              </a:extLst>
            </p:cNvPr>
            <p:cNvSpPr/>
            <p:nvPr/>
          </p:nvSpPr>
          <p:spPr>
            <a:xfrm>
              <a:off x="4514657" y="3214160"/>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7" name="Freeform: Shape 396">
              <a:extLst>
                <a:ext uri="{FF2B5EF4-FFF2-40B4-BE49-F238E27FC236}">
                  <a16:creationId xmlns:a16="http://schemas.microsoft.com/office/drawing/2014/main" id="{3B7C3EDF-2D8F-43B5-AC64-89C6E51A6BEC}"/>
                </a:ext>
              </a:extLst>
            </p:cNvPr>
            <p:cNvSpPr/>
            <p:nvPr/>
          </p:nvSpPr>
          <p:spPr>
            <a:xfrm>
              <a:off x="5030584" y="3270605"/>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8" name="Freeform: Shape 397">
              <a:extLst>
                <a:ext uri="{FF2B5EF4-FFF2-40B4-BE49-F238E27FC236}">
                  <a16:creationId xmlns:a16="http://schemas.microsoft.com/office/drawing/2014/main" id="{8985774E-5AE7-42DF-9325-6FCF49501EDC}"/>
                </a:ext>
              </a:extLst>
            </p:cNvPr>
            <p:cNvSpPr/>
            <p:nvPr/>
          </p:nvSpPr>
          <p:spPr>
            <a:xfrm>
              <a:off x="5031049" y="3271538"/>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9" name="Freeform: Shape 398">
              <a:extLst>
                <a:ext uri="{FF2B5EF4-FFF2-40B4-BE49-F238E27FC236}">
                  <a16:creationId xmlns:a16="http://schemas.microsoft.com/office/drawing/2014/main" id="{57C0D965-2B0C-472F-B674-CF65FA315833}"/>
                </a:ext>
              </a:extLst>
            </p:cNvPr>
            <p:cNvSpPr/>
            <p:nvPr/>
          </p:nvSpPr>
          <p:spPr>
            <a:xfrm>
              <a:off x="756697" y="2013421"/>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0" name="Freeform: Shape 399">
              <a:extLst>
                <a:ext uri="{FF2B5EF4-FFF2-40B4-BE49-F238E27FC236}">
                  <a16:creationId xmlns:a16="http://schemas.microsoft.com/office/drawing/2014/main" id="{658013EA-F1EE-483D-A8E2-22010DE8592A}"/>
                </a:ext>
              </a:extLst>
            </p:cNvPr>
            <p:cNvSpPr/>
            <p:nvPr/>
          </p:nvSpPr>
          <p:spPr>
            <a:xfrm>
              <a:off x="2321736" y="1395792"/>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1" name="Freeform: Shape 400">
              <a:extLst>
                <a:ext uri="{FF2B5EF4-FFF2-40B4-BE49-F238E27FC236}">
                  <a16:creationId xmlns:a16="http://schemas.microsoft.com/office/drawing/2014/main" id="{A3889C6D-47F0-4ECE-A680-09E470F92C4F}"/>
                </a:ext>
              </a:extLst>
            </p:cNvPr>
            <p:cNvSpPr/>
            <p:nvPr/>
          </p:nvSpPr>
          <p:spPr>
            <a:xfrm>
              <a:off x="5396303" y="3305126"/>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2" name="Freeform: Shape 401">
              <a:extLst>
                <a:ext uri="{FF2B5EF4-FFF2-40B4-BE49-F238E27FC236}">
                  <a16:creationId xmlns:a16="http://schemas.microsoft.com/office/drawing/2014/main" id="{8A7A4E0C-8548-47FD-96BD-2FDDCBECEA95}"/>
                </a:ext>
              </a:extLst>
            </p:cNvPr>
            <p:cNvSpPr/>
            <p:nvPr/>
          </p:nvSpPr>
          <p:spPr>
            <a:xfrm>
              <a:off x="4926092" y="3031764"/>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3" name="Freeform: Shape 402">
              <a:extLst>
                <a:ext uri="{FF2B5EF4-FFF2-40B4-BE49-F238E27FC236}">
                  <a16:creationId xmlns:a16="http://schemas.microsoft.com/office/drawing/2014/main" id="{76197CBD-59C2-49FE-9CBA-2B8EADBF5095}"/>
                </a:ext>
              </a:extLst>
            </p:cNvPr>
            <p:cNvSpPr/>
            <p:nvPr/>
          </p:nvSpPr>
          <p:spPr>
            <a:xfrm>
              <a:off x="4923760" y="3032230"/>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4" name="Freeform: Shape 403">
              <a:extLst>
                <a:ext uri="{FF2B5EF4-FFF2-40B4-BE49-F238E27FC236}">
                  <a16:creationId xmlns:a16="http://schemas.microsoft.com/office/drawing/2014/main" id="{4279BF81-4D38-4F16-BFCE-2E0BA6391D98}"/>
                </a:ext>
              </a:extLst>
            </p:cNvPr>
            <p:cNvSpPr/>
            <p:nvPr/>
          </p:nvSpPr>
          <p:spPr>
            <a:xfrm>
              <a:off x="5114082" y="226719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5" name="Freeform: Shape 404">
              <a:extLst>
                <a:ext uri="{FF2B5EF4-FFF2-40B4-BE49-F238E27FC236}">
                  <a16:creationId xmlns:a16="http://schemas.microsoft.com/office/drawing/2014/main" id="{A10624FB-CA6B-4CDC-AE7F-B208F7642CC0}"/>
                </a:ext>
              </a:extLst>
            </p:cNvPr>
            <p:cNvSpPr/>
            <p:nvPr/>
          </p:nvSpPr>
          <p:spPr>
            <a:xfrm>
              <a:off x="5483877" y="336950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6" name="Freeform: Shape 405">
              <a:extLst>
                <a:ext uri="{FF2B5EF4-FFF2-40B4-BE49-F238E27FC236}">
                  <a16:creationId xmlns:a16="http://schemas.microsoft.com/office/drawing/2014/main" id="{4CA01071-A170-4377-971B-E54BC75476FC}"/>
                </a:ext>
              </a:extLst>
            </p:cNvPr>
            <p:cNvSpPr/>
            <p:nvPr/>
          </p:nvSpPr>
          <p:spPr>
            <a:xfrm>
              <a:off x="3542980" y="1420984"/>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7" name="Freeform: Shape 406">
              <a:extLst>
                <a:ext uri="{FF2B5EF4-FFF2-40B4-BE49-F238E27FC236}">
                  <a16:creationId xmlns:a16="http://schemas.microsoft.com/office/drawing/2014/main" id="{41226120-0F35-442A-9387-B7D404966EFD}"/>
                </a:ext>
              </a:extLst>
            </p:cNvPr>
            <p:cNvSpPr/>
            <p:nvPr/>
          </p:nvSpPr>
          <p:spPr>
            <a:xfrm>
              <a:off x="5492398" y="339002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8" name="Freeform: Shape 407">
              <a:extLst>
                <a:ext uri="{FF2B5EF4-FFF2-40B4-BE49-F238E27FC236}">
                  <a16:creationId xmlns:a16="http://schemas.microsoft.com/office/drawing/2014/main" id="{531CC434-F635-4727-AAB7-A700F50581E0}"/>
                </a:ext>
              </a:extLst>
            </p:cNvPr>
            <p:cNvSpPr/>
            <p:nvPr/>
          </p:nvSpPr>
          <p:spPr>
            <a:xfrm>
              <a:off x="4945218" y="3433059"/>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9" name="Freeform: Shape 408">
              <a:extLst>
                <a:ext uri="{FF2B5EF4-FFF2-40B4-BE49-F238E27FC236}">
                  <a16:creationId xmlns:a16="http://schemas.microsoft.com/office/drawing/2014/main" id="{27387C8D-FBF4-46E4-82D4-A0E72BF0FCE3}"/>
                </a:ext>
              </a:extLst>
            </p:cNvPr>
            <p:cNvSpPr/>
            <p:nvPr/>
          </p:nvSpPr>
          <p:spPr>
            <a:xfrm>
              <a:off x="3749631" y="3471195"/>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0" name="Freeform: Shape 409">
              <a:extLst>
                <a:ext uri="{FF2B5EF4-FFF2-40B4-BE49-F238E27FC236}">
                  <a16:creationId xmlns:a16="http://schemas.microsoft.com/office/drawing/2014/main" id="{8B4553EB-96CD-46B9-9A68-C2710753BD9A}"/>
                </a:ext>
              </a:extLst>
            </p:cNvPr>
            <p:cNvSpPr/>
            <p:nvPr/>
          </p:nvSpPr>
          <p:spPr>
            <a:xfrm>
              <a:off x="1882312" y="1484426"/>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1" name="Freeform: Shape 410">
              <a:extLst>
                <a:ext uri="{FF2B5EF4-FFF2-40B4-BE49-F238E27FC236}">
                  <a16:creationId xmlns:a16="http://schemas.microsoft.com/office/drawing/2014/main" id="{1A944580-D460-4A7C-9607-08151C88C5DC}"/>
                </a:ext>
              </a:extLst>
            </p:cNvPr>
            <p:cNvSpPr/>
            <p:nvPr/>
          </p:nvSpPr>
          <p:spPr>
            <a:xfrm>
              <a:off x="3252363" y="1487975"/>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2" name="Freeform: Shape 411">
              <a:extLst>
                <a:ext uri="{FF2B5EF4-FFF2-40B4-BE49-F238E27FC236}">
                  <a16:creationId xmlns:a16="http://schemas.microsoft.com/office/drawing/2014/main" id="{951B45C7-61B2-4C96-A226-99ECE1AEABC7}"/>
                </a:ext>
              </a:extLst>
            </p:cNvPr>
            <p:cNvSpPr/>
            <p:nvPr/>
          </p:nvSpPr>
          <p:spPr>
            <a:xfrm>
              <a:off x="3252363" y="1488624"/>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3" name="Freeform: Shape 412">
              <a:extLst>
                <a:ext uri="{FF2B5EF4-FFF2-40B4-BE49-F238E27FC236}">
                  <a16:creationId xmlns:a16="http://schemas.microsoft.com/office/drawing/2014/main" id="{455F6EC5-FF90-4B1D-84C6-F72547C7E1B3}"/>
                </a:ext>
              </a:extLst>
            </p:cNvPr>
            <p:cNvSpPr/>
            <p:nvPr/>
          </p:nvSpPr>
          <p:spPr>
            <a:xfrm>
              <a:off x="4042113" y="1496088"/>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4" name="Freeform: Shape 413">
              <a:extLst>
                <a:ext uri="{FF2B5EF4-FFF2-40B4-BE49-F238E27FC236}">
                  <a16:creationId xmlns:a16="http://schemas.microsoft.com/office/drawing/2014/main" id="{1969A5B9-E040-42EE-9B03-7601878D557A}"/>
                </a:ext>
              </a:extLst>
            </p:cNvPr>
            <p:cNvSpPr/>
            <p:nvPr/>
          </p:nvSpPr>
          <p:spPr>
            <a:xfrm>
              <a:off x="945155" y="1929455"/>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5" name="Freeform: Shape 414">
              <a:extLst>
                <a:ext uri="{FF2B5EF4-FFF2-40B4-BE49-F238E27FC236}">
                  <a16:creationId xmlns:a16="http://schemas.microsoft.com/office/drawing/2014/main" id="{FEE808FF-8AA9-4FF7-BDFC-C1A17045CC8E}"/>
                </a:ext>
              </a:extLst>
            </p:cNvPr>
            <p:cNvSpPr/>
            <p:nvPr/>
          </p:nvSpPr>
          <p:spPr>
            <a:xfrm>
              <a:off x="939558" y="1928989"/>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6" name="Freeform: Shape 415">
              <a:extLst>
                <a:ext uri="{FF2B5EF4-FFF2-40B4-BE49-F238E27FC236}">
                  <a16:creationId xmlns:a16="http://schemas.microsoft.com/office/drawing/2014/main" id="{3E58A51E-FD29-4253-B40A-D5B972D0660A}"/>
                </a:ext>
              </a:extLst>
            </p:cNvPr>
            <p:cNvSpPr/>
            <p:nvPr/>
          </p:nvSpPr>
          <p:spPr>
            <a:xfrm>
              <a:off x="4425559" y="1525011"/>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7" name="Freeform: Shape 416">
              <a:extLst>
                <a:ext uri="{FF2B5EF4-FFF2-40B4-BE49-F238E27FC236}">
                  <a16:creationId xmlns:a16="http://schemas.microsoft.com/office/drawing/2014/main" id="{144B213F-FD2B-41BF-85D0-7C355634A82E}"/>
                </a:ext>
              </a:extLst>
            </p:cNvPr>
            <p:cNvSpPr/>
            <p:nvPr/>
          </p:nvSpPr>
          <p:spPr>
            <a:xfrm>
              <a:off x="1124750" y="2223683"/>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8" name="Freeform: Shape 417">
              <a:extLst>
                <a:ext uri="{FF2B5EF4-FFF2-40B4-BE49-F238E27FC236}">
                  <a16:creationId xmlns:a16="http://schemas.microsoft.com/office/drawing/2014/main" id="{FEC9522D-88BD-40C4-B88B-B8BD9CC05A55}"/>
                </a:ext>
              </a:extLst>
            </p:cNvPr>
            <p:cNvSpPr/>
            <p:nvPr/>
          </p:nvSpPr>
          <p:spPr>
            <a:xfrm>
              <a:off x="2176195" y="1917794"/>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9" name="Freeform: Shape 418">
              <a:extLst>
                <a:ext uri="{FF2B5EF4-FFF2-40B4-BE49-F238E27FC236}">
                  <a16:creationId xmlns:a16="http://schemas.microsoft.com/office/drawing/2014/main" id="{CBE89A57-E0CD-4B34-BF7E-E57E75468B5F}"/>
                </a:ext>
              </a:extLst>
            </p:cNvPr>
            <p:cNvSpPr/>
            <p:nvPr/>
          </p:nvSpPr>
          <p:spPr>
            <a:xfrm>
              <a:off x="4293545" y="1566061"/>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0" name="Freeform: Shape 419">
              <a:extLst>
                <a:ext uri="{FF2B5EF4-FFF2-40B4-BE49-F238E27FC236}">
                  <a16:creationId xmlns:a16="http://schemas.microsoft.com/office/drawing/2014/main" id="{41A6ABBE-6BB2-44DF-AE09-0AA6CE8BC893}"/>
                </a:ext>
              </a:extLst>
            </p:cNvPr>
            <p:cNvSpPr/>
            <p:nvPr/>
          </p:nvSpPr>
          <p:spPr>
            <a:xfrm>
              <a:off x="4292613" y="1565086"/>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1" name="Freeform: Shape 420">
              <a:extLst>
                <a:ext uri="{FF2B5EF4-FFF2-40B4-BE49-F238E27FC236}">
                  <a16:creationId xmlns:a16="http://schemas.microsoft.com/office/drawing/2014/main" id="{7A31F4E3-F0C7-438D-B253-0DE8FE924487}"/>
                </a:ext>
              </a:extLst>
            </p:cNvPr>
            <p:cNvSpPr/>
            <p:nvPr/>
          </p:nvSpPr>
          <p:spPr>
            <a:xfrm>
              <a:off x="2095028" y="1571658"/>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2" name="Freeform: Shape 421">
              <a:extLst>
                <a:ext uri="{FF2B5EF4-FFF2-40B4-BE49-F238E27FC236}">
                  <a16:creationId xmlns:a16="http://schemas.microsoft.com/office/drawing/2014/main" id="{C2708AC8-5A96-4B36-AE14-8BB64E95B01F}"/>
                </a:ext>
              </a:extLst>
            </p:cNvPr>
            <p:cNvSpPr/>
            <p:nvPr/>
          </p:nvSpPr>
          <p:spPr>
            <a:xfrm>
              <a:off x="1853391" y="1579124"/>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3" name="Freeform: Shape 422">
              <a:extLst>
                <a:ext uri="{FF2B5EF4-FFF2-40B4-BE49-F238E27FC236}">
                  <a16:creationId xmlns:a16="http://schemas.microsoft.com/office/drawing/2014/main" id="{64BFC73C-3CFB-4E64-A426-22634C87C19B}"/>
                </a:ext>
              </a:extLst>
            </p:cNvPr>
            <p:cNvSpPr/>
            <p:nvPr/>
          </p:nvSpPr>
          <p:spPr>
            <a:xfrm>
              <a:off x="3928759" y="1644898"/>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4" name="Freeform: Shape 423">
              <a:extLst>
                <a:ext uri="{FF2B5EF4-FFF2-40B4-BE49-F238E27FC236}">
                  <a16:creationId xmlns:a16="http://schemas.microsoft.com/office/drawing/2014/main" id="{92B1F911-42DB-4345-B1EA-0D804E058664}"/>
                </a:ext>
              </a:extLst>
            </p:cNvPr>
            <p:cNvSpPr/>
            <p:nvPr/>
          </p:nvSpPr>
          <p:spPr>
            <a:xfrm>
              <a:off x="1963481" y="4262359"/>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5" name="Freeform: Shape 424">
              <a:extLst>
                <a:ext uri="{FF2B5EF4-FFF2-40B4-BE49-F238E27FC236}">
                  <a16:creationId xmlns:a16="http://schemas.microsoft.com/office/drawing/2014/main" id="{B8E51896-C602-4D82-8402-161A73A5CBF4}"/>
                </a:ext>
              </a:extLst>
            </p:cNvPr>
            <p:cNvSpPr/>
            <p:nvPr/>
          </p:nvSpPr>
          <p:spPr>
            <a:xfrm>
              <a:off x="1960682" y="4262826"/>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6" name="Freeform: Shape 425">
              <a:extLst>
                <a:ext uri="{FF2B5EF4-FFF2-40B4-BE49-F238E27FC236}">
                  <a16:creationId xmlns:a16="http://schemas.microsoft.com/office/drawing/2014/main" id="{1336B72D-0C22-4A8B-B7F1-E7CDBB7B4023}"/>
                </a:ext>
              </a:extLst>
            </p:cNvPr>
            <p:cNvSpPr/>
            <p:nvPr/>
          </p:nvSpPr>
          <p:spPr>
            <a:xfrm>
              <a:off x="3228925" y="221074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7" name="Freeform: Shape 426">
              <a:extLst>
                <a:ext uri="{FF2B5EF4-FFF2-40B4-BE49-F238E27FC236}">
                  <a16:creationId xmlns:a16="http://schemas.microsoft.com/office/drawing/2014/main" id="{FE9F887F-D216-4DE1-95A1-E29F4B1A85F8}"/>
                </a:ext>
              </a:extLst>
            </p:cNvPr>
            <p:cNvSpPr/>
            <p:nvPr/>
          </p:nvSpPr>
          <p:spPr>
            <a:xfrm>
              <a:off x="3244259" y="2143570"/>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8" name="Freeform: Shape 427">
              <a:extLst>
                <a:ext uri="{FF2B5EF4-FFF2-40B4-BE49-F238E27FC236}">
                  <a16:creationId xmlns:a16="http://schemas.microsoft.com/office/drawing/2014/main" id="{D803EA9B-6C3C-4147-A897-BE98C1D6E730}"/>
                </a:ext>
              </a:extLst>
            </p:cNvPr>
            <p:cNvSpPr/>
            <p:nvPr/>
          </p:nvSpPr>
          <p:spPr>
            <a:xfrm>
              <a:off x="3184884" y="2269808"/>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9" name="Freeform: Shape 428">
              <a:extLst>
                <a:ext uri="{FF2B5EF4-FFF2-40B4-BE49-F238E27FC236}">
                  <a16:creationId xmlns:a16="http://schemas.microsoft.com/office/drawing/2014/main" id="{4AA57146-00D2-428E-BB1F-FB5C64353F9E}"/>
                </a:ext>
              </a:extLst>
            </p:cNvPr>
            <p:cNvSpPr/>
            <p:nvPr/>
          </p:nvSpPr>
          <p:spPr>
            <a:xfrm>
              <a:off x="3285938" y="2179586"/>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0" name="Freeform: Shape 429">
              <a:extLst>
                <a:ext uri="{FF2B5EF4-FFF2-40B4-BE49-F238E27FC236}">
                  <a16:creationId xmlns:a16="http://schemas.microsoft.com/office/drawing/2014/main" id="{3DABD9B5-6BBF-48B9-B603-3D8A4E84FA8C}"/>
                </a:ext>
              </a:extLst>
            </p:cNvPr>
            <p:cNvSpPr/>
            <p:nvPr/>
          </p:nvSpPr>
          <p:spPr>
            <a:xfrm>
              <a:off x="3240235" y="220977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1" name="Freeform: Shape 430">
              <a:extLst>
                <a:ext uri="{FF2B5EF4-FFF2-40B4-BE49-F238E27FC236}">
                  <a16:creationId xmlns:a16="http://schemas.microsoft.com/office/drawing/2014/main" id="{43B4E467-535C-44FD-8E75-AFBBC2C7FABC}"/>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grpSp>
      <p:sp>
        <p:nvSpPr>
          <p:cNvPr id="434" name="Rectangle 433">
            <a:extLst>
              <a:ext uri="{FF2B5EF4-FFF2-40B4-BE49-F238E27FC236}">
                <a16:creationId xmlns:a16="http://schemas.microsoft.com/office/drawing/2014/main" id="{86B6EC8E-D148-477E-8ED2-A58489FF6A8D}"/>
              </a:ext>
            </a:extLst>
          </p:cNvPr>
          <p:cNvSpPr/>
          <p:nvPr/>
        </p:nvSpPr>
        <p:spPr>
          <a:xfrm>
            <a:off x="3643637" y="3141778"/>
            <a:ext cx="595910" cy="226294"/>
          </a:xfrm>
          <a:prstGeom prst="rect">
            <a:avLst/>
          </a:prstGeom>
        </p:spPr>
        <p:txBody>
          <a:bodyPr wrap="none">
            <a:spAutoFit/>
          </a:bodyPr>
          <a:lstStyle/>
          <a:p>
            <a:pPr defTabSz="913927">
              <a:lnSpc>
                <a:spcPct val="90000"/>
              </a:lnSpc>
              <a:spcAft>
                <a:spcPts val="294"/>
              </a:spcAft>
              <a:defRPr/>
            </a:pPr>
            <a:r>
              <a:rPr lang="en-US" sz="980" kern="0">
                <a:latin typeface="Segoe UI Semibold" panose="020B0702040204020203" pitchFamily="34" charset="0"/>
                <a:ea typeface="Segoe UI" pitchFamily="34" charset="0"/>
                <a:cs typeface="Segoe UI Semibold" panose="020B0702040204020203" pitchFamily="34" charset="0"/>
              </a:rPr>
              <a:t>Atlanta</a:t>
            </a:r>
          </a:p>
        </p:txBody>
      </p:sp>
      <p:sp>
        <p:nvSpPr>
          <p:cNvPr id="437" name="Rectangle 436">
            <a:extLst>
              <a:ext uri="{FF2B5EF4-FFF2-40B4-BE49-F238E27FC236}">
                <a16:creationId xmlns:a16="http://schemas.microsoft.com/office/drawing/2014/main" id="{520204C1-043F-4D55-973D-88ECBDB4D442}"/>
              </a:ext>
            </a:extLst>
          </p:cNvPr>
          <p:cNvSpPr/>
          <p:nvPr/>
        </p:nvSpPr>
        <p:spPr>
          <a:xfrm>
            <a:off x="3002497" y="2428954"/>
            <a:ext cx="643031" cy="612260"/>
          </a:xfrm>
          <a:prstGeom prst="rect">
            <a:avLst/>
          </a:prstGeom>
        </p:spPr>
        <p:txBody>
          <a:bodyPr wrap="none">
            <a:spAutoFit/>
          </a:bodyPr>
          <a:lstStyle/>
          <a:p>
            <a:pPr defTabSz="913927">
              <a:lnSpc>
                <a:spcPct val="90000"/>
              </a:lnSpc>
              <a:spcAft>
                <a:spcPts val="294"/>
              </a:spcAft>
              <a:defRPr/>
            </a:pPr>
            <a:endParaRPr lang="en-US" sz="980" kern="0" dirty="0">
              <a:latin typeface="Segoe UI Semibold" panose="020B0702040204020203" pitchFamily="34" charset="0"/>
              <a:ea typeface="Segoe UI" pitchFamily="34" charset="0"/>
              <a:cs typeface="Segoe UI Semibold" panose="020B0702040204020203" pitchFamily="34" charset="0"/>
            </a:endParaRPr>
          </a:p>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Chicago</a:t>
            </a:r>
          </a:p>
          <a:p>
            <a:pPr defTabSz="913927">
              <a:lnSpc>
                <a:spcPct val="90000"/>
              </a:lnSpc>
              <a:spcAft>
                <a:spcPts val="294"/>
              </a:spcAft>
              <a:defRPr/>
            </a:pPr>
            <a:endParaRPr lang="en-US" sz="1175" kern="0" dirty="0">
              <a:latin typeface="Segoe UI Semibold" panose="020B0702040204020203" pitchFamily="34" charset="0"/>
              <a:ea typeface="Segoe UI" pitchFamily="34" charset="0"/>
              <a:cs typeface="Segoe UI Semibold" panose="020B0702040204020203" pitchFamily="34" charset="0"/>
            </a:endParaRPr>
          </a:p>
        </p:txBody>
      </p:sp>
      <p:sp>
        <p:nvSpPr>
          <p:cNvPr id="440" name="Rectangle 439">
            <a:extLst>
              <a:ext uri="{FF2B5EF4-FFF2-40B4-BE49-F238E27FC236}">
                <a16:creationId xmlns:a16="http://schemas.microsoft.com/office/drawing/2014/main" id="{64A53DC8-D3AE-455D-8D54-1F29CF432B6F}"/>
              </a:ext>
            </a:extLst>
          </p:cNvPr>
          <p:cNvSpPr/>
          <p:nvPr/>
        </p:nvSpPr>
        <p:spPr>
          <a:xfrm>
            <a:off x="1653415" y="3018395"/>
            <a:ext cx="861011"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Los Angeles</a:t>
            </a:r>
          </a:p>
        </p:txBody>
      </p:sp>
      <p:sp>
        <p:nvSpPr>
          <p:cNvPr id="443" name="Rectangle 442">
            <a:extLst>
              <a:ext uri="{FF2B5EF4-FFF2-40B4-BE49-F238E27FC236}">
                <a16:creationId xmlns:a16="http://schemas.microsoft.com/office/drawing/2014/main" id="{FFFEE994-4418-4E90-AB6B-301A7D8C3D06}"/>
              </a:ext>
            </a:extLst>
          </p:cNvPr>
          <p:cNvSpPr/>
          <p:nvPr/>
        </p:nvSpPr>
        <p:spPr>
          <a:xfrm>
            <a:off x="1885792" y="2196977"/>
            <a:ext cx="570908" cy="230800"/>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Seattle</a:t>
            </a:r>
          </a:p>
        </p:txBody>
      </p:sp>
      <p:sp>
        <p:nvSpPr>
          <p:cNvPr id="444" name="Oval 443">
            <a:extLst>
              <a:ext uri="{FF2B5EF4-FFF2-40B4-BE49-F238E27FC236}">
                <a16:creationId xmlns:a16="http://schemas.microsoft.com/office/drawing/2014/main" id="{DA193C7B-FD88-4CA2-809F-D8EC0C039CF8}"/>
              </a:ext>
            </a:extLst>
          </p:cNvPr>
          <p:cNvSpPr/>
          <p:nvPr/>
        </p:nvSpPr>
        <p:spPr bwMode="auto">
          <a:xfrm>
            <a:off x="2433054" y="23063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446" name="Rectangle 445">
            <a:extLst>
              <a:ext uri="{FF2B5EF4-FFF2-40B4-BE49-F238E27FC236}">
                <a16:creationId xmlns:a16="http://schemas.microsoft.com/office/drawing/2014/main" id="{CE6493C0-90CB-47BB-945D-91B64957C0D1}"/>
              </a:ext>
            </a:extLst>
          </p:cNvPr>
          <p:cNvSpPr/>
          <p:nvPr/>
        </p:nvSpPr>
        <p:spPr>
          <a:xfrm>
            <a:off x="1275243" y="2662051"/>
            <a:ext cx="1108843" cy="226294"/>
          </a:xfrm>
          <a:prstGeom prst="rect">
            <a:avLst/>
          </a:prstGeom>
        </p:spPr>
        <p:txBody>
          <a:bodyPr wrap="square">
            <a:spAutoFit/>
          </a:bodyPr>
          <a:lstStyle/>
          <a:p>
            <a:pPr algn="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Silicon Valley</a:t>
            </a:r>
          </a:p>
        </p:txBody>
      </p:sp>
      <p:sp>
        <p:nvSpPr>
          <p:cNvPr id="449" name="Rectangle 448">
            <a:extLst>
              <a:ext uri="{FF2B5EF4-FFF2-40B4-BE49-F238E27FC236}">
                <a16:creationId xmlns:a16="http://schemas.microsoft.com/office/drawing/2014/main" id="{32FEE9C4-CB1F-4514-B025-5733FA97EFFD}"/>
              </a:ext>
            </a:extLst>
          </p:cNvPr>
          <p:cNvSpPr/>
          <p:nvPr/>
        </p:nvSpPr>
        <p:spPr>
          <a:xfrm>
            <a:off x="3905873" y="2894308"/>
            <a:ext cx="1114408"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Washington DC </a:t>
            </a:r>
          </a:p>
        </p:txBody>
      </p:sp>
      <p:sp>
        <p:nvSpPr>
          <p:cNvPr id="452" name="Rectangle 451">
            <a:extLst>
              <a:ext uri="{FF2B5EF4-FFF2-40B4-BE49-F238E27FC236}">
                <a16:creationId xmlns:a16="http://schemas.microsoft.com/office/drawing/2014/main" id="{067ED70E-BBA9-4645-A14A-DB401FDE2440}"/>
              </a:ext>
            </a:extLst>
          </p:cNvPr>
          <p:cNvSpPr/>
          <p:nvPr/>
        </p:nvSpPr>
        <p:spPr>
          <a:xfrm>
            <a:off x="6388076" y="2299001"/>
            <a:ext cx="840175"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Amsterdam</a:t>
            </a:r>
          </a:p>
        </p:txBody>
      </p:sp>
      <p:sp>
        <p:nvSpPr>
          <p:cNvPr id="455" name="Rectangle 454">
            <a:extLst>
              <a:ext uri="{FF2B5EF4-FFF2-40B4-BE49-F238E27FC236}">
                <a16:creationId xmlns:a16="http://schemas.microsoft.com/office/drawing/2014/main" id="{0110B735-762D-4B07-A3F6-03E010594A9C}"/>
              </a:ext>
            </a:extLst>
          </p:cNvPr>
          <p:cNvSpPr/>
          <p:nvPr/>
        </p:nvSpPr>
        <p:spPr>
          <a:xfrm>
            <a:off x="5437245" y="2124275"/>
            <a:ext cx="559766"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Dublin</a:t>
            </a:r>
          </a:p>
        </p:txBody>
      </p:sp>
      <p:sp>
        <p:nvSpPr>
          <p:cNvPr id="458" name="Rectangle 457">
            <a:extLst>
              <a:ext uri="{FF2B5EF4-FFF2-40B4-BE49-F238E27FC236}">
                <a16:creationId xmlns:a16="http://schemas.microsoft.com/office/drawing/2014/main" id="{886F7C42-C089-4667-A56A-B023EA93B4F1}"/>
              </a:ext>
            </a:extLst>
          </p:cNvPr>
          <p:cNvSpPr/>
          <p:nvPr/>
        </p:nvSpPr>
        <p:spPr>
          <a:xfrm>
            <a:off x="5570460" y="2444082"/>
            <a:ext cx="615787"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London</a:t>
            </a:r>
          </a:p>
        </p:txBody>
      </p:sp>
      <p:sp>
        <p:nvSpPr>
          <p:cNvPr id="461" name="Rectangle 460">
            <a:extLst>
              <a:ext uri="{FF2B5EF4-FFF2-40B4-BE49-F238E27FC236}">
                <a16:creationId xmlns:a16="http://schemas.microsoft.com/office/drawing/2014/main" id="{D4541972-0438-4501-85FD-FE878BF21C3B}"/>
              </a:ext>
            </a:extLst>
          </p:cNvPr>
          <p:cNvSpPr/>
          <p:nvPr/>
        </p:nvSpPr>
        <p:spPr>
          <a:xfrm>
            <a:off x="4612405" y="5450084"/>
            <a:ext cx="745611"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Sao Paulo</a:t>
            </a:r>
          </a:p>
        </p:txBody>
      </p:sp>
      <p:sp>
        <p:nvSpPr>
          <p:cNvPr id="464" name="Rectangle 463">
            <a:extLst>
              <a:ext uri="{FF2B5EF4-FFF2-40B4-BE49-F238E27FC236}">
                <a16:creationId xmlns:a16="http://schemas.microsoft.com/office/drawing/2014/main" id="{80428EA2-4585-4967-AC50-FD2B5FF7C0D6}"/>
              </a:ext>
            </a:extLst>
          </p:cNvPr>
          <p:cNvSpPr/>
          <p:nvPr/>
        </p:nvSpPr>
        <p:spPr>
          <a:xfrm>
            <a:off x="8767068" y="3834385"/>
            <a:ext cx="644636"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Chennai</a:t>
            </a:r>
          </a:p>
        </p:txBody>
      </p:sp>
      <p:sp>
        <p:nvSpPr>
          <p:cNvPr id="467" name="Rectangle 466">
            <a:extLst>
              <a:ext uri="{FF2B5EF4-FFF2-40B4-BE49-F238E27FC236}">
                <a16:creationId xmlns:a16="http://schemas.microsoft.com/office/drawing/2014/main" id="{0356438E-9373-4058-A603-570EB63D6B43}"/>
              </a:ext>
            </a:extLst>
          </p:cNvPr>
          <p:cNvSpPr/>
          <p:nvPr/>
        </p:nvSpPr>
        <p:spPr>
          <a:xfrm>
            <a:off x="9769647" y="3572866"/>
            <a:ext cx="838691"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Hong Kong</a:t>
            </a:r>
          </a:p>
        </p:txBody>
      </p:sp>
      <p:sp>
        <p:nvSpPr>
          <p:cNvPr id="470" name="Rectangle 469">
            <a:extLst>
              <a:ext uri="{FF2B5EF4-FFF2-40B4-BE49-F238E27FC236}">
                <a16:creationId xmlns:a16="http://schemas.microsoft.com/office/drawing/2014/main" id="{ED7AC40E-5FB9-4415-93D0-2CA751B16D01}"/>
              </a:ext>
            </a:extLst>
          </p:cNvPr>
          <p:cNvSpPr/>
          <p:nvPr/>
        </p:nvSpPr>
        <p:spPr>
          <a:xfrm>
            <a:off x="7853295" y="3733171"/>
            <a:ext cx="657197"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Mumbai</a:t>
            </a:r>
          </a:p>
        </p:txBody>
      </p:sp>
      <p:sp>
        <p:nvSpPr>
          <p:cNvPr id="473" name="Rectangle 472">
            <a:extLst>
              <a:ext uri="{FF2B5EF4-FFF2-40B4-BE49-F238E27FC236}">
                <a16:creationId xmlns:a16="http://schemas.microsoft.com/office/drawing/2014/main" id="{51DB8B8D-7D83-472F-8D1F-C862D5762B00}"/>
              </a:ext>
            </a:extLst>
          </p:cNvPr>
          <p:cNvSpPr/>
          <p:nvPr/>
        </p:nvSpPr>
        <p:spPr>
          <a:xfrm>
            <a:off x="10721877" y="5960265"/>
            <a:ext cx="811205"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Melbourne</a:t>
            </a:r>
          </a:p>
        </p:txBody>
      </p:sp>
      <p:sp>
        <p:nvSpPr>
          <p:cNvPr id="476" name="Rectangle 475">
            <a:extLst>
              <a:ext uri="{FF2B5EF4-FFF2-40B4-BE49-F238E27FC236}">
                <a16:creationId xmlns:a16="http://schemas.microsoft.com/office/drawing/2014/main" id="{69AA7630-3C5E-4AA3-A1E7-A43254971F2B}"/>
              </a:ext>
            </a:extLst>
          </p:cNvPr>
          <p:cNvSpPr/>
          <p:nvPr/>
        </p:nvSpPr>
        <p:spPr>
          <a:xfrm>
            <a:off x="10227221" y="3119517"/>
            <a:ext cx="530839" cy="230800"/>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Osaka</a:t>
            </a:r>
          </a:p>
        </p:txBody>
      </p:sp>
      <p:sp>
        <p:nvSpPr>
          <p:cNvPr id="479" name="Rectangle 478">
            <a:extLst>
              <a:ext uri="{FF2B5EF4-FFF2-40B4-BE49-F238E27FC236}">
                <a16:creationId xmlns:a16="http://schemas.microsoft.com/office/drawing/2014/main" id="{C065F411-C673-4E89-8BB6-F3BAC2495CE3}"/>
              </a:ext>
            </a:extLst>
          </p:cNvPr>
          <p:cNvSpPr/>
          <p:nvPr/>
        </p:nvSpPr>
        <p:spPr>
          <a:xfrm>
            <a:off x="9534659" y="4316652"/>
            <a:ext cx="760036"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Singapore</a:t>
            </a:r>
          </a:p>
        </p:txBody>
      </p:sp>
      <p:sp>
        <p:nvSpPr>
          <p:cNvPr id="482" name="Rectangle 481">
            <a:extLst>
              <a:ext uri="{FF2B5EF4-FFF2-40B4-BE49-F238E27FC236}">
                <a16:creationId xmlns:a16="http://schemas.microsoft.com/office/drawing/2014/main" id="{96FA56E1-4986-4EA8-B6B7-68E164853677}"/>
              </a:ext>
            </a:extLst>
          </p:cNvPr>
          <p:cNvSpPr/>
          <p:nvPr/>
        </p:nvSpPr>
        <p:spPr>
          <a:xfrm>
            <a:off x="10898060" y="5686981"/>
            <a:ext cx="593349" cy="230800"/>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Sydney</a:t>
            </a:r>
          </a:p>
        </p:txBody>
      </p:sp>
      <p:sp>
        <p:nvSpPr>
          <p:cNvPr id="485" name="Rectangle 484">
            <a:extLst>
              <a:ext uri="{FF2B5EF4-FFF2-40B4-BE49-F238E27FC236}">
                <a16:creationId xmlns:a16="http://schemas.microsoft.com/office/drawing/2014/main" id="{F8271976-F81D-4D9F-A051-B5738361A7DD}"/>
              </a:ext>
            </a:extLst>
          </p:cNvPr>
          <p:cNvSpPr/>
          <p:nvPr/>
        </p:nvSpPr>
        <p:spPr>
          <a:xfrm>
            <a:off x="10510135" y="2850526"/>
            <a:ext cx="529237"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Tokyo</a:t>
            </a:r>
          </a:p>
        </p:txBody>
      </p:sp>
      <p:sp>
        <p:nvSpPr>
          <p:cNvPr id="487" name="TextBox 486">
            <a:extLst>
              <a:ext uri="{FF2B5EF4-FFF2-40B4-BE49-F238E27FC236}">
                <a16:creationId xmlns:a16="http://schemas.microsoft.com/office/drawing/2014/main" id="{6F8C05AE-A958-4A50-A550-013DDEFFBC14}"/>
              </a:ext>
            </a:extLst>
          </p:cNvPr>
          <p:cNvSpPr txBox="1"/>
          <p:nvPr/>
        </p:nvSpPr>
        <p:spPr>
          <a:xfrm>
            <a:off x="114922" y="3774545"/>
            <a:ext cx="3633024" cy="1447527"/>
          </a:xfrm>
          <a:prstGeom prst="rect">
            <a:avLst/>
          </a:prstGeom>
          <a:noFill/>
        </p:spPr>
        <p:txBody>
          <a:bodyPr wrap="square" lIns="277852" tIns="277852" rIns="277852" bIns="277852" rtlCol="0">
            <a:spAutoFit/>
          </a:bodyPr>
          <a:lstStyle/>
          <a:p>
            <a:pPr defTabSz="914225">
              <a:lnSpc>
                <a:spcPct val="90000"/>
              </a:lnSpc>
              <a:spcAft>
                <a:spcPts val="1175"/>
              </a:spcAft>
              <a:defRPr/>
            </a:pPr>
            <a:r>
              <a:rPr lang="en-US" sz="3200" kern="0" dirty="0">
                <a:gradFill>
                  <a:gsLst>
                    <a:gs pos="2917">
                      <a:srgbClr val="353535"/>
                    </a:gs>
                    <a:gs pos="63000">
                      <a:srgbClr val="353535"/>
                    </a:gs>
                  </a:gsLst>
                  <a:lin ang="5400000" scaled="0"/>
                </a:gradFill>
                <a:latin typeface="Nirmala UI Semilight" panose="020B0402040204020203" pitchFamily="34" charset="0"/>
                <a:cs typeface="Nirmala UI Semilight" panose="020B0402040204020203" pitchFamily="34" charset="0"/>
              </a:rPr>
              <a:t>ExpressRoute locations</a:t>
            </a:r>
          </a:p>
        </p:txBody>
      </p:sp>
      <p:sp>
        <p:nvSpPr>
          <p:cNvPr id="490" name="Rectangle 489">
            <a:extLst>
              <a:ext uri="{FF2B5EF4-FFF2-40B4-BE49-F238E27FC236}">
                <a16:creationId xmlns:a16="http://schemas.microsoft.com/office/drawing/2014/main" id="{AFF6B0DE-53D1-417C-89FD-07B364CCAC37}"/>
              </a:ext>
            </a:extLst>
          </p:cNvPr>
          <p:cNvSpPr/>
          <p:nvPr/>
        </p:nvSpPr>
        <p:spPr>
          <a:xfrm>
            <a:off x="1945947" y="2820843"/>
            <a:ext cx="738916"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Las Vegas</a:t>
            </a:r>
          </a:p>
        </p:txBody>
      </p:sp>
      <p:sp>
        <p:nvSpPr>
          <p:cNvPr id="493" name="Rectangle 492">
            <a:extLst>
              <a:ext uri="{FF2B5EF4-FFF2-40B4-BE49-F238E27FC236}">
                <a16:creationId xmlns:a16="http://schemas.microsoft.com/office/drawing/2014/main" id="{6D72C201-B0F2-4308-9F78-0B93B738F04E}"/>
              </a:ext>
            </a:extLst>
          </p:cNvPr>
          <p:cNvSpPr/>
          <p:nvPr/>
        </p:nvSpPr>
        <p:spPr>
          <a:xfrm>
            <a:off x="3107931" y="2448644"/>
            <a:ext cx="64305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Toronto</a:t>
            </a:r>
          </a:p>
        </p:txBody>
      </p:sp>
      <p:sp>
        <p:nvSpPr>
          <p:cNvPr id="496" name="Rectangle 495">
            <a:extLst>
              <a:ext uri="{FF2B5EF4-FFF2-40B4-BE49-F238E27FC236}">
                <a16:creationId xmlns:a16="http://schemas.microsoft.com/office/drawing/2014/main" id="{74FF22B3-EF22-4E68-AADE-6BD9DA8D480B}"/>
              </a:ext>
            </a:extLst>
          </p:cNvPr>
          <p:cNvSpPr/>
          <p:nvPr/>
        </p:nvSpPr>
        <p:spPr>
          <a:xfrm>
            <a:off x="3458788" y="2325437"/>
            <a:ext cx="70591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Montreal</a:t>
            </a:r>
          </a:p>
        </p:txBody>
      </p:sp>
      <p:sp>
        <p:nvSpPr>
          <p:cNvPr id="499" name="Rectangle 498">
            <a:extLst>
              <a:ext uri="{FF2B5EF4-FFF2-40B4-BE49-F238E27FC236}">
                <a16:creationId xmlns:a16="http://schemas.microsoft.com/office/drawing/2014/main" id="{968C2DC6-C99F-48E7-9C41-419E24B79669}"/>
              </a:ext>
            </a:extLst>
          </p:cNvPr>
          <p:cNvSpPr/>
          <p:nvPr/>
        </p:nvSpPr>
        <p:spPr>
          <a:xfrm>
            <a:off x="4195754" y="2444094"/>
            <a:ext cx="87563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Quebec City</a:t>
            </a:r>
          </a:p>
        </p:txBody>
      </p:sp>
      <p:sp>
        <p:nvSpPr>
          <p:cNvPr id="502" name="Rectangle 501">
            <a:extLst>
              <a:ext uri="{FF2B5EF4-FFF2-40B4-BE49-F238E27FC236}">
                <a16:creationId xmlns:a16="http://schemas.microsoft.com/office/drawing/2014/main" id="{B978D3CB-DAAB-4868-A05B-5ECD1F02673F}"/>
              </a:ext>
            </a:extLst>
          </p:cNvPr>
          <p:cNvSpPr/>
          <p:nvPr/>
        </p:nvSpPr>
        <p:spPr>
          <a:xfrm>
            <a:off x="4090844" y="2727831"/>
            <a:ext cx="99192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New York City</a:t>
            </a:r>
          </a:p>
        </p:txBody>
      </p:sp>
      <p:sp>
        <p:nvSpPr>
          <p:cNvPr id="505" name="Rectangle 504">
            <a:extLst>
              <a:ext uri="{FF2B5EF4-FFF2-40B4-BE49-F238E27FC236}">
                <a16:creationId xmlns:a16="http://schemas.microsoft.com/office/drawing/2014/main" id="{4EA0214E-9EED-438C-B6BA-1386E111D231}"/>
              </a:ext>
            </a:extLst>
          </p:cNvPr>
          <p:cNvSpPr/>
          <p:nvPr/>
        </p:nvSpPr>
        <p:spPr>
          <a:xfrm>
            <a:off x="2878856" y="2978979"/>
            <a:ext cx="522050"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Dallas</a:t>
            </a:r>
          </a:p>
        </p:txBody>
      </p:sp>
      <p:sp>
        <p:nvSpPr>
          <p:cNvPr id="508" name="Rectangle 507">
            <a:extLst>
              <a:ext uri="{FF2B5EF4-FFF2-40B4-BE49-F238E27FC236}">
                <a16:creationId xmlns:a16="http://schemas.microsoft.com/office/drawing/2014/main" id="{87DCB955-E2FD-4026-B044-2CAFDFEE5112}"/>
              </a:ext>
            </a:extLst>
          </p:cNvPr>
          <p:cNvSpPr/>
          <p:nvPr/>
        </p:nvSpPr>
        <p:spPr>
          <a:xfrm>
            <a:off x="4942204" y="2271983"/>
            <a:ext cx="1089359" cy="226294"/>
          </a:xfrm>
          <a:prstGeom prst="rect">
            <a:avLst/>
          </a:prstGeom>
        </p:spPr>
        <p:txBody>
          <a:bodyPr wrap="none">
            <a:spAutoFit/>
          </a:bodyPr>
          <a:lstStyle/>
          <a:p>
            <a:pPr defTabSz="913927">
              <a:lnSpc>
                <a:spcPct val="90000"/>
              </a:lnSpc>
              <a:spcAft>
                <a:spcPts val="294"/>
              </a:spcAft>
              <a:defRPr/>
            </a:pPr>
            <a:r>
              <a:rPr lang="en-US" sz="980" kern="0">
                <a:latin typeface="Segoe UI Semibold" panose="020B0702040204020203" pitchFamily="34" charset="0"/>
                <a:ea typeface="Segoe UI" pitchFamily="34" charset="0"/>
                <a:cs typeface="Segoe UI Semibold" panose="020B0702040204020203" pitchFamily="34" charset="0"/>
              </a:rPr>
              <a:t>Newport, Wales</a:t>
            </a:r>
          </a:p>
        </p:txBody>
      </p:sp>
      <p:sp>
        <p:nvSpPr>
          <p:cNvPr id="511" name="Rectangle 510">
            <a:extLst>
              <a:ext uri="{FF2B5EF4-FFF2-40B4-BE49-F238E27FC236}">
                <a16:creationId xmlns:a16="http://schemas.microsoft.com/office/drawing/2014/main" id="{3736546A-C11F-4FB3-8C22-C1E154D504B9}"/>
              </a:ext>
            </a:extLst>
          </p:cNvPr>
          <p:cNvSpPr/>
          <p:nvPr/>
        </p:nvSpPr>
        <p:spPr>
          <a:xfrm>
            <a:off x="6224422" y="2479638"/>
            <a:ext cx="454475"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Paris</a:t>
            </a:r>
          </a:p>
        </p:txBody>
      </p:sp>
      <p:sp>
        <p:nvSpPr>
          <p:cNvPr id="513" name="Rectangle 512">
            <a:extLst>
              <a:ext uri="{FF2B5EF4-FFF2-40B4-BE49-F238E27FC236}">
                <a16:creationId xmlns:a16="http://schemas.microsoft.com/office/drawing/2014/main" id="{679EC5B9-66C0-447E-8D85-0058C9283AAF}"/>
              </a:ext>
            </a:extLst>
          </p:cNvPr>
          <p:cNvSpPr/>
          <p:nvPr/>
        </p:nvSpPr>
        <p:spPr>
          <a:xfrm>
            <a:off x="3701612" y="3383659"/>
            <a:ext cx="540907"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Miami</a:t>
            </a:r>
          </a:p>
        </p:txBody>
      </p:sp>
      <p:sp>
        <p:nvSpPr>
          <p:cNvPr id="516" name="Rectangle 515">
            <a:extLst>
              <a:ext uri="{FF2B5EF4-FFF2-40B4-BE49-F238E27FC236}">
                <a16:creationId xmlns:a16="http://schemas.microsoft.com/office/drawing/2014/main" id="{40630924-2782-48D1-A79A-E05A07139047}"/>
              </a:ext>
            </a:extLst>
          </p:cNvPr>
          <p:cNvSpPr/>
          <p:nvPr/>
        </p:nvSpPr>
        <p:spPr>
          <a:xfrm>
            <a:off x="2599432" y="3295520"/>
            <a:ext cx="886636"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San Antonio</a:t>
            </a:r>
          </a:p>
        </p:txBody>
      </p:sp>
      <p:sp>
        <p:nvSpPr>
          <p:cNvPr id="519" name="Rectangle 518">
            <a:extLst>
              <a:ext uri="{FF2B5EF4-FFF2-40B4-BE49-F238E27FC236}">
                <a16:creationId xmlns:a16="http://schemas.microsoft.com/office/drawing/2014/main" id="{1F8E4717-A941-4937-9707-236ABB1E53F9}"/>
              </a:ext>
            </a:extLst>
          </p:cNvPr>
          <p:cNvSpPr/>
          <p:nvPr/>
        </p:nvSpPr>
        <p:spPr>
          <a:xfrm>
            <a:off x="9602533" y="3019969"/>
            <a:ext cx="523621"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Busan</a:t>
            </a:r>
          </a:p>
        </p:txBody>
      </p:sp>
      <p:sp>
        <p:nvSpPr>
          <p:cNvPr id="522" name="Rectangle 521">
            <a:extLst>
              <a:ext uri="{FF2B5EF4-FFF2-40B4-BE49-F238E27FC236}">
                <a16:creationId xmlns:a16="http://schemas.microsoft.com/office/drawing/2014/main" id="{908A053D-2779-4AC7-806C-58F0082FFB7B}"/>
              </a:ext>
            </a:extLst>
          </p:cNvPr>
          <p:cNvSpPr/>
          <p:nvPr/>
        </p:nvSpPr>
        <p:spPr>
          <a:xfrm>
            <a:off x="9481250" y="2774878"/>
            <a:ext cx="500049"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Seoul</a:t>
            </a:r>
          </a:p>
        </p:txBody>
      </p:sp>
      <p:sp>
        <p:nvSpPr>
          <p:cNvPr id="526" name="Rectangle 525">
            <a:extLst>
              <a:ext uri="{FF2B5EF4-FFF2-40B4-BE49-F238E27FC236}">
                <a16:creationId xmlns:a16="http://schemas.microsoft.com/office/drawing/2014/main" id="{220CDD85-6683-42B1-AC04-DAF574C0FE66}"/>
              </a:ext>
            </a:extLst>
          </p:cNvPr>
          <p:cNvSpPr/>
          <p:nvPr/>
        </p:nvSpPr>
        <p:spPr>
          <a:xfrm>
            <a:off x="6364803" y="2738013"/>
            <a:ext cx="698056"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Marseille</a:t>
            </a:r>
          </a:p>
        </p:txBody>
      </p:sp>
      <p:sp>
        <p:nvSpPr>
          <p:cNvPr id="529" name="Rectangle 528">
            <a:extLst>
              <a:ext uri="{FF2B5EF4-FFF2-40B4-BE49-F238E27FC236}">
                <a16:creationId xmlns:a16="http://schemas.microsoft.com/office/drawing/2014/main" id="{6B1E55BC-34C1-4B88-9B87-55F45809FC2D}"/>
              </a:ext>
            </a:extLst>
          </p:cNvPr>
          <p:cNvSpPr/>
          <p:nvPr/>
        </p:nvSpPr>
        <p:spPr>
          <a:xfrm>
            <a:off x="6700506" y="5584809"/>
            <a:ext cx="817490"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Cape Town</a:t>
            </a:r>
          </a:p>
        </p:txBody>
      </p:sp>
      <p:sp>
        <p:nvSpPr>
          <p:cNvPr id="532" name="Rectangle 531">
            <a:extLst>
              <a:ext uri="{FF2B5EF4-FFF2-40B4-BE49-F238E27FC236}">
                <a16:creationId xmlns:a16="http://schemas.microsoft.com/office/drawing/2014/main" id="{9DFBC8C7-AAF5-4524-A7B8-958A0B464463}"/>
              </a:ext>
            </a:extLst>
          </p:cNvPr>
          <p:cNvSpPr/>
          <p:nvPr/>
        </p:nvSpPr>
        <p:spPr>
          <a:xfrm>
            <a:off x="7100891" y="5290740"/>
            <a:ext cx="987211"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Johannesburg</a:t>
            </a:r>
          </a:p>
        </p:txBody>
      </p:sp>
      <p:sp>
        <p:nvSpPr>
          <p:cNvPr id="537" name="Rectangle 536">
            <a:extLst>
              <a:ext uri="{FF2B5EF4-FFF2-40B4-BE49-F238E27FC236}">
                <a16:creationId xmlns:a16="http://schemas.microsoft.com/office/drawing/2014/main" id="{1E532B78-270A-4D5F-A5CC-D31C9A7EF0B5}"/>
              </a:ext>
            </a:extLst>
          </p:cNvPr>
          <p:cNvSpPr/>
          <p:nvPr/>
        </p:nvSpPr>
        <p:spPr>
          <a:xfrm>
            <a:off x="2572963" y="2597528"/>
            <a:ext cx="591195"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Denver</a:t>
            </a:r>
          </a:p>
        </p:txBody>
      </p:sp>
      <p:sp>
        <p:nvSpPr>
          <p:cNvPr id="540" name="Oval 539">
            <a:extLst>
              <a:ext uri="{FF2B5EF4-FFF2-40B4-BE49-F238E27FC236}">
                <a16:creationId xmlns:a16="http://schemas.microsoft.com/office/drawing/2014/main" id="{AFCFDA4B-E31C-4516-AD98-E28748554A92}"/>
              </a:ext>
            </a:extLst>
          </p:cNvPr>
          <p:cNvSpPr/>
          <p:nvPr/>
        </p:nvSpPr>
        <p:spPr bwMode="auto">
          <a:xfrm>
            <a:off x="2425735" y="274554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1" name="Oval 540">
            <a:extLst>
              <a:ext uri="{FF2B5EF4-FFF2-40B4-BE49-F238E27FC236}">
                <a16:creationId xmlns:a16="http://schemas.microsoft.com/office/drawing/2014/main" id="{4B8634A6-2B0B-4C35-9AA5-3A34EF2706E4}"/>
              </a:ext>
            </a:extLst>
          </p:cNvPr>
          <p:cNvSpPr/>
          <p:nvPr/>
        </p:nvSpPr>
        <p:spPr bwMode="auto">
          <a:xfrm>
            <a:off x="2496017" y="304714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2" name="Oval 541">
            <a:extLst>
              <a:ext uri="{FF2B5EF4-FFF2-40B4-BE49-F238E27FC236}">
                <a16:creationId xmlns:a16="http://schemas.microsoft.com/office/drawing/2014/main" id="{0BA4EEA4-69C2-4F34-BA05-3FFF67FF9B46}"/>
              </a:ext>
            </a:extLst>
          </p:cNvPr>
          <p:cNvSpPr/>
          <p:nvPr/>
        </p:nvSpPr>
        <p:spPr bwMode="auto">
          <a:xfrm>
            <a:off x="2631824" y="289260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3" name="Oval 542">
            <a:extLst>
              <a:ext uri="{FF2B5EF4-FFF2-40B4-BE49-F238E27FC236}">
                <a16:creationId xmlns:a16="http://schemas.microsoft.com/office/drawing/2014/main" id="{FF539E97-6B14-4C4D-BD25-23544B2D669D}"/>
              </a:ext>
            </a:extLst>
          </p:cNvPr>
          <p:cNvSpPr/>
          <p:nvPr/>
        </p:nvSpPr>
        <p:spPr bwMode="auto">
          <a:xfrm>
            <a:off x="2833131" y="283978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4" name="Oval 543">
            <a:extLst>
              <a:ext uri="{FF2B5EF4-FFF2-40B4-BE49-F238E27FC236}">
                <a16:creationId xmlns:a16="http://schemas.microsoft.com/office/drawing/2014/main" id="{6EEB2360-5412-48CA-876D-16AEDC647E22}"/>
              </a:ext>
            </a:extLst>
          </p:cNvPr>
          <p:cNvSpPr/>
          <p:nvPr/>
        </p:nvSpPr>
        <p:spPr bwMode="auto">
          <a:xfrm>
            <a:off x="3652548" y="340397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5" name="Oval 544">
            <a:extLst>
              <a:ext uri="{FF2B5EF4-FFF2-40B4-BE49-F238E27FC236}">
                <a16:creationId xmlns:a16="http://schemas.microsoft.com/office/drawing/2014/main" id="{70FD9FE9-77F0-4F4C-A14D-1C09FBCF5827}"/>
              </a:ext>
            </a:extLst>
          </p:cNvPr>
          <p:cNvSpPr/>
          <p:nvPr/>
        </p:nvSpPr>
        <p:spPr bwMode="auto">
          <a:xfrm>
            <a:off x="3136699" y="3254929"/>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6" name="Oval 545">
            <a:extLst>
              <a:ext uri="{FF2B5EF4-FFF2-40B4-BE49-F238E27FC236}">
                <a16:creationId xmlns:a16="http://schemas.microsoft.com/office/drawing/2014/main" id="{718A7190-7177-48CD-BFEC-0D2BD4587300}"/>
              </a:ext>
            </a:extLst>
          </p:cNvPr>
          <p:cNvSpPr/>
          <p:nvPr/>
        </p:nvSpPr>
        <p:spPr bwMode="auto">
          <a:xfrm>
            <a:off x="3291816" y="297897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7" name="Oval 546">
            <a:extLst>
              <a:ext uri="{FF2B5EF4-FFF2-40B4-BE49-F238E27FC236}">
                <a16:creationId xmlns:a16="http://schemas.microsoft.com/office/drawing/2014/main" id="{10FBDC07-82F5-45F9-94E4-752F48056A5B}"/>
              </a:ext>
            </a:extLst>
          </p:cNvPr>
          <p:cNvSpPr/>
          <p:nvPr/>
        </p:nvSpPr>
        <p:spPr bwMode="auto">
          <a:xfrm>
            <a:off x="3631062" y="3130143"/>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8" name="Oval 547">
            <a:extLst>
              <a:ext uri="{FF2B5EF4-FFF2-40B4-BE49-F238E27FC236}">
                <a16:creationId xmlns:a16="http://schemas.microsoft.com/office/drawing/2014/main" id="{583F7D94-528D-427D-BC60-1096B68C6AB1}"/>
              </a:ext>
            </a:extLst>
          </p:cNvPr>
          <p:cNvSpPr/>
          <p:nvPr/>
        </p:nvSpPr>
        <p:spPr bwMode="auto">
          <a:xfrm>
            <a:off x="3471238" y="278961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0" name="Oval 549">
            <a:extLst>
              <a:ext uri="{FF2B5EF4-FFF2-40B4-BE49-F238E27FC236}">
                <a16:creationId xmlns:a16="http://schemas.microsoft.com/office/drawing/2014/main" id="{2EAF5161-5A92-4011-9B2F-4642045954F1}"/>
              </a:ext>
            </a:extLst>
          </p:cNvPr>
          <p:cNvSpPr/>
          <p:nvPr/>
        </p:nvSpPr>
        <p:spPr bwMode="auto">
          <a:xfrm>
            <a:off x="3689359" y="257492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1" name="Oval 550">
            <a:extLst>
              <a:ext uri="{FF2B5EF4-FFF2-40B4-BE49-F238E27FC236}">
                <a16:creationId xmlns:a16="http://schemas.microsoft.com/office/drawing/2014/main" id="{619193B9-A075-40DD-9AF7-768C81A415FB}"/>
              </a:ext>
            </a:extLst>
          </p:cNvPr>
          <p:cNvSpPr/>
          <p:nvPr/>
        </p:nvSpPr>
        <p:spPr bwMode="auto">
          <a:xfrm>
            <a:off x="4149172" y="2485279"/>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2" name="Oval 551">
            <a:extLst>
              <a:ext uri="{FF2B5EF4-FFF2-40B4-BE49-F238E27FC236}">
                <a16:creationId xmlns:a16="http://schemas.microsoft.com/office/drawing/2014/main" id="{517392FB-4BAB-4875-9DA1-82069D785AE9}"/>
              </a:ext>
            </a:extLst>
          </p:cNvPr>
          <p:cNvSpPr/>
          <p:nvPr/>
        </p:nvSpPr>
        <p:spPr bwMode="auto">
          <a:xfrm>
            <a:off x="3975390" y="25492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3" name="Oval 552">
            <a:extLst>
              <a:ext uri="{FF2B5EF4-FFF2-40B4-BE49-F238E27FC236}">
                <a16:creationId xmlns:a16="http://schemas.microsoft.com/office/drawing/2014/main" id="{AE3943E8-9F2C-4C9E-938A-B408FA100A0E}"/>
              </a:ext>
            </a:extLst>
          </p:cNvPr>
          <p:cNvSpPr/>
          <p:nvPr/>
        </p:nvSpPr>
        <p:spPr bwMode="auto">
          <a:xfrm>
            <a:off x="4033054" y="279942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4" name="Oval 553">
            <a:extLst>
              <a:ext uri="{FF2B5EF4-FFF2-40B4-BE49-F238E27FC236}">
                <a16:creationId xmlns:a16="http://schemas.microsoft.com/office/drawing/2014/main" id="{AAEEF34A-18FD-4440-9532-92C867CFC56F}"/>
              </a:ext>
            </a:extLst>
          </p:cNvPr>
          <p:cNvSpPr/>
          <p:nvPr/>
        </p:nvSpPr>
        <p:spPr bwMode="auto">
          <a:xfrm>
            <a:off x="3858861" y="291516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5" name="Oval 554">
            <a:extLst>
              <a:ext uri="{FF2B5EF4-FFF2-40B4-BE49-F238E27FC236}">
                <a16:creationId xmlns:a16="http://schemas.microsoft.com/office/drawing/2014/main" id="{8D6AC6B3-7D7F-4666-A88E-91464D05298C}"/>
              </a:ext>
            </a:extLst>
          </p:cNvPr>
          <p:cNvSpPr/>
          <p:nvPr/>
        </p:nvSpPr>
        <p:spPr bwMode="auto">
          <a:xfrm>
            <a:off x="4533602" y="549329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6" name="Oval 555">
            <a:extLst>
              <a:ext uri="{FF2B5EF4-FFF2-40B4-BE49-F238E27FC236}">
                <a16:creationId xmlns:a16="http://schemas.microsoft.com/office/drawing/2014/main" id="{D7506C06-C543-443A-8AFA-6E6533384D53}"/>
              </a:ext>
            </a:extLst>
          </p:cNvPr>
          <p:cNvSpPr/>
          <p:nvPr/>
        </p:nvSpPr>
        <p:spPr bwMode="auto">
          <a:xfrm>
            <a:off x="6134269" y="2470436"/>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7" name="Oval 556">
            <a:extLst>
              <a:ext uri="{FF2B5EF4-FFF2-40B4-BE49-F238E27FC236}">
                <a16:creationId xmlns:a16="http://schemas.microsoft.com/office/drawing/2014/main" id="{A2128AE6-496D-4E4C-981A-95700353C84B}"/>
              </a:ext>
            </a:extLst>
          </p:cNvPr>
          <p:cNvSpPr/>
          <p:nvPr/>
        </p:nvSpPr>
        <p:spPr bwMode="auto">
          <a:xfrm>
            <a:off x="6000708" y="2419393"/>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8" name="Oval 557">
            <a:extLst>
              <a:ext uri="{FF2B5EF4-FFF2-40B4-BE49-F238E27FC236}">
                <a16:creationId xmlns:a16="http://schemas.microsoft.com/office/drawing/2014/main" id="{D57C6661-0ABF-430D-83D7-14DBBF565F7C}"/>
              </a:ext>
            </a:extLst>
          </p:cNvPr>
          <p:cNvSpPr/>
          <p:nvPr/>
        </p:nvSpPr>
        <p:spPr bwMode="auto">
          <a:xfrm>
            <a:off x="5934257" y="229069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9" name="Oval 558">
            <a:extLst>
              <a:ext uri="{FF2B5EF4-FFF2-40B4-BE49-F238E27FC236}">
                <a16:creationId xmlns:a16="http://schemas.microsoft.com/office/drawing/2014/main" id="{E2D45AE5-B432-4482-8BE1-156A1E459B99}"/>
              </a:ext>
            </a:extLst>
          </p:cNvPr>
          <p:cNvSpPr/>
          <p:nvPr/>
        </p:nvSpPr>
        <p:spPr bwMode="auto">
          <a:xfrm>
            <a:off x="6200823" y="256063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0" name="Oval 559">
            <a:extLst>
              <a:ext uri="{FF2B5EF4-FFF2-40B4-BE49-F238E27FC236}">
                <a16:creationId xmlns:a16="http://schemas.microsoft.com/office/drawing/2014/main" id="{B26488A2-175A-4461-A728-9A2C6A91A0F1}"/>
              </a:ext>
            </a:extLst>
          </p:cNvPr>
          <p:cNvSpPr/>
          <p:nvPr/>
        </p:nvSpPr>
        <p:spPr bwMode="auto">
          <a:xfrm>
            <a:off x="6333684" y="236917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1" name="Oval 560">
            <a:extLst>
              <a:ext uri="{FF2B5EF4-FFF2-40B4-BE49-F238E27FC236}">
                <a16:creationId xmlns:a16="http://schemas.microsoft.com/office/drawing/2014/main" id="{984D51AE-02B9-4820-948D-B6304A512DFB}"/>
              </a:ext>
            </a:extLst>
          </p:cNvPr>
          <p:cNvSpPr/>
          <p:nvPr/>
        </p:nvSpPr>
        <p:spPr bwMode="auto">
          <a:xfrm>
            <a:off x="8432927" y="368336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2" name="Oval 561">
            <a:extLst>
              <a:ext uri="{FF2B5EF4-FFF2-40B4-BE49-F238E27FC236}">
                <a16:creationId xmlns:a16="http://schemas.microsoft.com/office/drawing/2014/main" id="{E8D227CC-9715-40EF-9893-04D1E9F69F5E}"/>
              </a:ext>
            </a:extLst>
          </p:cNvPr>
          <p:cNvSpPr/>
          <p:nvPr/>
        </p:nvSpPr>
        <p:spPr bwMode="auto">
          <a:xfrm>
            <a:off x="8701992" y="391042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3" name="Oval 562">
            <a:extLst>
              <a:ext uri="{FF2B5EF4-FFF2-40B4-BE49-F238E27FC236}">
                <a16:creationId xmlns:a16="http://schemas.microsoft.com/office/drawing/2014/main" id="{6CD3F277-FACD-4722-B1BB-A82D8F01835E}"/>
              </a:ext>
            </a:extLst>
          </p:cNvPr>
          <p:cNvSpPr/>
          <p:nvPr/>
        </p:nvSpPr>
        <p:spPr bwMode="auto">
          <a:xfrm>
            <a:off x="9477294" y="435671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4" name="Oval 563">
            <a:extLst>
              <a:ext uri="{FF2B5EF4-FFF2-40B4-BE49-F238E27FC236}">
                <a16:creationId xmlns:a16="http://schemas.microsoft.com/office/drawing/2014/main" id="{A6194D36-3583-462E-A8CB-6998E47006D4}"/>
              </a:ext>
            </a:extLst>
          </p:cNvPr>
          <p:cNvSpPr/>
          <p:nvPr/>
        </p:nvSpPr>
        <p:spPr bwMode="auto">
          <a:xfrm>
            <a:off x="9716890" y="358745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5" name="Oval 564">
            <a:extLst>
              <a:ext uri="{FF2B5EF4-FFF2-40B4-BE49-F238E27FC236}">
                <a16:creationId xmlns:a16="http://schemas.microsoft.com/office/drawing/2014/main" id="{CAE1108C-4E25-4A13-9F15-DE11B5026F75}"/>
              </a:ext>
            </a:extLst>
          </p:cNvPr>
          <p:cNvSpPr/>
          <p:nvPr/>
        </p:nvSpPr>
        <p:spPr bwMode="auto">
          <a:xfrm>
            <a:off x="9960258" y="286874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6" name="Oval 565">
            <a:extLst>
              <a:ext uri="{FF2B5EF4-FFF2-40B4-BE49-F238E27FC236}">
                <a16:creationId xmlns:a16="http://schemas.microsoft.com/office/drawing/2014/main" id="{F62127C8-4810-4519-89AC-4DCE969CD22F}"/>
              </a:ext>
            </a:extLst>
          </p:cNvPr>
          <p:cNvSpPr/>
          <p:nvPr/>
        </p:nvSpPr>
        <p:spPr bwMode="auto">
          <a:xfrm>
            <a:off x="10048392" y="297249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7" name="Oval 566">
            <a:extLst>
              <a:ext uri="{FF2B5EF4-FFF2-40B4-BE49-F238E27FC236}">
                <a16:creationId xmlns:a16="http://schemas.microsoft.com/office/drawing/2014/main" id="{7E48F74E-F216-4BA3-A059-932085DCA2B1}"/>
              </a:ext>
            </a:extLst>
          </p:cNvPr>
          <p:cNvSpPr/>
          <p:nvPr/>
        </p:nvSpPr>
        <p:spPr bwMode="auto">
          <a:xfrm>
            <a:off x="10293439" y="302679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8" name="Oval 567">
            <a:extLst>
              <a:ext uri="{FF2B5EF4-FFF2-40B4-BE49-F238E27FC236}">
                <a16:creationId xmlns:a16="http://schemas.microsoft.com/office/drawing/2014/main" id="{D4D6914B-ACD7-4BD1-BE06-28E17B365D20}"/>
              </a:ext>
            </a:extLst>
          </p:cNvPr>
          <p:cNvSpPr/>
          <p:nvPr/>
        </p:nvSpPr>
        <p:spPr bwMode="auto">
          <a:xfrm>
            <a:off x="10447756" y="29053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9" name="Oval 568">
            <a:extLst>
              <a:ext uri="{FF2B5EF4-FFF2-40B4-BE49-F238E27FC236}">
                <a16:creationId xmlns:a16="http://schemas.microsoft.com/office/drawing/2014/main" id="{B0CC891E-71F3-4B26-8926-E35BA76E0F92}"/>
              </a:ext>
            </a:extLst>
          </p:cNvPr>
          <p:cNvSpPr/>
          <p:nvPr/>
        </p:nvSpPr>
        <p:spPr bwMode="auto">
          <a:xfrm>
            <a:off x="10836026" y="5722058"/>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0" name="Oval 569">
            <a:extLst>
              <a:ext uri="{FF2B5EF4-FFF2-40B4-BE49-F238E27FC236}">
                <a16:creationId xmlns:a16="http://schemas.microsoft.com/office/drawing/2014/main" id="{92560673-EE0D-4509-A049-31E2A521111F}"/>
              </a:ext>
            </a:extLst>
          </p:cNvPr>
          <p:cNvSpPr/>
          <p:nvPr/>
        </p:nvSpPr>
        <p:spPr bwMode="auto">
          <a:xfrm>
            <a:off x="10669129" y="594834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1" name="Oval 570">
            <a:extLst>
              <a:ext uri="{FF2B5EF4-FFF2-40B4-BE49-F238E27FC236}">
                <a16:creationId xmlns:a16="http://schemas.microsoft.com/office/drawing/2014/main" id="{4C1D4A74-A916-4341-9533-91F28E7DFDC5}"/>
              </a:ext>
            </a:extLst>
          </p:cNvPr>
          <p:cNvSpPr/>
          <p:nvPr/>
        </p:nvSpPr>
        <p:spPr bwMode="auto">
          <a:xfrm>
            <a:off x="6316441" y="2763690"/>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2" name="Oval 571">
            <a:extLst>
              <a:ext uri="{FF2B5EF4-FFF2-40B4-BE49-F238E27FC236}">
                <a16:creationId xmlns:a16="http://schemas.microsoft.com/office/drawing/2014/main" id="{8823672E-224A-4E4F-B418-1FE78C3B9773}"/>
              </a:ext>
            </a:extLst>
          </p:cNvPr>
          <p:cNvSpPr/>
          <p:nvPr/>
        </p:nvSpPr>
        <p:spPr bwMode="auto">
          <a:xfrm>
            <a:off x="6674970" y="5553981"/>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3" name="Oval 572">
            <a:extLst>
              <a:ext uri="{FF2B5EF4-FFF2-40B4-BE49-F238E27FC236}">
                <a16:creationId xmlns:a16="http://schemas.microsoft.com/office/drawing/2014/main" id="{BC91EBF3-158D-4517-AC6D-CD9F50B31847}"/>
              </a:ext>
            </a:extLst>
          </p:cNvPr>
          <p:cNvSpPr/>
          <p:nvPr/>
        </p:nvSpPr>
        <p:spPr bwMode="auto">
          <a:xfrm>
            <a:off x="7015365" y="5348185"/>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4" name="Oval 573">
            <a:extLst>
              <a:ext uri="{FF2B5EF4-FFF2-40B4-BE49-F238E27FC236}">
                <a16:creationId xmlns:a16="http://schemas.microsoft.com/office/drawing/2014/main" id="{3C6605CE-99FD-4DDF-B08C-F49E665E5573}"/>
              </a:ext>
            </a:extLst>
          </p:cNvPr>
          <p:cNvSpPr/>
          <p:nvPr/>
        </p:nvSpPr>
        <p:spPr bwMode="auto">
          <a:xfrm>
            <a:off x="9485908" y="4458474"/>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5" name="Oval 574">
            <a:extLst>
              <a:ext uri="{FF2B5EF4-FFF2-40B4-BE49-F238E27FC236}">
                <a16:creationId xmlns:a16="http://schemas.microsoft.com/office/drawing/2014/main" id="{ACAE6D1D-170A-465C-9637-03F776095D4F}"/>
              </a:ext>
            </a:extLst>
          </p:cNvPr>
          <p:cNvSpPr/>
          <p:nvPr/>
        </p:nvSpPr>
        <p:spPr bwMode="auto">
          <a:xfrm>
            <a:off x="9314354" y="4210158"/>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6" name="Rectangle 575">
            <a:extLst>
              <a:ext uri="{FF2B5EF4-FFF2-40B4-BE49-F238E27FC236}">
                <a16:creationId xmlns:a16="http://schemas.microsoft.com/office/drawing/2014/main" id="{1F1A1777-8012-4943-8493-726E7DCDC2D0}"/>
              </a:ext>
            </a:extLst>
          </p:cNvPr>
          <p:cNvSpPr/>
          <p:nvPr/>
        </p:nvSpPr>
        <p:spPr>
          <a:xfrm>
            <a:off x="8357763" y="4187592"/>
            <a:ext cx="974947"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Kuala Lumpur</a:t>
            </a:r>
          </a:p>
        </p:txBody>
      </p:sp>
      <p:sp>
        <p:nvSpPr>
          <p:cNvPr id="577" name="Rectangle 576">
            <a:extLst>
              <a:ext uri="{FF2B5EF4-FFF2-40B4-BE49-F238E27FC236}">
                <a16:creationId xmlns:a16="http://schemas.microsoft.com/office/drawing/2014/main" id="{CCF3ADB0-BF50-4D4E-93F4-A49F3EDDC5B3}"/>
              </a:ext>
            </a:extLst>
          </p:cNvPr>
          <p:cNvSpPr/>
          <p:nvPr/>
        </p:nvSpPr>
        <p:spPr>
          <a:xfrm>
            <a:off x="9517689" y="4522280"/>
            <a:ext cx="835485"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Singapore2</a:t>
            </a:r>
          </a:p>
        </p:txBody>
      </p:sp>
      <p:sp>
        <p:nvSpPr>
          <p:cNvPr id="579" name="Oval 578">
            <a:extLst>
              <a:ext uri="{FF2B5EF4-FFF2-40B4-BE49-F238E27FC236}">
                <a16:creationId xmlns:a16="http://schemas.microsoft.com/office/drawing/2014/main" id="{2478518C-4291-43F7-86FB-04FB96318C29}"/>
              </a:ext>
            </a:extLst>
          </p:cNvPr>
          <p:cNvSpPr/>
          <p:nvPr/>
        </p:nvSpPr>
        <p:spPr bwMode="auto">
          <a:xfrm>
            <a:off x="6361381" y="2306394"/>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0" name="Rectangle 579">
            <a:extLst>
              <a:ext uri="{FF2B5EF4-FFF2-40B4-BE49-F238E27FC236}">
                <a16:creationId xmlns:a16="http://schemas.microsoft.com/office/drawing/2014/main" id="{67C2209D-8BF2-4A5B-AA2D-A112DCFC0262}"/>
              </a:ext>
            </a:extLst>
          </p:cNvPr>
          <p:cNvSpPr/>
          <p:nvPr/>
        </p:nvSpPr>
        <p:spPr>
          <a:xfrm>
            <a:off x="6384025" y="2166324"/>
            <a:ext cx="915635"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Amsterdam2</a:t>
            </a:r>
          </a:p>
        </p:txBody>
      </p:sp>
      <p:sp>
        <p:nvSpPr>
          <p:cNvPr id="581" name="Oval 580">
            <a:extLst>
              <a:ext uri="{FF2B5EF4-FFF2-40B4-BE49-F238E27FC236}">
                <a16:creationId xmlns:a16="http://schemas.microsoft.com/office/drawing/2014/main" id="{D5E4DD5B-2728-4ED8-B279-E589347D187C}"/>
              </a:ext>
            </a:extLst>
          </p:cNvPr>
          <p:cNvSpPr/>
          <p:nvPr/>
        </p:nvSpPr>
        <p:spPr bwMode="auto">
          <a:xfrm>
            <a:off x="2402894" y="2669221"/>
            <a:ext cx="81372" cy="89045"/>
          </a:xfrm>
          <a:prstGeom prst="ellipse">
            <a:avLst/>
          </a:prstGeom>
          <a:solidFill>
            <a:schemeClr val="tx1"/>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2" name="Rectangle 581">
            <a:extLst>
              <a:ext uri="{FF2B5EF4-FFF2-40B4-BE49-F238E27FC236}">
                <a16:creationId xmlns:a16="http://schemas.microsoft.com/office/drawing/2014/main" id="{DCE25310-A02C-4962-B656-6726BB63CC2A}"/>
              </a:ext>
            </a:extLst>
          </p:cNvPr>
          <p:cNvSpPr/>
          <p:nvPr/>
        </p:nvSpPr>
        <p:spPr>
          <a:xfrm>
            <a:off x="1315499" y="2522459"/>
            <a:ext cx="1108843" cy="226294"/>
          </a:xfrm>
          <a:prstGeom prst="rect">
            <a:avLst/>
          </a:prstGeom>
        </p:spPr>
        <p:txBody>
          <a:bodyPr wrap="square">
            <a:spAutoFit/>
          </a:bodyPr>
          <a:lstStyle/>
          <a:p>
            <a:pPr algn="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Silicon Valley2</a:t>
            </a:r>
          </a:p>
        </p:txBody>
      </p:sp>
      <p:sp>
        <p:nvSpPr>
          <p:cNvPr id="583" name="Oval 582">
            <a:extLst>
              <a:ext uri="{FF2B5EF4-FFF2-40B4-BE49-F238E27FC236}">
                <a16:creationId xmlns:a16="http://schemas.microsoft.com/office/drawing/2014/main" id="{6E9F78B7-DEC3-4CB8-A223-CA9325D50145}"/>
              </a:ext>
            </a:extLst>
          </p:cNvPr>
          <p:cNvSpPr/>
          <p:nvPr/>
        </p:nvSpPr>
        <p:spPr bwMode="auto">
          <a:xfrm>
            <a:off x="3878813" y="2967941"/>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4" name="Rectangle 583">
            <a:extLst>
              <a:ext uri="{FF2B5EF4-FFF2-40B4-BE49-F238E27FC236}">
                <a16:creationId xmlns:a16="http://schemas.microsoft.com/office/drawing/2014/main" id="{70D511AA-1662-4F12-8642-8430490FAF56}"/>
              </a:ext>
            </a:extLst>
          </p:cNvPr>
          <p:cNvSpPr/>
          <p:nvPr/>
        </p:nvSpPr>
        <p:spPr>
          <a:xfrm>
            <a:off x="3897924" y="2999034"/>
            <a:ext cx="1192528"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Washington DC2</a:t>
            </a:r>
          </a:p>
        </p:txBody>
      </p:sp>
      <p:sp>
        <p:nvSpPr>
          <p:cNvPr id="585" name="Oval 584">
            <a:extLst>
              <a:ext uri="{FF2B5EF4-FFF2-40B4-BE49-F238E27FC236}">
                <a16:creationId xmlns:a16="http://schemas.microsoft.com/office/drawing/2014/main" id="{7A00B8DD-B1FB-483B-AF5B-47BA9DDE456E}"/>
              </a:ext>
            </a:extLst>
          </p:cNvPr>
          <p:cNvSpPr/>
          <p:nvPr/>
        </p:nvSpPr>
        <p:spPr bwMode="auto">
          <a:xfrm>
            <a:off x="6082640" y="2540855"/>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6" name="Rectangle 585">
            <a:extLst>
              <a:ext uri="{FF2B5EF4-FFF2-40B4-BE49-F238E27FC236}">
                <a16:creationId xmlns:a16="http://schemas.microsoft.com/office/drawing/2014/main" id="{40A44958-A17C-4CAE-A3A4-B55330AB026D}"/>
              </a:ext>
            </a:extLst>
          </p:cNvPr>
          <p:cNvSpPr/>
          <p:nvPr/>
        </p:nvSpPr>
        <p:spPr>
          <a:xfrm>
            <a:off x="5498023" y="2619735"/>
            <a:ext cx="702709"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London2</a:t>
            </a:r>
          </a:p>
        </p:txBody>
      </p:sp>
      <p:sp>
        <p:nvSpPr>
          <p:cNvPr id="587" name="Rectangle 586">
            <a:extLst>
              <a:ext uri="{FF2B5EF4-FFF2-40B4-BE49-F238E27FC236}">
                <a16:creationId xmlns:a16="http://schemas.microsoft.com/office/drawing/2014/main" id="{6803F7FE-987B-42E2-AF7F-E1BD84070C97}"/>
              </a:ext>
            </a:extLst>
          </p:cNvPr>
          <p:cNvSpPr/>
          <p:nvPr/>
        </p:nvSpPr>
        <p:spPr>
          <a:xfrm>
            <a:off x="9395726" y="5703174"/>
            <a:ext cx="505670"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Perth</a:t>
            </a:r>
          </a:p>
        </p:txBody>
      </p:sp>
      <p:sp>
        <p:nvSpPr>
          <p:cNvPr id="588" name="Oval 587">
            <a:extLst>
              <a:ext uri="{FF2B5EF4-FFF2-40B4-BE49-F238E27FC236}">
                <a16:creationId xmlns:a16="http://schemas.microsoft.com/office/drawing/2014/main" id="{E58E7146-5F4C-41B1-A1A1-9814D8D105E2}"/>
              </a:ext>
            </a:extLst>
          </p:cNvPr>
          <p:cNvSpPr/>
          <p:nvPr/>
        </p:nvSpPr>
        <p:spPr bwMode="auto">
          <a:xfrm>
            <a:off x="9733543" y="5639766"/>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9" name="Oval 588">
            <a:extLst>
              <a:ext uri="{FF2B5EF4-FFF2-40B4-BE49-F238E27FC236}">
                <a16:creationId xmlns:a16="http://schemas.microsoft.com/office/drawing/2014/main" id="{284FCAC4-831F-4489-994E-2E5BAC31992B}"/>
              </a:ext>
            </a:extLst>
          </p:cNvPr>
          <p:cNvSpPr/>
          <p:nvPr/>
        </p:nvSpPr>
        <p:spPr bwMode="auto">
          <a:xfrm>
            <a:off x="11525870" y="6007825"/>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0" name="Rectangle 589">
            <a:extLst>
              <a:ext uri="{FF2B5EF4-FFF2-40B4-BE49-F238E27FC236}">
                <a16:creationId xmlns:a16="http://schemas.microsoft.com/office/drawing/2014/main" id="{38031BE3-E53D-42E1-A0C8-E502830563DE}"/>
              </a:ext>
            </a:extLst>
          </p:cNvPr>
          <p:cNvSpPr/>
          <p:nvPr/>
        </p:nvSpPr>
        <p:spPr>
          <a:xfrm>
            <a:off x="11414644" y="5744978"/>
            <a:ext cx="724876"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Auckland</a:t>
            </a:r>
          </a:p>
        </p:txBody>
      </p:sp>
      <p:sp>
        <p:nvSpPr>
          <p:cNvPr id="591" name="Rectangle 590">
            <a:extLst>
              <a:ext uri="{FF2B5EF4-FFF2-40B4-BE49-F238E27FC236}">
                <a16:creationId xmlns:a16="http://schemas.microsoft.com/office/drawing/2014/main" id="{1A8E2959-8A6D-442D-BD55-CE940772C111}"/>
              </a:ext>
            </a:extLst>
          </p:cNvPr>
          <p:cNvSpPr/>
          <p:nvPr/>
        </p:nvSpPr>
        <p:spPr>
          <a:xfrm>
            <a:off x="9933392" y="3448855"/>
            <a:ext cx="572046"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Taipei</a:t>
            </a:r>
          </a:p>
        </p:txBody>
      </p:sp>
      <p:sp>
        <p:nvSpPr>
          <p:cNvPr id="592" name="Oval 591">
            <a:extLst>
              <a:ext uri="{FF2B5EF4-FFF2-40B4-BE49-F238E27FC236}">
                <a16:creationId xmlns:a16="http://schemas.microsoft.com/office/drawing/2014/main" id="{71166CC2-27BB-4450-8805-B7557D5CFB88}"/>
              </a:ext>
            </a:extLst>
          </p:cNvPr>
          <p:cNvSpPr/>
          <p:nvPr/>
        </p:nvSpPr>
        <p:spPr bwMode="auto">
          <a:xfrm>
            <a:off x="9919572" y="3493772"/>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6" name="Oval 595">
            <a:extLst>
              <a:ext uri="{FF2B5EF4-FFF2-40B4-BE49-F238E27FC236}">
                <a16:creationId xmlns:a16="http://schemas.microsoft.com/office/drawing/2014/main" id="{430683DA-1ED1-47A0-B6FB-2A6217C9F873}"/>
              </a:ext>
            </a:extLst>
          </p:cNvPr>
          <p:cNvSpPr/>
          <p:nvPr/>
        </p:nvSpPr>
        <p:spPr bwMode="auto">
          <a:xfrm>
            <a:off x="10719804" y="5745628"/>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7" name="Oval 596">
            <a:extLst>
              <a:ext uri="{FF2B5EF4-FFF2-40B4-BE49-F238E27FC236}">
                <a16:creationId xmlns:a16="http://schemas.microsoft.com/office/drawing/2014/main" id="{EC521D1A-B922-4EDD-9ACD-7DF406B524FF}"/>
              </a:ext>
            </a:extLst>
          </p:cNvPr>
          <p:cNvSpPr/>
          <p:nvPr/>
        </p:nvSpPr>
        <p:spPr bwMode="auto">
          <a:xfrm>
            <a:off x="10701727" y="5814823"/>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8" name="Rectangle 597">
            <a:extLst>
              <a:ext uri="{FF2B5EF4-FFF2-40B4-BE49-F238E27FC236}">
                <a16:creationId xmlns:a16="http://schemas.microsoft.com/office/drawing/2014/main" id="{E73742E7-B971-4778-A453-D03898FF6F8F}"/>
              </a:ext>
            </a:extLst>
          </p:cNvPr>
          <p:cNvSpPr/>
          <p:nvPr/>
        </p:nvSpPr>
        <p:spPr>
          <a:xfrm>
            <a:off x="10081152" y="5551069"/>
            <a:ext cx="704039"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Canberra</a:t>
            </a:r>
          </a:p>
        </p:txBody>
      </p:sp>
      <p:sp>
        <p:nvSpPr>
          <p:cNvPr id="599" name="Rectangle 598">
            <a:extLst>
              <a:ext uri="{FF2B5EF4-FFF2-40B4-BE49-F238E27FC236}">
                <a16:creationId xmlns:a16="http://schemas.microsoft.com/office/drawing/2014/main" id="{B589CCD9-48D7-4509-831E-09D4154575B2}"/>
              </a:ext>
            </a:extLst>
          </p:cNvPr>
          <p:cNvSpPr/>
          <p:nvPr/>
        </p:nvSpPr>
        <p:spPr>
          <a:xfrm>
            <a:off x="9973323" y="5720266"/>
            <a:ext cx="774571"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Canberra2</a:t>
            </a:r>
          </a:p>
        </p:txBody>
      </p:sp>
      <p:sp>
        <p:nvSpPr>
          <p:cNvPr id="600" name="Oval 599">
            <a:extLst>
              <a:ext uri="{FF2B5EF4-FFF2-40B4-BE49-F238E27FC236}">
                <a16:creationId xmlns:a16="http://schemas.microsoft.com/office/drawing/2014/main" id="{81985156-52CB-42B2-B7CD-5F1FF243D753}"/>
              </a:ext>
            </a:extLst>
          </p:cNvPr>
          <p:cNvSpPr/>
          <p:nvPr/>
        </p:nvSpPr>
        <p:spPr bwMode="auto">
          <a:xfrm>
            <a:off x="7881339" y="3495197"/>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601" name="Oval 600">
            <a:extLst>
              <a:ext uri="{FF2B5EF4-FFF2-40B4-BE49-F238E27FC236}">
                <a16:creationId xmlns:a16="http://schemas.microsoft.com/office/drawing/2014/main" id="{920A7E3E-5877-4D86-B69A-26B27798CF25}"/>
              </a:ext>
            </a:extLst>
          </p:cNvPr>
          <p:cNvSpPr/>
          <p:nvPr/>
        </p:nvSpPr>
        <p:spPr bwMode="auto">
          <a:xfrm>
            <a:off x="7876511" y="3568819"/>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602" name="Rectangle 601">
            <a:extLst>
              <a:ext uri="{FF2B5EF4-FFF2-40B4-BE49-F238E27FC236}">
                <a16:creationId xmlns:a16="http://schemas.microsoft.com/office/drawing/2014/main" id="{C97BB6EB-480B-475E-AB0E-9FDE49C5EBC7}"/>
              </a:ext>
            </a:extLst>
          </p:cNvPr>
          <p:cNvSpPr/>
          <p:nvPr/>
        </p:nvSpPr>
        <p:spPr>
          <a:xfrm>
            <a:off x="7393257" y="3401873"/>
            <a:ext cx="572046"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Dubai</a:t>
            </a:r>
          </a:p>
        </p:txBody>
      </p:sp>
      <p:sp>
        <p:nvSpPr>
          <p:cNvPr id="603" name="Rectangle 602">
            <a:extLst>
              <a:ext uri="{FF2B5EF4-FFF2-40B4-BE49-F238E27FC236}">
                <a16:creationId xmlns:a16="http://schemas.microsoft.com/office/drawing/2014/main" id="{E10D5E3D-0978-4A3E-94CB-A02F18691F63}"/>
              </a:ext>
            </a:extLst>
          </p:cNvPr>
          <p:cNvSpPr/>
          <p:nvPr/>
        </p:nvSpPr>
        <p:spPr>
          <a:xfrm>
            <a:off x="7319575" y="3558643"/>
            <a:ext cx="612607"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Dubai2</a:t>
            </a:r>
          </a:p>
        </p:txBody>
      </p:sp>
    </p:spTree>
    <p:extLst>
      <p:ext uri="{BB962C8B-B14F-4D97-AF65-F5344CB8AC3E}">
        <p14:creationId xmlns:p14="http://schemas.microsoft.com/office/powerpoint/2010/main" val="179364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D5DC-B220-4DE3-94E2-1715AA14020A}"/>
              </a:ext>
            </a:extLst>
          </p:cNvPr>
          <p:cNvSpPr>
            <a:spLocks noGrp="1"/>
          </p:cNvSpPr>
          <p:nvPr>
            <p:ph type="title"/>
          </p:nvPr>
        </p:nvSpPr>
        <p:spPr/>
        <p:txBody>
          <a:bodyPr/>
          <a:lstStyle/>
          <a:p>
            <a:r>
              <a:rPr lang="en-US" dirty="0"/>
              <a:t>Migration &amp; BCDR</a:t>
            </a:r>
          </a:p>
        </p:txBody>
      </p:sp>
      <p:sp>
        <p:nvSpPr>
          <p:cNvPr id="3" name="Text Placeholder 2">
            <a:extLst>
              <a:ext uri="{FF2B5EF4-FFF2-40B4-BE49-F238E27FC236}">
                <a16:creationId xmlns:a16="http://schemas.microsoft.com/office/drawing/2014/main" id="{DFFC3B67-A405-429E-8D15-1BD02C17AC4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4383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4734-7FC3-41B4-9539-8CA246EB5328}"/>
              </a:ext>
            </a:extLst>
          </p:cNvPr>
          <p:cNvSpPr>
            <a:spLocks noGrp="1"/>
          </p:cNvSpPr>
          <p:nvPr>
            <p:ph type="title"/>
          </p:nvPr>
        </p:nvSpPr>
        <p:spPr/>
        <p:txBody>
          <a:bodyPr/>
          <a:lstStyle/>
          <a:p>
            <a:r>
              <a:rPr lang="en-US" dirty="0"/>
              <a:t>Azure Migration Options</a:t>
            </a:r>
          </a:p>
        </p:txBody>
      </p:sp>
      <p:cxnSp>
        <p:nvCxnSpPr>
          <p:cNvPr id="4" name="Straight Connector 3">
            <a:extLst>
              <a:ext uri="{FF2B5EF4-FFF2-40B4-BE49-F238E27FC236}">
                <a16:creationId xmlns:a16="http://schemas.microsoft.com/office/drawing/2014/main" id="{AB7726DF-493B-441D-9614-0B737C346923}"/>
              </a:ext>
            </a:extLst>
          </p:cNvPr>
          <p:cNvCxnSpPr>
            <a:cxnSpLocks/>
          </p:cNvCxnSpPr>
          <p:nvPr/>
        </p:nvCxnSpPr>
        <p:spPr>
          <a:xfrm>
            <a:off x="2675265" y="1717798"/>
            <a:ext cx="0" cy="446964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a:extLst>
              <a:ext uri="{FF2B5EF4-FFF2-40B4-BE49-F238E27FC236}">
                <a16:creationId xmlns:a16="http://schemas.microsoft.com/office/drawing/2014/main" id="{EE207755-5C9D-4945-89F3-0BCBAB03DFD1}"/>
              </a:ext>
            </a:extLst>
          </p:cNvPr>
          <p:cNvCxnSpPr>
            <a:cxnSpLocks/>
          </p:cNvCxnSpPr>
          <p:nvPr/>
        </p:nvCxnSpPr>
        <p:spPr>
          <a:xfrm>
            <a:off x="7220770" y="3273163"/>
            <a:ext cx="0" cy="2914277"/>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71A0BD86-2302-4DD0-9E1A-6961440105A2}"/>
              </a:ext>
            </a:extLst>
          </p:cNvPr>
          <p:cNvCxnSpPr>
            <a:cxnSpLocks/>
          </p:cNvCxnSpPr>
          <p:nvPr/>
        </p:nvCxnSpPr>
        <p:spPr>
          <a:xfrm flipH="1" flipV="1">
            <a:off x="2675265" y="1717798"/>
            <a:ext cx="9118979" cy="34204"/>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CBEAB17B-BC0B-49D5-AF55-8063743479EE}"/>
              </a:ext>
            </a:extLst>
          </p:cNvPr>
          <p:cNvSpPr txBox="1"/>
          <p:nvPr/>
        </p:nvSpPr>
        <p:spPr>
          <a:xfrm>
            <a:off x="2967970" y="2279698"/>
            <a:ext cx="4052006" cy="923330"/>
          </a:xfrm>
          <a:prstGeom prst="rect">
            <a:avLst/>
          </a:prstGeom>
          <a:noFill/>
        </p:spPr>
        <p:txBody>
          <a:bodyPr wrap="square" lIns="0" tIns="0" rIns="0" bIns="0" rtlCol="0">
            <a:spAutoFit/>
          </a:bodyPr>
          <a:lstStyle/>
          <a:p>
            <a:r>
              <a:rPr lang="en-US" sz="2000" dirty="0"/>
              <a:t>Move VMs to Azure IaaS and make almost no changes to the applications &amp; databases</a:t>
            </a:r>
          </a:p>
        </p:txBody>
      </p:sp>
      <p:sp>
        <p:nvSpPr>
          <p:cNvPr id="12" name="TextBox 11">
            <a:extLst>
              <a:ext uri="{FF2B5EF4-FFF2-40B4-BE49-F238E27FC236}">
                <a16:creationId xmlns:a16="http://schemas.microsoft.com/office/drawing/2014/main" id="{99FD4937-0731-4AA6-ACD3-4CD11B30F520}"/>
              </a:ext>
            </a:extLst>
          </p:cNvPr>
          <p:cNvSpPr txBox="1"/>
          <p:nvPr/>
        </p:nvSpPr>
        <p:spPr>
          <a:xfrm>
            <a:off x="7611772" y="1840996"/>
            <a:ext cx="4219334" cy="369332"/>
          </a:xfrm>
          <a:prstGeom prst="rect">
            <a:avLst/>
          </a:prstGeom>
          <a:noFill/>
        </p:spPr>
        <p:txBody>
          <a:bodyPr wrap="square" lIns="0" tIns="0" rIns="0" bIns="0" rtlCol="0">
            <a:spAutoFit/>
          </a:bodyPr>
          <a:lstStyle/>
          <a:p>
            <a:pPr algn="ctr"/>
            <a:r>
              <a:rPr lang="en-US" sz="2400" dirty="0">
                <a:solidFill>
                  <a:schemeClr val="tx2"/>
                </a:solidFill>
              </a:rPr>
              <a:t>Modernize</a:t>
            </a:r>
          </a:p>
        </p:txBody>
      </p:sp>
      <p:sp>
        <p:nvSpPr>
          <p:cNvPr id="13" name="TextBox 12">
            <a:extLst>
              <a:ext uri="{FF2B5EF4-FFF2-40B4-BE49-F238E27FC236}">
                <a16:creationId xmlns:a16="http://schemas.microsoft.com/office/drawing/2014/main" id="{4BFB5B18-1948-4433-8A42-072BDC14DBB0}"/>
              </a:ext>
            </a:extLst>
          </p:cNvPr>
          <p:cNvSpPr txBox="1"/>
          <p:nvPr/>
        </p:nvSpPr>
        <p:spPr>
          <a:xfrm>
            <a:off x="3505419" y="1830316"/>
            <a:ext cx="3136710" cy="369332"/>
          </a:xfrm>
          <a:prstGeom prst="rect">
            <a:avLst/>
          </a:prstGeom>
          <a:noFill/>
        </p:spPr>
        <p:txBody>
          <a:bodyPr wrap="square" lIns="0" tIns="0" rIns="0" bIns="0" rtlCol="0">
            <a:spAutoFit/>
          </a:bodyPr>
          <a:lstStyle/>
          <a:p>
            <a:pPr algn="ctr"/>
            <a:r>
              <a:rPr lang="en-US" sz="2400" dirty="0">
                <a:solidFill>
                  <a:schemeClr val="tx2"/>
                </a:solidFill>
              </a:rPr>
              <a:t>Migrate</a:t>
            </a:r>
          </a:p>
        </p:txBody>
      </p:sp>
      <p:sp>
        <p:nvSpPr>
          <p:cNvPr id="14" name="TextBox 13">
            <a:extLst>
              <a:ext uri="{FF2B5EF4-FFF2-40B4-BE49-F238E27FC236}">
                <a16:creationId xmlns:a16="http://schemas.microsoft.com/office/drawing/2014/main" id="{42631A63-74A9-4965-BA6F-7134CB3141A5}"/>
              </a:ext>
            </a:extLst>
          </p:cNvPr>
          <p:cNvSpPr txBox="1"/>
          <p:nvPr/>
        </p:nvSpPr>
        <p:spPr>
          <a:xfrm>
            <a:off x="7611772" y="2375208"/>
            <a:ext cx="4219335" cy="923330"/>
          </a:xfrm>
          <a:prstGeom prst="rect">
            <a:avLst/>
          </a:prstGeom>
          <a:noFill/>
        </p:spPr>
        <p:txBody>
          <a:bodyPr wrap="square" lIns="0" tIns="0" rIns="0" bIns="0" rtlCol="0">
            <a:spAutoFit/>
          </a:bodyPr>
          <a:lstStyle/>
          <a:p>
            <a:r>
              <a:rPr lang="en-US" sz="2000" dirty="0"/>
              <a:t>Innovate cloud native technologies, containers, microservices &amp; serverless</a:t>
            </a:r>
          </a:p>
        </p:txBody>
      </p:sp>
      <p:sp>
        <p:nvSpPr>
          <p:cNvPr id="15" name="TextBox 14">
            <a:extLst>
              <a:ext uri="{FF2B5EF4-FFF2-40B4-BE49-F238E27FC236}">
                <a16:creationId xmlns:a16="http://schemas.microsoft.com/office/drawing/2014/main" id="{CFDD6E8C-2742-4E3D-8DD6-5FA389B25FAE}"/>
              </a:ext>
            </a:extLst>
          </p:cNvPr>
          <p:cNvSpPr txBox="1"/>
          <p:nvPr/>
        </p:nvSpPr>
        <p:spPr>
          <a:xfrm>
            <a:off x="-454118" y="3779639"/>
            <a:ext cx="3862317" cy="369332"/>
          </a:xfrm>
          <a:prstGeom prst="rect">
            <a:avLst/>
          </a:prstGeom>
          <a:noFill/>
        </p:spPr>
        <p:txBody>
          <a:bodyPr wrap="square" lIns="0" tIns="0" rIns="0" bIns="0" rtlCol="0">
            <a:spAutoFit/>
          </a:bodyPr>
          <a:lstStyle/>
          <a:p>
            <a:pPr algn="ctr"/>
            <a:r>
              <a:rPr lang="en-US" sz="2400" dirty="0">
                <a:solidFill>
                  <a:schemeClr val="tx2"/>
                </a:solidFill>
              </a:rPr>
              <a:t>Triggers</a:t>
            </a:r>
          </a:p>
        </p:txBody>
      </p:sp>
      <p:sp>
        <p:nvSpPr>
          <p:cNvPr id="16" name="TextBox 15">
            <a:extLst>
              <a:ext uri="{FF2B5EF4-FFF2-40B4-BE49-F238E27FC236}">
                <a16:creationId xmlns:a16="http://schemas.microsoft.com/office/drawing/2014/main" id="{D80511DA-E44E-457D-BE58-D19B2FC19A6E}"/>
              </a:ext>
            </a:extLst>
          </p:cNvPr>
          <p:cNvSpPr txBox="1"/>
          <p:nvPr/>
        </p:nvSpPr>
        <p:spPr>
          <a:xfrm>
            <a:off x="-454118" y="4949256"/>
            <a:ext cx="3862317" cy="369332"/>
          </a:xfrm>
          <a:prstGeom prst="rect">
            <a:avLst/>
          </a:prstGeom>
          <a:noFill/>
        </p:spPr>
        <p:txBody>
          <a:bodyPr wrap="square" lIns="0" tIns="0" rIns="0" bIns="0" rtlCol="0">
            <a:spAutoFit/>
          </a:bodyPr>
          <a:lstStyle/>
          <a:p>
            <a:pPr algn="ctr"/>
            <a:r>
              <a:rPr lang="en-US" sz="2400" dirty="0">
                <a:solidFill>
                  <a:schemeClr val="tx2"/>
                </a:solidFill>
              </a:rPr>
              <a:t>Benefits</a:t>
            </a:r>
          </a:p>
        </p:txBody>
      </p:sp>
      <p:cxnSp>
        <p:nvCxnSpPr>
          <p:cNvPr id="18" name="Straight Connector 17">
            <a:extLst>
              <a:ext uri="{FF2B5EF4-FFF2-40B4-BE49-F238E27FC236}">
                <a16:creationId xmlns:a16="http://schemas.microsoft.com/office/drawing/2014/main" id="{05F0E0CD-620A-43DB-A342-113ED935831D}"/>
              </a:ext>
            </a:extLst>
          </p:cNvPr>
          <p:cNvCxnSpPr>
            <a:cxnSpLocks/>
          </p:cNvCxnSpPr>
          <p:nvPr/>
        </p:nvCxnSpPr>
        <p:spPr>
          <a:xfrm>
            <a:off x="678232" y="3273163"/>
            <a:ext cx="11152875"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E176597D-B2A0-403C-B942-05252E402345}"/>
              </a:ext>
            </a:extLst>
          </p:cNvPr>
          <p:cNvCxnSpPr>
            <a:cxnSpLocks/>
          </p:cNvCxnSpPr>
          <p:nvPr/>
        </p:nvCxnSpPr>
        <p:spPr>
          <a:xfrm>
            <a:off x="678232" y="4529241"/>
            <a:ext cx="11152875"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Rectangle 33">
            <a:extLst>
              <a:ext uri="{FF2B5EF4-FFF2-40B4-BE49-F238E27FC236}">
                <a16:creationId xmlns:a16="http://schemas.microsoft.com/office/drawing/2014/main" id="{86DEF728-AF52-4EA5-BF03-63B3AC49B8C1}"/>
              </a:ext>
            </a:extLst>
          </p:cNvPr>
          <p:cNvSpPr/>
          <p:nvPr/>
        </p:nvSpPr>
        <p:spPr>
          <a:xfrm>
            <a:off x="2927259" y="3475628"/>
            <a:ext cx="3721547" cy="1015663"/>
          </a:xfrm>
          <a:prstGeom prst="rect">
            <a:avLst/>
          </a:prstGeom>
        </p:spPr>
        <p:txBody>
          <a:bodyPr wrap="square">
            <a:spAutoFit/>
          </a:bodyPr>
          <a:lstStyle/>
          <a:p>
            <a:r>
              <a:rPr lang="en-US" sz="2000" dirty="0"/>
              <a:t>Timeline Driven IT oriented migration, Data center moves </a:t>
            </a:r>
          </a:p>
          <a:p>
            <a:r>
              <a:rPr lang="en-US" sz="2000" dirty="0"/>
              <a:t>Lack of Support &amp; Compliance</a:t>
            </a:r>
          </a:p>
        </p:txBody>
      </p:sp>
      <p:sp>
        <p:nvSpPr>
          <p:cNvPr id="35" name="Rectangle 34">
            <a:extLst>
              <a:ext uri="{FF2B5EF4-FFF2-40B4-BE49-F238E27FC236}">
                <a16:creationId xmlns:a16="http://schemas.microsoft.com/office/drawing/2014/main" id="{E61172DE-7AD9-4755-B254-661C921423B8}"/>
              </a:ext>
            </a:extLst>
          </p:cNvPr>
          <p:cNvSpPr/>
          <p:nvPr/>
        </p:nvSpPr>
        <p:spPr>
          <a:xfrm>
            <a:off x="2967970" y="4676656"/>
            <a:ext cx="4121371" cy="1323439"/>
          </a:xfrm>
          <a:prstGeom prst="rect">
            <a:avLst/>
          </a:prstGeom>
        </p:spPr>
        <p:txBody>
          <a:bodyPr wrap="square">
            <a:spAutoFit/>
          </a:bodyPr>
          <a:lstStyle/>
          <a:p>
            <a:r>
              <a:rPr lang="en-US" sz="2000" dirty="0"/>
              <a:t>Fastest way to the cloud, Extended Support &amp; Compliance, Agility, Leverage your investment in Windows</a:t>
            </a:r>
          </a:p>
        </p:txBody>
      </p:sp>
      <p:sp>
        <p:nvSpPr>
          <p:cNvPr id="37" name="Rectangle 36">
            <a:extLst>
              <a:ext uri="{FF2B5EF4-FFF2-40B4-BE49-F238E27FC236}">
                <a16:creationId xmlns:a16="http://schemas.microsoft.com/office/drawing/2014/main" id="{41BC4E44-E0CB-4E1E-942F-1DBFE326E31C}"/>
              </a:ext>
            </a:extLst>
          </p:cNvPr>
          <p:cNvSpPr/>
          <p:nvPr/>
        </p:nvSpPr>
        <p:spPr>
          <a:xfrm>
            <a:off x="7472282" y="3392059"/>
            <a:ext cx="4219331" cy="1015663"/>
          </a:xfrm>
          <a:prstGeom prst="rect">
            <a:avLst/>
          </a:prstGeom>
        </p:spPr>
        <p:txBody>
          <a:bodyPr wrap="square">
            <a:spAutoFit/>
          </a:bodyPr>
          <a:lstStyle/>
          <a:p>
            <a:r>
              <a:rPr lang="en-US" sz="2000" dirty="0"/>
              <a:t>Business priority driven</a:t>
            </a:r>
          </a:p>
          <a:p>
            <a:r>
              <a:rPr lang="en-US" sz="2000" dirty="0"/>
              <a:t>App oriented migration triggers, Innovation and DevOps based </a:t>
            </a:r>
          </a:p>
        </p:txBody>
      </p:sp>
      <p:sp>
        <p:nvSpPr>
          <p:cNvPr id="38" name="Rectangle 37">
            <a:extLst>
              <a:ext uri="{FF2B5EF4-FFF2-40B4-BE49-F238E27FC236}">
                <a16:creationId xmlns:a16="http://schemas.microsoft.com/office/drawing/2014/main" id="{FC111CF0-A72F-4F19-B67F-971C384CB880}"/>
              </a:ext>
            </a:extLst>
          </p:cNvPr>
          <p:cNvSpPr/>
          <p:nvPr/>
        </p:nvSpPr>
        <p:spPr>
          <a:xfrm>
            <a:off x="7472282" y="4574473"/>
            <a:ext cx="4219331" cy="1631216"/>
          </a:xfrm>
          <a:prstGeom prst="rect">
            <a:avLst/>
          </a:prstGeom>
        </p:spPr>
        <p:txBody>
          <a:bodyPr wrap="square">
            <a:spAutoFit/>
          </a:bodyPr>
          <a:lstStyle/>
          <a:p>
            <a:r>
              <a:rPr lang="en-US" sz="2000" dirty="0"/>
              <a:t>Reborn in the Cloud apps, can be managed with DevOps and extended with new capabilities such as AI, Machine Learning and Cloud scale</a:t>
            </a:r>
          </a:p>
        </p:txBody>
      </p:sp>
      <p:sp>
        <p:nvSpPr>
          <p:cNvPr id="44" name="arrow" title="Icon of an arrow">
            <a:extLst>
              <a:ext uri="{FF2B5EF4-FFF2-40B4-BE49-F238E27FC236}">
                <a16:creationId xmlns:a16="http://schemas.microsoft.com/office/drawing/2014/main" id="{A8BA6982-24C2-4718-BFC3-E7E659C33833}"/>
              </a:ext>
            </a:extLst>
          </p:cNvPr>
          <p:cNvSpPr>
            <a:spLocks noChangeAspect="1" noEditPoints="1"/>
          </p:cNvSpPr>
          <p:nvPr/>
        </p:nvSpPr>
        <p:spPr bwMode="auto">
          <a:xfrm>
            <a:off x="6900799" y="2031748"/>
            <a:ext cx="452302" cy="41736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nvGrpSpPr>
          <p:cNvPr id="46" name="Group 45">
            <a:extLst>
              <a:ext uri="{FF2B5EF4-FFF2-40B4-BE49-F238E27FC236}">
                <a16:creationId xmlns:a16="http://schemas.microsoft.com/office/drawing/2014/main" id="{2323FF9F-5055-40EE-8622-32D523E3C0B4}"/>
              </a:ext>
            </a:extLst>
          </p:cNvPr>
          <p:cNvGrpSpPr/>
          <p:nvPr/>
        </p:nvGrpSpPr>
        <p:grpSpPr>
          <a:xfrm>
            <a:off x="162021" y="1711428"/>
            <a:ext cx="2373755" cy="1064577"/>
            <a:chOff x="9002813" y="227604"/>
            <a:chExt cx="2558270" cy="1137414"/>
          </a:xfrm>
        </p:grpSpPr>
        <p:sp>
          <p:nvSpPr>
            <p:cNvPr id="47" name="Freeform: Shape 46">
              <a:extLst>
                <a:ext uri="{FF2B5EF4-FFF2-40B4-BE49-F238E27FC236}">
                  <a16:creationId xmlns:a16="http://schemas.microsoft.com/office/drawing/2014/main" id="{9B66A21F-EE66-4239-A7EA-7962B521394F}"/>
                </a:ext>
              </a:extLst>
            </p:cNvPr>
            <p:cNvSpPr/>
            <p:nvPr/>
          </p:nvSpPr>
          <p:spPr bwMode="auto">
            <a:xfrm>
              <a:off x="9002813" y="227604"/>
              <a:ext cx="2558270" cy="113741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pic>
          <p:nvPicPr>
            <p:cNvPr id="49" name="Graphic 48">
              <a:extLst>
                <a:ext uri="{FF2B5EF4-FFF2-40B4-BE49-F238E27FC236}">
                  <a16:creationId xmlns:a16="http://schemas.microsoft.com/office/drawing/2014/main" id="{0E7B222C-BB0C-4E71-863C-7915F82B6D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4948" y="624981"/>
              <a:ext cx="553998" cy="553998"/>
            </a:xfrm>
            <a:prstGeom prst="rect">
              <a:avLst/>
            </a:prstGeom>
          </p:spPr>
        </p:pic>
      </p:grpSp>
    </p:spTree>
    <p:extLst>
      <p:ext uri="{BB962C8B-B14F-4D97-AF65-F5344CB8AC3E}">
        <p14:creationId xmlns:p14="http://schemas.microsoft.com/office/powerpoint/2010/main" val="234096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wipe(left)">
                                      <p:cBhvr>
                                        <p:cTn id="50" dur="500"/>
                                        <p:tgtEl>
                                          <p:spTgt spid="44"/>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34" grpId="0"/>
      <p:bldP spid="35" grpId="0"/>
      <p:bldP spid="37" grpId="0"/>
      <p:bldP spid="38" grpId="0"/>
      <p:bldP spid="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8656-8EEC-49DC-8AF4-A156D92A3318}"/>
              </a:ext>
            </a:extLst>
          </p:cNvPr>
          <p:cNvSpPr>
            <a:spLocks noGrp="1"/>
          </p:cNvSpPr>
          <p:nvPr>
            <p:ph type="title"/>
          </p:nvPr>
        </p:nvSpPr>
        <p:spPr>
          <a:xfrm>
            <a:off x="455995" y="620428"/>
            <a:ext cx="7627395" cy="403137"/>
          </a:xfrm>
        </p:spPr>
        <p:txBody>
          <a:bodyPr/>
          <a:lstStyle/>
          <a:p>
            <a:r>
              <a:rPr lang="en-US" sz="3200" dirty="0"/>
              <a:t>Cloud Journey</a:t>
            </a:r>
          </a:p>
        </p:txBody>
      </p:sp>
      <p:sp>
        <p:nvSpPr>
          <p:cNvPr id="36" name="TextBox 35">
            <a:extLst>
              <a:ext uri="{FF2B5EF4-FFF2-40B4-BE49-F238E27FC236}">
                <a16:creationId xmlns:a16="http://schemas.microsoft.com/office/drawing/2014/main" id="{FF321079-F7F0-416A-A7C2-D7262E29B5E6}"/>
              </a:ext>
            </a:extLst>
          </p:cNvPr>
          <p:cNvSpPr txBox="1"/>
          <p:nvPr/>
        </p:nvSpPr>
        <p:spPr>
          <a:xfrm>
            <a:off x="401046" y="4826455"/>
            <a:ext cx="3789954" cy="141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0000"/>
                </a:solidFill>
                <a:effectLst/>
                <a:uLnTx/>
                <a:uFillTx/>
                <a:latin typeface="Segoe UI"/>
                <a:ea typeface="+mn-ea"/>
                <a:cs typeface="+mn-cs"/>
              </a:rPr>
              <a:t>Migrate</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a:ea typeface="+mn-ea"/>
                <a:cs typeface="+mn-cs"/>
              </a:rPr>
              <a:t>Lift &amp; Shift applications to Azure and Leverage SQL Managed Instances</a:t>
            </a:r>
          </a:p>
        </p:txBody>
      </p:sp>
      <p:sp>
        <p:nvSpPr>
          <p:cNvPr id="42" name="Arrow: Chevron 41">
            <a:extLst>
              <a:ext uri="{FF2B5EF4-FFF2-40B4-BE49-F238E27FC236}">
                <a16:creationId xmlns:a16="http://schemas.microsoft.com/office/drawing/2014/main" id="{1A44DD7E-8A7A-426D-A9D9-EF5DF0E20D7B}"/>
              </a:ext>
            </a:extLst>
          </p:cNvPr>
          <p:cNvSpPr/>
          <p:nvPr/>
        </p:nvSpPr>
        <p:spPr bwMode="auto">
          <a:xfrm>
            <a:off x="4085624" y="2838866"/>
            <a:ext cx="286363" cy="439807"/>
          </a:xfrm>
          <a:prstGeom prst="chevron">
            <a:avLst>
              <a:gd name="adj" fmla="val 62983"/>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Arrow: Chevron 42">
            <a:extLst>
              <a:ext uri="{FF2B5EF4-FFF2-40B4-BE49-F238E27FC236}">
                <a16:creationId xmlns:a16="http://schemas.microsoft.com/office/drawing/2014/main" id="{C9C07017-8365-45D9-9B2E-48F334033706}"/>
              </a:ext>
            </a:extLst>
          </p:cNvPr>
          <p:cNvSpPr/>
          <p:nvPr/>
        </p:nvSpPr>
        <p:spPr bwMode="auto">
          <a:xfrm>
            <a:off x="8184558" y="2818705"/>
            <a:ext cx="286363" cy="439807"/>
          </a:xfrm>
          <a:prstGeom prst="chevron">
            <a:avLst>
              <a:gd name="adj" fmla="val 62983"/>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16C1E205-CFD1-4EFF-A23F-1092391F4458}"/>
              </a:ext>
            </a:extLst>
          </p:cNvPr>
          <p:cNvPicPr>
            <a:picLocks noChangeAspect="1"/>
          </p:cNvPicPr>
          <p:nvPr/>
        </p:nvPicPr>
        <p:blipFill>
          <a:blip r:embed="rId3"/>
          <a:stretch>
            <a:fillRect/>
          </a:stretch>
        </p:blipFill>
        <p:spPr>
          <a:xfrm>
            <a:off x="295751" y="1756817"/>
            <a:ext cx="3544861" cy="2563584"/>
          </a:xfrm>
          <a:prstGeom prst="rect">
            <a:avLst/>
          </a:prstGeom>
          <a:effectLst>
            <a:outerShdw blurRad="292100" dist="101600" dir="2700000" algn="ctr" rotWithShape="0">
              <a:srgbClr val="000000">
                <a:alpha val="70000"/>
              </a:srgbClr>
            </a:outerShdw>
          </a:effectLst>
        </p:spPr>
      </p:pic>
      <p:pic>
        <p:nvPicPr>
          <p:cNvPr id="5" name="Picture 4">
            <a:extLst>
              <a:ext uri="{FF2B5EF4-FFF2-40B4-BE49-F238E27FC236}">
                <a16:creationId xmlns:a16="http://schemas.microsoft.com/office/drawing/2014/main" id="{BD1F44F4-16F7-42FB-AD77-F618E87481DD}"/>
              </a:ext>
            </a:extLst>
          </p:cNvPr>
          <p:cNvPicPr>
            <a:picLocks noChangeAspect="1"/>
          </p:cNvPicPr>
          <p:nvPr/>
        </p:nvPicPr>
        <p:blipFill>
          <a:blip r:embed="rId4"/>
          <a:stretch>
            <a:fillRect/>
          </a:stretch>
        </p:blipFill>
        <p:spPr>
          <a:xfrm>
            <a:off x="4593350" y="1776978"/>
            <a:ext cx="3244366" cy="2543423"/>
          </a:xfrm>
          <a:prstGeom prst="rect">
            <a:avLst/>
          </a:prstGeom>
          <a:effectLst>
            <a:outerShdw blurRad="292100" dist="101600" dir="2700000" algn="ctr" rotWithShape="0">
              <a:srgbClr val="000000">
                <a:alpha val="70000"/>
              </a:srgbClr>
            </a:outerShdw>
          </a:effectLst>
        </p:spPr>
      </p:pic>
      <p:sp>
        <p:nvSpPr>
          <p:cNvPr id="13" name="TextBox 12">
            <a:extLst>
              <a:ext uri="{FF2B5EF4-FFF2-40B4-BE49-F238E27FC236}">
                <a16:creationId xmlns:a16="http://schemas.microsoft.com/office/drawing/2014/main" id="{7BC0DB6F-5A83-413B-94EF-A9CB5182A9BE}"/>
              </a:ext>
            </a:extLst>
          </p:cNvPr>
          <p:cNvSpPr txBox="1"/>
          <p:nvPr/>
        </p:nvSpPr>
        <p:spPr>
          <a:xfrm>
            <a:off x="4680967" y="4826454"/>
            <a:ext cx="3789954" cy="141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0000"/>
                </a:solidFill>
                <a:effectLst/>
                <a:uLnTx/>
                <a:uFillTx/>
                <a:latin typeface="Segoe UI"/>
                <a:ea typeface="+mn-ea"/>
                <a:cs typeface="+mn-cs"/>
              </a:rPr>
              <a:t>Modernize</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a:ea typeface="+mn-ea"/>
                <a:cs typeface="+mn-cs"/>
              </a:rPr>
              <a:t>With Azure Web Applications and Azure SQL Database along with Front Door</a:t>
            </a:r>
          </a:p>
        </p:txBody>
      </p:sp>
      <p:sp>
        <p:nvSpPr>
          <p:cNvPr id="14" name="TextBox 13">
            <a:extLst>
              <a:ext uri="{FF2B5EF4-FFF2-40B4-BE49-F238E27FC236}">
                <a16:creationId xmlns:a16="http://schemas.microsoft.com/office/drawing/2014/main" id="{E4F33284-9D34-438B-A494-0AED3B96EA09}"/>
              </a:ext>
            </a:extLst>
          </p:cNvPr>
          <p:cNvSpPr txBox="1"/>
          <p:nvPr/>
        </p:nvSpPr>
        <p:spPr>
          <a:xfrm>
            <a:off x="8614103" y="4826453"/>
            <a:ext cx="3433105" cy="141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0000"/>
                </a:solidFill>
                <a:effectLst/>
                <a:uLnTx/>
                <a:uFillTx/>
                <a:latin typeface="Segoe UI"/>
                <a:ea typeface="+mn-ea"/>
                <a:cs typeface="+mn-cs"/>
              </a:rPr>
              <a:t>Microservices</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a:ea typeface="+mn-ea"/>
                <a:cs typeface="+mn-cs"/>
              </a:rPr>
              <a:t>Build Cloud native services using Windows Containers and Azure Services</a:t>
            </a:r>
          </a:p>
        </p:txBody>
      </p:sp>
      <p:pic>
        <p:nvPicPr>
          <p:cNvPr id="8" name="Picture 7">
            <a:extLst>
              <a:ext uri="{FF2B5EF4-FFF2-40B4-BE49-F238E27FC236}">
                <a16:creationId xmlns:a16="http://schemas.microsoft.com/office/drawing/2014/main" id="{F5832AF1-CE4E-4F6A-9B82-4042CEAD1C32}"/>
              </a:ext>
            </a:extLst>
          </p:cNvPr>
          <p:cNvPicPr>
            <a:picLocks noChangeAspect="1"/>
          </p:cNvPicPr>
          <p:nvPr/>
        </p:nvPicPr>
        <p:blipFill>
          <a:blip r:embed="rId5"/>
          <a:stretch>
            <a:fillRect/>
          </a:stretch>
        </p:blipFill>
        <p:spPr>
          <a:xfrm>
            <a:off x="8817763" y="1775898"/>
            <a:ext cx="2938808" cy="2704805"/>
          </a:xfrm>
          <a:prstGeom prst="rect">
            <a:avLst/>
          </a:prstGeom>
          <a:effectLst>
            <a:outerShdw blurRad="292100" dist="101600" dir="2700000" algn="ctr" rotWithShape="0">
              <a:srgbClr val="000000">
                <a:alpha val="70000"/>
              </a:srgbClr>
            </a:outerShdw>
          </a:effectLst>
        </p:spPr>
      </p:pic>
    </p:spTree>
    <p:extLst>
      <p:ext uri="{BB962C8B-B14F-4D97-AF65-F5344CB8AC3E}">
        <p14:creationId xmlns:p14="http://schemas.microsoft.com/office/powerpoint/2010/main" val="327163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animBg="1"/>
      <p:bldP spid="43" grpId="0" animBg="1"/>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36065151-951C-470E-8B0D-99EFDA7AACDC}"/>
              </a:ext>
            </a:extLst>
          </p:cNvPr>
          <p:cNvSpPr/>
          <p:nvPr/>
        </p:nvSpPr>
        <p:spPr bwMode="auto">
          <a:xfrm>
            <a:off x="0" y="1672351"/>
            <a:ext cx="12192000" cy="2438543"/>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kern="0">
              <a:solidFill>
                <a:schemeClr val="tx2"/>
              </a:solidFill>
              <a:latin typeface="Segoe UI Semibold" panose="020B0702040204020203" pitchFamily="34" charset="0"/>
              <a:cs typeface="Segoe UI Semibold" panose="020B0702040204020203" pitchFamily="34" charset="0"/>
            </a:endParaRPr>
          </a:p>
        </p:txBody>
      </p:sp>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26424" y="1031383"/>
            <a:ext cx="11338166" cy="271613"/>
          </a:xfrm>
        </p:spPr>
        <p:txBody>
          <a:bodyPr/>
          <a:lstStyle/>
          <a:p>
            <a:r>
              <a:rPr lang="en-US" dirty="0">
                <a:solidFill>
                  <a:schemeClr val="tx2"/>
                </a:solidFill>
              </a:rPr>
              <a:t>Build an inventory, and then migrate servers &amp; data</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dirty="0">
                <a:solidFill>
                  <a:schemeClr val="tx1"/>
                </a:solidFill>
              </a:rPr>
              <a:t>VM &amp; SQL Migration Tools</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34308" y="4339112"/>
            <a:ext cx="3459915" cy="221599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r>
              <a:rPr lang="en-US" sz="2000" dirty="0">
                <a:solidFill>
                  <a:schemeClr val="tx2"/>
                </a:solidFill>
              </a:rPr>
              <a:t>Discover on-premises VMs and app dependencies</a:t>
            </a:r>
          </a:p>
          <a:p>
            <a:endParaRPr lang="en-US" sz="2000" dirty="0">
              <a:solidFill>
                <a:schemeClr val="tx2"/>
              </a:solidFill>
            </a:endParaRPr>
          </a:p>
          <a:p>
            <a:r>
              <a:rPr lang="en-US" sz="2000" dirty="0">
                <a:solidFill>
                  <a:schemeClr val="tx2"/>
                </a:solidFill>
              </a:rPr>
              <a:t>Mitigate VM migration issues with built-in guidance</a:t>
            </a:r>
          </a:p>
          <a:p>
            <a:endParaRPr lang="en-US" sz="2000" dirty="0">
              <a:solidFill>
                <a:schemeClr val="tx2"/>
              </a:solidFill>
            </a:endParaRPr>
          </a:p>
          <a:p>
            <a:r>
              <a:rPr lang="en-US" sz="2000" dirty="0">
                <a:solidFill>
                  <a:schemeClr val="tx2"/>
                </a:solidFill>
              </a:rPr>
              <a:t>Adjust and optimize cloud resources based on utilization</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951522" y="3513322"/>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b="1" spc="10" dirty="0">
                <a:solidFill>
                  <a:schemeClr val="tx1"/>
                </a:solidFill>
                <a:latin typeface="Segoe UI Semilight" panose="020B0402040204020203" pitchFamily="34" charset="0"/>
                <a:cs typeface="Segoe UI Semilight" panose="020B0402040204020203" pitchFamily="34" charset="0"/>
              </a:rPr>
              <a:t>Azure Migrate</a:t>
            </a:r>
          </a:p>
        </p:txBody>
      </p: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2267" y="4268553"/>
            <a:ext cx="3459915" cy="221599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r>
              <a:rPr lang="en-US" sz="2000" dirty="0">
                <a:solidFill>
                  <a:schemeClr val="tx2"/>
                </a:solidFill>
              </a:rPr>
              <a:t>Free One Way migrations to Azure</a:t>
            </a:r>
          </a:p>
          <a:p>
            <a:endParaRPr lang="en-US" sz="2000" dirty="0">
              <a:solidFill>
                <a:schemeClr val="tx2"/>
              </a:solidFill>
            </a:endParaRPr>
          </a:p>
          <a:p>
            <a:r>
              <a:rPr lang="en-US" sz="2000" dirty="0">
                <a:solidFill>
                  <a:schemeClr val="tx2"/>
                </a:solidFill>
              </a:rPr>
              <a:t>Minimal downtime during migrations</a:t>
            </a:r>
          </a:p>
          <a:p>
            <a:endParaRPr lang="en-US" sz="2000" dirty="0">
              <a:solidFill>
                <a:schemeClr val="tx2"/>
              </a:solidFill>
            </a:endParaRPr>
          </a:p>
          <a:p>
            <a:r>
              <a:rPr lang="en-US" sz="2000" dirty="0">
                <a:solidFill>
                  <a:schemeClr val="tx2"/>
                </a:solidFill>
              </a:rPr>
              <a:t>Zero risk backout procedure if the migration is unsuccessful</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35918" y="351125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b="1" spc="10" dirty="0">
                <a:solidFill>
                  <a:schemeClr val="tx1"/>
                </a:solidFill>
                <a:latin typeface="Segoe UI Semilight" panose="020B0402040204020203" pitchFamily="34" charset="0"/>
                <a:cs typeface="Segoe UI Semilight" panose="020B0402040204020203" pitchFamily="34" charset="0"/>
              </a:rPr>
              <a:t>Azure Site Recovery</a:t>
            </a:r>
          </a:p>
        </p:txBody>
      </p: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85266" y="4339110"/>
            <a:ext cx="3459915" cy="221599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r>
              <a:rPr lang="en-US" sz="2000" dirty="0">
                <a:solidFill>
                  <a:schemeClr val="tx2"/>
                </a:solidFill>
              </a:rPr>
              <a:t>Use a simple, self-guided migration process</a:t>
            </a:r>
          </a:p>
          <a:p>
            <a:endParaRPr lang="en-US" sz="2000" dirty="0">
              <a:solidFill>
                <a:schemeClr val="tx2"/>
              </a:solidFill>
            </a:endParaRPr>
          </a:p>
          <a:p>
            <a:r>
              <a:rPr lang="en-US" sz="2000" dirty="0">
                <a:solidFill>
                  <a:schemeClr val="tx2"/>
                </a:solidFill>
              </a:rPr>
              <a:t>Get comprehensive assessments detailing pre-migration steps</a:t>
            </a:r>
          </a:p>
          <a:p>
            <a:endParaRPr lang="en-US" sz="2000" dirty="0">
              <a:solidFill>
                <a:schemeClr val="tx2"/>
              </a:solidFill>
            </a:endParaRPr>
          </a:p>
          <a:p>
            <a:r>
              <a:rPr lang="en-US" sz="2000" dirty="0">
                <a:solidFill>
                  <a:schemeClr val="tx2"/>
                </a:solidFill>
              </a:rPr>
              <a:t>Migrate at scale from multiple sources to your target database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563147"/>
            <a:ext cx="3114281"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b="1" spc="10" dirty="0">
                <a:solidFill>
                  <a:schemeClr val="tx1"/>
                </a:solidFill>
                <a:latin typeface="Segoe UI Semilight" panose="020B0402040204020203" pitchFamily="34" charset="0"/>
                <a:cs typeface="Segoe UI Semilight" panose="020B0402040204020203" pitchFamily="34" charset="0"/>
              </a:rPr>
              <a:t>Data Migration Service</a:t>
            </a:r>
          </a:p>
        </p:txBody>
      </p:sp>
      <p:pic>
        <p:nvPicPr>
          <p:cNvPr id="3" name="Graphic 2">
            <a:extLst>
              <a:ext uri="{FF2B5EF4-FFF2-40B4-BE49-F238E27FC236}">
                <a16:creationId xmlns:a16="http://schemas.microsoft.com/office/drawing/2014/main" id="{09FAF3C7-8EFB-470B-A337-AB1FFBB4C6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1043" y="1929127"/>
            <a:ext cx="1448360" cy="1448360"/>
          </a:xfrm>
          <a:prstGeom prst="rect">
            <a:avLst/>
          </a:prstGeom>
        </p:spPr>
      </p:pic>
      <p:pic>
        <p:nvPicPr>
          <p:cNvPr id="5" name="Graphic 4">
            <a:extLst>
              <a:ext uri="{FF2B5EF4-FFF2-40B4-BE49-F238E27FC236}">
                <a16:creationId xmlns:a16="http://schemas.microsoft.com/office/drawing/2014/main" id="{92E0D6BB-BCA1-433B-B6B3-CEDBF47B7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6532" y="1877614"/>
            <a:ext cx="1551386" cy="1551386"/>
          </a:xfrm>
          <a:prstGeom prst="rect">
            <a:avLst/>
          </a:prstGeom>
        </p:spPr>
      </p:pic>
      <p:pic>
        <p:nvPicPr>
          <p:cNvPr id="9" name="Graphic 8">
            <a:extLst>
              <a:ext uri="{FF2B5EF4-FFF2-40B4-BE49-F238E27FC236}">
                <a16:creationId xmlns:a16="http://schemas.microsoft.com/office/drawing/2014/main" id="{236ECA1E-D7F6-48F9-97CE-FE2F213DF4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5166" y="1758285"/>
            <a:ext cx="1755037" cy="1755037"/>
          </a:xfrm>
          <a:prstGeom prst="rect">
            <a:avLst/>
          </a:prstGeom>
        </p:spPr>
      </p:pic>
    </p:spTree>
    <p:extLst>
      <p:ext uri="{BB962C8B-B14F-4D97-AF65-F5344CB8AC3E}">
        <p14:creationId xmlns:p14="http://schemas.microsoft.com/office/powerpoint/2010/main" val="274353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C8FF42-A40F-4047-8C9D-489C052591E9}"/>
              </a:ext>
            </a:extLst>
          </p:cNvPr>
          <p:cNvSpPr>
            <a:spLocks noGrp="1"/>
          </p:cNvSpPr>
          <p:nvPr>
            <p:ph type="title"/>
          </p:nvPr>
        </p:nvSpPr>
        <p:spPr/>
        <p:txBody>
          <a:bodyPr/>
          <a:lstStyle/>
          <a:p>
            <a:r>
              <a:rPr lang="en-US" dirty="0"/>
              <a:t>Cloud Concepts</a:t>
            </a:r>
          </a:p>
        </p:txBody>
      </p:sp>
      <p:sp>
        <p:nvSpPr>
          <p:cNvPr id="4" name="Text Placeholder 3">
            <a:extLst>
              <a:ext uri="{FF2B5EF4-FFF2-40B4-BE49-F238E27FC236}">
                <a16:creationId xmlns:a16="http://schemas.microsoft.com/office/drawing/2014/main" id="{BA55367F-39BC-4055-A819-04398E6FA14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8389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EE04D2B-8D2A-4231-8A38-1F1162B5AA3C}"/>
              </a:ext>
            </a:extLst>
          </p:cNvPr>
          <p:cNvSpPr/>
          <p:nvPr/>
        </p:nvSpPr>
        <p:spPr>
          <a:xfrm>
            <a:off x="176909" y="960881"/>
            <a:ext cx="11807903" cy="1734718"/>
          </a:xfrm>
          <a:prstGeom prst="rect">
            <a:avLst/>
          </a:prstGeom>
          <a:ln>
            <a:solidFill>
              <a:srgbClr val="000000">
                <a:alpha val="90000"/>
              </a:srgbClr>
            </a:solidFill>
          </a:ln>
        </p:spPr>
        <p:style>
          <a:lnRef idx="2">
            <a:scrgbClr r="0" g="0" b="0"/>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F1D2E656-C883-4439-AFBA-D51F69B98D94}"/>
              </a:ext>
            </a:extLst>
          </p:cNvPr>
          <p:cNvSpPr>
            <a:spLocks noGrp="1"/>
          </p:cNvSpPr>
          <p:nvPr>
            <p:ph type="title"/>
          </p:nvPr>
        </p:nvSpPr>
        <p:spPr>
          <a:xfrm>
            <a:off x="176909" y="116236"/>
            <a:ext cx="11018520" cy="553998"/>
          </a:xfrm>
        </p:spPr>
        <p:txBody>
          <a:bodyPr>
            <a:noAutofit/>
          </a:bodyPr>
          <a:lstStyle/>
          <a:p>
            <a:r>
              <a:rPr lang="en-US" sz="4400" spc="-100">
                <a:solidFill>
                  <a:schemeClr val="tx1"/>
                </a:solidFill>
              </a:rPr>
              <a:t>Azure Data Box Family</a:t>
            </a:r>
          </a:p>
        </p:txBody>
      </p:sp>
      <p:sp>
        <p:nvSpPr>
          <p:cNvPr id="14" name="Rectangle: Rounded Corners 13">
            <a:extLst>
              <a:ext uri="{FF2B5EF4-FFF2-40B4-BE49-F238E27FC236}">
                <a16:creationId xmlns:a16="http://schemas.microsoft.com/office/drawing/2014/main" id="{64CBC3E8-B7CE-4C9E-B308-16A9DE1A7F4A}"/>
              </a:ext>
            </a:extLst>
          </p:cNvPr>
          <p:cNvSpPr/>
          <p:nvPr/>
        </p:nvSpPr>
        <p:spPr bwMode="auto">
          <a:xfrm>
            <a:off x="207190" y="1097733"/>
            <a:ext cx="6776413" cy="31096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a:solidFill>
                  <a:srgbClr val="FFFFFF"/>
                </a:solidFill>
                <a:latin typeface="Segoe UI"/>
                <a:ea typeface="Segoe UI" pitchFamily="34" charset="0"/>
                <a:cs typeface="Segoe UI" pitchFamily="34" charset="0"/>
              </a:rPr>
              <a:t>Offline Data Transfer</a:t>
            </a:r>
          </a:p>
        </p:txBody>
      </p:sp>
      <p:sp>
        <p:nvSpPr>
          <p:cNvPr id="15" name="Rectangle: Rounded Corners 14">
            <a:extLst>
              <a:ext uri="{FF2B5EF4-FFF2-40B4-BE49-F238E27FC236}">
                <a16:creationId xmlns:a16="http://schemas.microsoft.com/office/drawing/2014/main" id="{8F7FEE89-1669-4866-AF2F-B4D2AE0E5194}"/>
              </a:ext>
            </a:extLst>
          </p:cNvPr>
          <p:cNvSpPr/>
          <p:nvPr/>
        </p:nvSpPr>
        <p:spPr bwMode="auto">
          <a:xfrm>
            <a:off x="7504736" y="1097733"/>
            <a:ext cx="4381571" cy="31096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a:solidFill>
                  <a:srgbClr val="FFFFFF"/>
                </a:solidFill>
                <a:latin typeface="Segoe UI"/>
                <a:ea typeface="Segoe UI" pitchFamily="34" charset="0"/>
                <a:cs typeface="Segoe UI" pitchFamily="34" charset="0"/>
              </a:rPr>
              <a:t>Online Data Transfer</a:t>
            </a:r>
          </a:p>
        </p:txBody>
      </p:sp>
      <p:grpSp>
        <p:nvGrpSpPr>
          <p:cNvPr id="8" name="Group 7">
            <a:extLst>
              <a:ext uri="{FF2B5EF4-FFF2-40B4-BE49-F238E27FC236}">
                <a16:creationId xmlns:a16="http://schemas.microsoft.com/office/drawing/2014/main" id="{A3DF87BE-EE08-480B-B182-375AE7EF1C07}"/>
              </a:ext>
            </a:extLst>
          </p:cNvPr>
          <p:cNvGrpSpPr/>
          <p:nvPr/>
        </p:nvGrpSpPr>
        <p:grpSpPr>
          <a:xfrm>
            <a:off x="176909" y="2693591"/>
            <a:ext cx="2228885" cy="2087439"/>
            <a:chOff x="-21368" y="2545398"/>
            <a:chExt cx="2472439" cy="3111042"/>
          </a:xfrm>
        </p:grpSpPr>
        <p:sp>
          <p:nvSpPr>
            <p:cNvPr id="9" name="Rectangle: Top Corners Rounded 8">
              <a:extLst>
                <a:ext uri="{FF2B5EF4-FFF2-40B4-BE49-F238E27FC236}">
                  <a16:creationId xmlns:a16="http://schemas.microsoft.com/office/drawing/2014/main" id="{CCEC752F-A1AD-43AE-8752-402297E2B054}"/>
                </a:ext>
              </a:extLst>
            </p:cNvPr>
            <p:cNvSpPr/>
            <p:nvPr/>
          </p:nvSpPr>
          <p:spPr>
            <a:xfrm rot="10800000">
              <a:off x="-21368"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Top Corners Rounded 4">
              <a:extLst>
                <a:ext uri="{FF2B5EF4-FFF2-40B4-BE49-F238E27FC236}">
                  <a16:creationId xmlns:a16="http://schemas.microsoft.com/office/drawing/2014/main" id="{FFF41C56-B37E-464D-83FF-F18F5A13A1AF}"/>
                </a:ext>
              </a:extLst>
            </p:cNvPr>
            <p:cNvSpPr txBox="1"/>
            <p:nvPr/>
          </p:nvSpPr>
          <p:spPr>
            <a:xfrm>
              <a:off x="54668"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defTabSz="610041">
                <a:lnSpc>
                  <a:spcPct val="90000"/>
                </a:lnSpc>
                <a:spcBef>
                  <a:spcPct val="0"/>
                </a:spcBef>
                <a:spcAft>
                  <a:spcPct val="35000"/>
                </a:spcAft>
              </a:pPr>
              <a:endParaRPr lang="en-US" sz="1176">
                <a:solidFill>
                  <a:srgbClr val="000000">
                    <a:hueOff val="0"/>
                    <a:satOff val="0"/>
                    <a:lumOff val="0"/>
                    <a:alphaOff val="0"/>
                  </a:srgbClr>
                </a:solidFill>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7EF5677E-9F08-48BF-8FBD-B7A12887D000}"/>
              </a:ext>
            </a:extLst>
          </p:cNvPr>
          <p:cNvGrpSpPr/>
          <p:nvPr/>
        </p:nvGrpSpPr>
        <p:grpSpPr>
          <a:xfrm>
            <a:off x="2481121" y="2693591"/>
            <a:ext cx="2228885" cy="2087439"/>
            <a:chOff x="2383992" y="2545398"/>
            <a:chExt cx="2472439" cy="3111042"/>
          </a:xfrm>
        </p:grpSpPr>
        <p:sp>
          <p:nvSpPr>
            <p:cNvPr id="13" name="Rectangle: Top Corners Rounded 12">
              <a:extLst>
                <a:ext uri="{FF2B5EF4-FFF2-40B4-BE49-F238E27FC236}">
                  <a16:creationId xmlns:a16="http://schemas.microsoft.com/office/drawing/2014/main" id="{98E2F28C-B3AF-468C-A4E2-2252FAB4C3E3}"/>
                </a:ext>
              </a:extLst>
            </p:cNvPr>
            <p:cNvSpPr/>
            <p:nvPr/>
          </p:nvSpPr>
          <p:spPr>
            <a:xfrm rot="10800000">
              <a:off x="2383992"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Top Corners Rounded 4">
              <a:extLst>
                <a:ext uri="{FF2B5EF4-FFF2-40B4-BE49-F238E27FC236}">
                  <a16:creationId xmlns:a16="http://schemas.microsoft.com/office/drawing/2014/main" id="{EA6A55C5-000F-444A-820D-9E4DF28CBFF0}"/>
                </a:ext>
              </a:extLst>
            </p:cNvPr>
            <p:cNvSpPr txBox="1"/>
            <p:nvPr/>
          </p:nvSpPr>
          <p:spPr>
            <a:xfrm>
              <a:off x="2460028"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8607" rIns="0" bIns="97611" numCol="1" spcCol="1270" anchor="t" anchorCtr="0">
              <a:noAutofit/>
            </a:bodyPr>
            <a:lstStyle/>
            <a:p>
              <a:pPr defTabSz="610041">
                <a:lnSpc>
                  <a:spcPct val="90000"/>
                </a:lnSpc>
                <a:spcBef>
                  <a:spcPct val="0"/>
                </a:spcBef>
                <a:spcAft>
                  <a:spcPct val="35000"/>
                </a:spcAft>
              </a:pPr>
              <a:endParaRPr lang="en-US" sz="1568">
                <a:solidFill>
                  <a:srgbClr val="0078D7"/>
                </a:solidFill>
                <a:latin typeface="Segoe UI Semibold"/>
              </a:endParaRPr>
            </a:p>
          </p:txBody>
        </p:sp>
      </p:grpSp>
      <p:grpSp>
        <p:nvGrpSpPr>
          <p:cNvPr id="17" name="Group 16">
            <a:extLst>
              <a:ext uri="{FF2B5EF4-FFF2-40B4-BE49-F238E27FC236}">
                <a16:creationId xmlns:a16="http://schemas.microsoft.com/office/drawing/2014/main" id="{6BDC6673-A0E7-4B5B-87F8-4ABA91F2B7DE}"/>
              </a:ext>
            </a:extLst>
          </p:cNvPr>
          <p:cNvGrpSpPr/>
          <p:nvPr/>
        </p:nvGrpSpPr>
        <p:grpSpPr>
          <a:xfrm>
            <a:off x="4775493" y="2695507"/>
            <a:ext cx="2228885" cy="2085523"/>
            <a:chOff x="5142796" y="2545398"/>
            <a:chExt cx="2472439" cy="3111042"/>
          </a:xfrm>
        </p:grpSpPr>
        <p:sp>
          <p:nvSpPr>
            <p:cNvPr id="18" name="Rectangle: Top Corners Rounded 17">
              <a:extLst>
                <a:ext uri="{FF2B5EF4-FFF2-40B4-BE49-F238E27FC236}">
                  <a16:creationId xmlns:a16="http://schemas.microsoft.com/office/drawing/2014/main" id="{D6CA2E78-D247-469B-96EE-F01BDDFA2E2A}"/>
                </a:ext>
              </a:extLst>
            </p:cNvPr>
            <p:cNvSpPr/>
            <p:nvPr/>
          </p:nvSpPr>
          <p:spPr>
            <a:xfrm rot="10800000">
              <a:off x="5142796"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Top Corners Rounded 4">
              <a:extLst>
                <a:ext uri="{FF2B5EF4-FFF2-40B4-BE49-F238E27FC236}">
                  <a16:creationId xmlns:a16="http://schemas.microsoft.com/office/drawing/2014/main" id="{6053495B-2C7E-42CA-885D-BAD4C21CC6C0}"/>
                </a:ext>
              </a:extLst>
            </p:cNvPr>
            <p:cNvSpPr txBox="1"/>
            <p:nvPr/>
          </p:nvSpPr>
          <p:spPr>
            <a:xfrm>
              <a:off x="5218832"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Heavy</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1 PB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Weight 500+ lbs</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appliance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Preview September 2018</a:t>
              </a:r>
            </a:p>
            <a:p>
              <a:pPr marL="168072"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Same service as Data Box, but targeted to petabyte-sized datasets. </a:t>
              </a:r>
            </a:p>
          </p:txBody>
        </p:sp>
      </p:grpSp>
      <p:grpSp>
        <p:nvGrpSpPr>
          <p:cNvPr id="20" name="Group 19">
            <a:extLst>
              <a:ext uri="{FF2B5EF4-FFF2-40B4-BE49-F238E27FC236}">
                <a16:creationId xmlns:a16="http://schemas.microsoft.com/office/drawing/2014/main" id="{14FE8EBB-35CF-4000-898C-8AAEF9485B5A}"/>
              </a:ext>
            </a:extLst>
          </p:cNvPr>
          <p:cNvGrpSpPr/>
          <p:nvPr/>
        </p:nvGrpSpPr>
        <p:grpSpPr>
          <a:xfrm>
            <a:off x="7468642" y="2697322"/>
            <a:ext cx="2228885" cy="2083708"/>
            <a:chOff x="9291780" y="2562678"/>
            <a:chExt cx="2472439" cy="3111042"/>
          </a:xfrm>
        </p:grpSpPr>
        <p:sp>
          <p:nvSpPr>
            <p:cNvPr id="21" name="Rectangle: Top Corners Rounded 20">
              <a:extLst>
                <a:ext uri="{FF2B5EF4-FFF2-40B4-BE49-F238E27FC236}">
                  <a16:creationId xmlns:a16="http://schemas.microsoft.com/office/drawing/2014/main" id="{D081F116-A399-4738-B331-9D8C4338011F}"/>
                </a:ext>
              </a:extLst>
            </p:cNvPr>
            <p:cNvSpPr/>
            <p:nvPr/>
          </p:nvSpPr>
          <p:spPr>
            <a:xfrm rot="10800000">
              <a:off x="9291780" y="2562678"/>
              <a:ext cx="2472439" cy="3111042"/>
            </a:xfrm>
            <a:prstGeom prst="round2SameRect">
              <a:avLst>
                <a:gd name="adj1" fmla="val 10500"/>
                <a:gd name="adj2" fmla="val 0"/>
              </a:avLst>
            </a:prstGeom>
            <a:noFill/>
            <a:ln>
              <a:solidFill>
                <a:schemeClr val="tx1"/>
              </a:solidFill>
            </a:ln>
          </p:spPr>
          <p:style>
            <a:lnRef idx="1">
              <a:schemeClr val="accent5"/>
            </a:lnRef>
            <a:fillRef idx="2">
              <a:schemeClr val="accent5"/>
            </a:fillRef>
            <a:effectRef idx="1">
              <a:schemeClr val="accent5"/>
            </a:effectRef>
            <a:fontRef idx="minor">
              <a:schemeClr val="dk1"/>
            </a:fontRef>
          </p:style>
        </p:sp>
        <p:sp>
          <p:nvSpPr>
            <p:cNvPr id="22" name="Rectangle: Top Corners Rounded 4">
              <a:extLst>
                <a:ext uri="{FF2B5EF4-FFF2-40B4-BE49-F238E27FC236}">
                  <a16:creationId xmlns:a16="http://schemas.microsoft.com/office/drawing/2014/main" id="{FEC470BD-9A8D-4F65-A9DF-7D2DD82B9D4D}"/>
                </a:ext>
              </a:extLst>
            </p:cNvPr>
            <p:cNvSpPr txBox="1"/>
            <p:nvPr/>
          </p:nvSpPr>
          <p:spPr>
            <a:xfrm>
              <a:off x="9332304" y="2562678"/>
              <a:ext cx="2320367" cy="277900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Gateway</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Virtual device provisioned in your hypervisor</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Supports storage gateway, SMB, NFS, Azure blob, files</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Preview: September 2018 </a:t>
              </a:r>
            </a:p>
            <a:p>
              <a:pPr marL="168072" indent="-168072" defTabSz="914314">
                <a:buFont typeface="Arial" panose="020B0604020202020204" pitchFamily="34" charset="0"/>
                <a:buChar char="•"/>
              </a:pPr>
              <a:endParaRPr lang="en-US" sz="1176">
                <a:solidFill>
                  <a:srgbClr val="000000"/>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Virtual network transfer appliance (VM), runs on your choice of hardware.</a:t>
              </a:r>
              <a:endParaRPr lang="en-US" sz="1176">
                <a:gradFill>
                  <a:gsLst>
                    <a:gs pos="2917">
                      <a:srgbClr val="000000"/>
                    </a:gs>
                    <a:gs pos="30000">
                      <a:srgbClr val="000000"/>
                    </a:gs>
                  </a:gsLst>
                  <a:lin ang="5400000" scaled="0"/>
                </a:gradFill>
              </a:endParaRPr>
            </a:p>
          </p:txBody>
        </p:sp>
      </p:grpSp>
      <p:grpSp>
        <p:nvGrpSpPr>
          <p:cNvPr id="24" name="Group 23">
            <a:extLst>
              <a:ext uri="{FF2B5EF4-FFF2-40B4-BE49-F238E27FC236}">
                <a16:creationId xmlns:a16="http://schemas.microsoft.com/office/drawing/2014/main" id="{3A815A01-77E7-4FF2-B6A0-A9CB37F94C45}"/>
              </a:ext>
            </a:extLst>
          </p:cNvPr>
          <p:cNvGrpSpPr/>
          <p:nvPr/>
        </p:nvGrpSpPr>
        <p:grpSpPr>
          <a:xfrm>
            <a:off x="9756726" y="2693679"/>
            <a:ext cx="2228885" cy="2078451"/>
            <a:chOff x="9291780" y="2545398"/>
            <a:chExt cx="2472439" cy="3111042"/>
          </a:xfrm>
        </p:grpSpPr>
        <p:sp>
          <p:nvSpPr>
            <p:cNvPr id="25" name="Rectangle: Top Corners Rounded 24">
              <a:extLst>
                <a:ext uri="{FF2B5EF4-FFF2-40B4-BE49-F238E27FC236}">
                  <a16:creationId xmlns:a16="http://schemas.microsoft.com/office/drawing/2014/main" id="{664EF676-451E-49C5-80C2-95081CBBD7F1}"/>
                </a:ext>
              </a:extLst>
            </p:cNvPr>
            <p:cNvSpPr/>
            <p:nvPr/>
          </p:nvSpPr>
          <p:spPr>
            <a:xfrm rot="10800000">
              <a:off x="9291780"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7" name="Rectangle: Top Corners Rounded 4">
              <a:extLst>
                <a:ext uri="{FF2B5EF4-FFF2-40B4-BE49-F238E27FC236}">
                  <a16:creationId xmlns:a16="http://schemas.microsoft.com/office/drawing/2014/main" id="{1E54E00C-800C-474E-BA61-C1248CAC3CF0}"/>
                </a:ext>
              </a:extLst>
            </p:cNvPr>
            <p:cNvSpPr txBox="1"/>
            <p:nvPr/>
          </p:nvSpPr>
          <p:spPr>
            <a:xfrm>
              <a:off x="9332305" y="2545398"/>
              <a:ext cx="2321306"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Edge</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Local Cache Capacity: ~12 TB</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Includes Data Box Gateway and Azure IoT Edge.</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Preview: September 2018</a:t>
              </a:r>
            </a:p>
            <a:p>
              <a:pPr defTabSz="914314"/>
              <a:endParaRPr lang="en-US" sz="1176">
                <a:solidFill>
                  <a:srgbClr val="000000">
                    <a:hueOff val="0"/>
                    <a:satOff val="0"/>
                    <a:lumOff val="0"/>
                    <a:alphaOff val="0"/>
                  </a:srgbClr>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Data Box Edge manages  uploads to Azure and can  pre-process data prior to  upload.  </a:t>
              </a:r>
            </a:p>
          </p:txBody>
        </p:sp>
      </p:grpSp>
      <p:sp>
        <p:nvSpPr>
          <p:cNvPr id="4" name="Rectangle 3">
            <a:extLst>
              <a:ext uri="{FF2B5EF4-FFF2-40B4-BE49-F238E27FC236}">
                <a16:creationId xmlns:a16="http://schemas.microsoft.com/office/drawing/2014/main" id="{C7084609-0E02-4A8A-B1CD-F061F2A25C00}"/>
              </a:ext>
            </a:extLst>
          </p:cNvPr>
          <p:cNvSpPr/>
          <p:nvPr/>
        </p:nvSpPr>
        <p:spPr>
          <a:xfrm>
            <a:off x="245455" y="2758553"/>
            <a:ext cx="2006850" cy="2022477"/>
          </a:xfrm>
          <a:prstGeom prst="rect">
            <a:avLst/>
          </a:prstGeom>
        </p:spPr>
        <p:txBody>
          <a:bodyPr wrap="square">
            <a:spAutoFit/>
          </a:bodyPr>
          <a:lstStyle/>
          <a:p>
            <a:pPr lvl="0" algn="ctr" defTabSz="610041">
              <a:lnSpc>
                <a:spcPct val="90000"/>
              </a:lnSpc>
              <a:spcBef>
                <a:spcPct val="0"/>
              </a:spcBef>
              <a:spcAft>
                <a:spcPct val="35000"/>
              </a:spcAft>
            </a:pPr>
            <a:r>
              <a:rPr lang="en-US" sz="1568">
                <a:solidFill>
                  <a:srgbClr val="0078D7"/>
                </a:solidFill>
              </a:rPr>
              <a:t>Data Box</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100 TB </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Weight:  ~50 lbs</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appliance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GA September 2018</a:t>
            </a:r>
          </a:p>
          <a:p>
            <a:pPr marL="168072" lvl="0"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Data Box enables bulk migration to Azure when network isn’t an option.</a:t>
            </a:r>
          </a:p>
        </p:txBody>
      </p:sp>
      <p:sp>
        <p:nvSpPr>
          <p:cNvPr id="7" name="Rectangle 6">
            <a:extLst>
              <a:ext uri="{FF2B5EF4-FFF2-40B4-BE49-F238E27FC236}">
                <a16:creationId xmlns:a16="http://schemas.microsoft.com/office/drawing/2014/main" id="{40CA8F0B-DAEE-45BB-86A7-D5365A237169}"/>
              </a:ext>
            </a:extLst>
          </p:cNvPr>
          <p:cNvSpPr/>
          <p:nvPr/>
        </p:nvSpPr>
        <p:spPr>
          <a:xfrm>
            <a:off x="2464993" y="2749653"/>
            <a:ext cx="2274613" cy="2022477"/>
          </a:xfrm>
          <a:prstGeom prst="rect">
            <a:avLst/>
          </a:prstGeom>
        </p:spPr>
        <p:txBody>
          <a:bodyPr wrap="square">
            <a:spAutoFit/>
          </a:bodyPr>
          <a:lstStyle/>
          <a:p>
            <a:pPr algn="ctr" defTabSz="610041">
              <a:lnSpc>
                <a:spcPct val="90000"/>
              </a:lnSpc>
              <a:spcBef>
                <a:spcPct val="0"/>
              </a:spcBef>
              <a:spcAft>
                <a:spcPct val="35000"/>
              </a:spcAft>
            </a:pPr>
            <a:r>
              <a:rPr lang="en-US" sz="1568">
                <a:solidFill>
                  <a:srgbClr val="0078D7"/>
                </a:solidFill>
              </a:rPr>
              <a:t>Data Box Disk</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8TB ea.; 40TB/order</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USB drives orderable in packs of 5 (up to 40TB).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Currently in Preview</a:t>
            </a:r>
          </a:p>
          <a:p>
            <a:pPr marL="168072" lvl="0"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Perfect for projects that require a smaller form factor, e.g., autonomous vehicles. </a:t>
            </a:r>
          </a:p>
        </p:txBody>
      </p:sp>
      <p:pic>
        <p:nvPicPr>
          <p:cNvPr id="37" name="Picture 36" descr="Data Box">
            <a:extLst>
              <a:ext uri="{FF2B5EF4-FFF2-40B4-BE49-F238E27FC236}">
                <a16:creationId xmlns:a16="http://schemas.microsoft.com/office/drawing/2014/main" id="{BF4088E4-999D-4ABB-B292-83D219C3BD0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80014" y="1473528"/>
            <a:ext cx="1181643" cy="1063027"/>
          </a:xfrm>
          <a:prstGeom prst="rect">
            <a:avLst/>
          </a:prstGeom>
        </p:spPr>
      </p:pic>
      <p:pic>
        <p:nvPicPr>
          <p:cNvPr id="10" name="Picture 9" descr="Data Box Gateway">
            <a:extLst>
              <a:ext uri="{FF2B5EF4-FFF2-40B4-BE49-F238E27FC236}">
                <a16:creationId xmlns:a16="http://schemas.microsoft.com/office/drawing/2014/main" id="{BA4C012A-D7BA-4485-A2BF-249F5EC7013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027388" y="1772685"/>
            <a:ext cx="1084239" cy="697232"/>
          </a:xfrm>
          <a:prstGeom prst="rect">
            <a:avLst/>
          </a:prstGeom>
        </p:spPr>
      </p:pic>
      <p:sp>
        <p:nvSpPr>
          <p:cNvPr id="5" name="Text Box 10">
            <a:extLst>
              <a:ext uri="{FF2B5EF4-FFF2-40B4-BE49-F238E27FC236}">
                <a16:creationId xmlns:a16="http://schemas.microsoft.com/office/drawing/2014/main" id="{BC984938-24B1-4787-8F4B-EAE8F2C8C03F}"/>
              </a:ext>
            </a:extLst>
          </p:cNvPr>
          <p:cNvSpPr txBox="1">
            <a:spLocks noChangeArrowheads="1"/>
          </p:cNvSpPr>
          <p:nvPr/>
        </p:nvSpPr>
        <p:spPr bwMode="auto">
          <a:xfrm>
            <a:off x="546280" y="6114502"/>
            <a:ext cx="10541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Order</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26" name="Text Box 11">
            <a:extLst>
              <a:ext uri="{FF2B5EF4-FFF2-40B4-BE49-F238E27FC236}">
                <a16:creationId xmlns:a16="http://schemas.microsoft.com/office/drawing/2014/main" id="{BB6BDCC1-5891-4BF3-B4C9-46A692154126}"/>
              </a:ext>
            </a:extLst>
          </p:cNvPr>
          <p:cNvSpPr txBox="1">
            <a:spLocks noChangeArrowheads="1"/>
          </p:cNvSpPr>
          <p:nvPr/>
        </p:nvSpPr>
        <p:spPr bwMode="auto">
          <a:xfrm>
            <a:off x="3190126" y="6116939"/>
            <a:ext cx="460375" cy="19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Fill</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28" name="Text Box 12">
            <a:extLst>
              <a:ext uri="{FF2B5EF4-FFF2-40B4-BE49-F238E27FC236}">
                <a16:creationId xmlns:a16="http://schemas.microsoft.com/office/drawing/2014/main" id="{ECDDBA34-6350-4026-AC62-E5BD2D70E5EC}"/>
              </a:ext>
            </a:extLst>
          </p:cNvPr>
          <p:cNvSpPr txBox="1">
            <a:spLocks noChangeArrowheads="1"/>
          </p:cNvSpPr>
          <p:nvPr/>
        </p:nvSpPr>
        <p:spPr bwMode="auto">
          <a:xfrm>
            <a:off x="5514975" y="6114979"/>
            <a:ext cx="58102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Upload</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31" name="Text Box 15">
            <a:extLst>
              <a:ext uri="{FF2B5EF4-FFF2-40B4-BE49-F238E27FC236}">
                <a16:creationId xmlns:a16="http://schemas.microsoft.com/office/drawing/2014/main" id="{6754D892-58B7-4706-88F9-D87A4565CA9C}"/>
              </a:ext>
            </a:extLst>
          </p:cNvPr>
          <p:cNvSpPr txBox="1">
            <a:spLocks noChangeArrowheads="1"/>
          </p:cNvSpPr>
          <p:nvPr/>
        </p:nvSpPr>
        <p:spPr bwMode="auto">
          <a:xfrm>
            <a:off x="2038363" y="6102078"/>
            <a:ext cx="4603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Send</a:t>
            </a:r>
            <a:r>
              <a:rPr kumimoji="0" lang="en-US" altLang="en-US" sz="12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Text Box 16">
            <a:extLst>
              <a:ext uri="{FF2B5EF4-FFF2-40B4-BE49-F238E27FC236}">
                <a16:creationId xmlns:a16="http://schemas.microsoft.com/office/drawing/2014/main" id="{A6199016-DE3F-44E6-87AD-AC2087A00B12}"/>
              </a:ext>
            </a:extLst>
          </p:cNvPr>
          <p:cNvSpPr txBox="1">
            <a:spLocks noChangeArrowheads="1"/>
          </p:cNvSpPr>
          <p:nvPr/>
        </p:nvSpPr>
        <p:spPr bwMode="auto">
          <a:xfrm>
            <a:off x="4373172" y="6110016"/>
            <a:ext cx="5365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Return</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59" name="Text Box 10">
            <a:extLst>
              <a:ext uri="{FF2B5EF4-FFF2-40B4-BE49-F238E27FC236}">
                <a16:creationId xmlns:a16="http://schemas.microsoft.com/office/drawing/2014/main" id="{BC0BD126-3A7A-4B6A-90B1-E520C35E52D6}"/>
              </a:ext>
            </a:extLst>
          </p:cNvPr>
          <p:cNvSpPr txBox="1">
            <a:spLocks noChangeArrowheads="1"/>
          </p:cNvSpPr>
          <p:nvPr/>
        </p:nvSpPr>
        <p:spPr bwMode="auto">
          <a:xfrm>
            <a:off x="7574989" y="6089191"/>
            <a:ext cx="1054100" cy="27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algn="ctr" defTabSz="914400" eaLnBrk="0" fontAlgn="base" hangingPunct="0">
              <a:spcBef>
                <a:spcPct val="0"/>
              </a:spcBef>
              <a:spcAft>
                <a:spcPct val="0"/>
              </a:spcAft>
            </a:pPr>
            <a:r>
              <a:rPr lang="en-US" altLang="en-US" sz="1100">
                <a:solidFill>
                  <a:schemeClr val="tx2"/>
                </a:solidFill>
                <a:latin typeface="Segoe UI" panose="020B0502040204020203" pitchFamily="34" charset="0"/>
              </a:rPr>
              <a:t>Cloud to Edge</a:t>
            </a:r>
          </a:p>
        </p:txBody>
      </p:sp>
      <p:pic>
        <p:nvPicPr>
          <p:cNvPr id="41" name="Picture 40" descr="Data Box Heavy">
            <a:extLst>
              <a:ext uri="{FF2B5EF4-FFF2-40B4-BE49-F238E27FC236}">
                <a16:creationId xmlns:a16="http://schemas.microsoft.com/office/drawing/2014/main" id="{4B7269BE-155A-4154-BE04-7312A3159AA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033109" y="1387220"/>
            <a:ext cx="1632876" cy="1293636"/>
          </a:xfrm>
          <a:prstGeom prst="rect">
            <a:avLst/>
          </a:prstGeom>
        </p:spPr>
      </p:pic>
      <p:sp>
        <p:nvSpPr>
          <p:cNvPr id="34" name="Arrow: Chevron 33">
            <a:extLst>
              <a:ext uri="{FF2B5EF4-FFF2-40B4-BE49-F238E27FC236}">
                <a16:creationId xmlns:a16="http://schemas.microsoft.com/office/drawing/2014/main" id="{A623C783-18A8-45BB-8E66-2A7A24501F8E}"/>
              </a:ext>
            </a:extLst>
          </p:cNvPr>
          <p:cNvSpPr/>
          <p:nvPr/>
        </p:nvSpPr>
        <p:spPr bwMode="auto">
          <a:xfrm>
            <a:off x="1595488" y="5588486"/>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ea typeface="Segoe UI" pitchFamily="34" charset="0"/>
              <a:cs typeface="Segoe UI" pitchFamily="34" charset="0"/>
            </a:endParaRPr>
          </a:p>
        </p:txBody>
      </p:sp>
      <p:sp>
        <p:nvSpPr>
          <p:cNvPr id="63" name="Arrow: Chevron 62">
            <a:extLst>
              <a:ext uri="{FF2B5EF4-FFF2-40B4-BE49-F238E27FC236}">
                <a16:creationId xmlns:a16="http://schemas.microsoft.com/office/drawing/2014/main" id="{6DF17AC9-F3F9-4ED6-ACDB-F33DF5D4E123}"/>
              </a:ext>
            </a:extLst>
          </p:cNvPr>
          <p:cNvSpPr/>
          <p:nvPr/>
        </p:nvSpPr>
        <p:spPr bwMode="auto">
          <a:xfrm>
            <a:off x="2752126" y="5569968"/>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cs typeface="Segoe UI" pitchFamily="34" charset="0"/>
            </a:endParaRPr>
          </a:p>
        </p:txBody>
      </p:sp>
      <p:sp>
        <p:nvSpPr>
          <p:cNvPr id="64" name="Arrow: Chevron 63">
            <a:extLst>
              <a:ext uri="{FF2B5EF4-FFF2-40B4-BE49-F238E27FC236}">
                <a16:creationId xmlns:a16="http://schemas.microsoft.com/office/drawing/2014/main" id="{119EFA29-1551-48E8-A3C5-40A2CD445049}"/>
              </a:ext>
            </a:extLst>
          </p:cNvPr>
          <p:cNvSpPr/>
          <p:nvPr/>
        </p:nvSpPr>
        <p:spPr bwMode="auto">
          <a:xfrm>
            <a:off x="3938491" y="5552632"/>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cs typeface="Segoe UI" pitchFamily="34" charset="0"/>
            </a:endParaRPr>
          </a:p>
        </p:txBody>
      </p:sp>
      <p:sp>
        <p:nvSpPr>
          <p:cNvPr id="65" name="Arrow: Chevron 64">
            <a:extLst>
              <a:ext uri="{FF2B5EF4-FFF2-40B4-BE49-F238E27FC236}">
                <a16:creationId xmlns:a16="http://schemas.microsoft.com/office/drawing/2014/main" id="{37DB8103-6BF4-4B9F-95DF-46F1AD2E37D5}"/>
              </a:ext>
            </a:extLst>
          </p:cNvPr>
          <p:cNvSpPr/>
          <p:nvPr/>
        </p:nvSpPr>
        <p:spPr bwMode="auto">
          <a:xfrm>
            <a:off x="5123412" y="5567191"/>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EF0EA725-BF45-4BB4-8232-A11D2D2F6C97}"/>
              </a:ext>
            </a:extLst>
          </p:cNvPr>
          <p:cNvSpPr/>
          <p:nvPr/>
        </p:nvSpPr>
        <p:spPr>
          <a:xfrm>
            <a:off x="748871" y="538933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Oval 65">
            <a:extLst>
              <a:ext uri="{FF2B5EF4-FFF2-40B4-BE49-F238E27FC236}">
                <a16:creationId xmlns:a16="http://schemas.microsoft.com/office/drawing/2014/main" id="{42447AF4-F540-43F2-8B10-E40E59A25F8D}"/>
              </a:ext>
            </a:extLst>
          </p:cNvPr>
          <p:cNvSpPr/>
          <p:nvPr/>
        </p:nvSpPr>
        <p:spPr>
          <a:xfrm>
            <a:off x="1904498" y="538933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Oval 66">
            <a:extLst>
              <a:ext uri="{FF2B5EF4-FFF2-40B4-BE49-F238E27FC236}">
                <a16:creationId xmlns:a16="http://schemas.microsoft.com/office/drawing/2014/main" id="{F49889C8-DFD4-4ADA-855D-947F718D6513}"/>
              </a:ext>
            </a:extLst>
          </p:cNvPr>
          <p:cNvSpPr/>
          <p:nvPr/>
        </p:nvSpPr>
        <p:spPr>
          <a:xfrm>
            <a:off x="3056638" y="537886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Oval 67">
            <a:extLst>
              <a:ext uri="{FF2B5EF4-FFF2-40B4-BE49-F238E27FC236}">
                <a16:creationId xmlns:a16="http://schemas.microsoft.com/office/drawing/2014/main" id="{698C761B-73BA-4F3D-8E4E-598134675F16}"/>
              </a:ext>
            </a:extLst>
          </p:cNvPr>
          <p:cNvSpPr/>
          <p:nvPr/>
        </p:nvSpPr>
        <p:spPr>
          <a:xfrm>
            <a:off x="4270163" y="5378776"/>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Oval 68">
            <a:extLst>
              <a:ext uri="{FF2B5EF4-FFF2-40B4-BE49-F238E27FC236}">
                <a16:creationId xmlns:a16="http://schemas.microsoft.com/office/drawing/2014/main" id="{EB0F5D13-936A-454B-B8F5-65A47BDF9DCC}"/>
              </a:ext>
            </a:extLst>
          </p:cNvPr>
          <p:cNvSpPr/>
          <p:nvPr/>
        </p:nvSpPr>
        <p:spPr>
          <a:xfrm>
            <a:off x="5435499" y="5372643"/>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Oval 69">
            <a:extLst>
              <a:ext uri="{FF2B5EF4-FFF2-40B4-BE49-F238E27FC236}">
                <a16:creationId xmlns:a16="http://schemas.microsoft.com/office/drawing/2014/main" id="{35656DCB-6103-4E27-A1E5-2722A277BC98}"/>
              </a:ext>
            </a:extLst>
          </p:cNvPr>
          <p:cNvSpPr/>
          <p:nvPr/>
        </p:nvSpPr>
        <p:spPr>
          <a:xfrm>
            <a:off x="7685342" y="5333399"/>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70">
            <a:extLst>
              <a:ext uri="{FF2B5EF4-FFF2-40B4-BE49-F238E27FC236}">
                <a16:creationId xmlns:a16="http://schemas.microsoft.com/office/drawing/2014/main" id="{145BF826-165E-431C-BEF4-0AD50DC423B6}"/>
              </a:ext>
            </a:extLst>
          </p:cNvPr>
          <p:cNvSpPr/>
          <p:nvPr/>
        </p:nvSpPr>
        <p:spPr>
          <a:xfrm>
            <a:off x="8813834" y="5330726"/>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71">
            <a:extLst>
              <a:ext uri="{FF2B5EF4-FFF2-40B4-BE49-F238E27FC236}">
                <a16:creationId xmlns:a16="http://schemas.microsoft.com/office/drawing/2014/main" id="{85E4C64F-818F-455F-B478-D0F90601BE6E}"/>
              </a:ext>
            </a:extLst>
          </p:cNvPr>
          <p:cNvSpPr/>
          <p:nvPr/>
        </p:nvSpPr>
        <p:spPr>
          <a:xfrm>
            <a:off x="10093762" y="5325592"/>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Oval 72">
            <a:extLst>
              <a:ext uri="{FF2B5EF4-FFF2-40B4-BE49-F238E27FC236}">
                <a16:creationId xmlns:a16="http://schemas.microsoft.com/office/drawing/2014/main" id="{19D774FD-9650-4B9E-AD8F-BF2CF295267A}"/>
              </a:ext>
            </a:extLst>
          </p:cNvPr>
          <p:cNvSpPr/>
          <p:nvPr/>
        </p:nvSpPr>
        <p:spPr>
          <a:xfrm>
            <a:off x="11259085" y="5333399"/>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arrow_3" title="Icon of an arrow pointing down at a line">
            <a:extLst>
              <a:ext uri="{FF2B5EF4-FFF2-40B4-BE49-F238E27FC236}">
                <a16:creationId xmlns:a16="http://schemas.microsoft.com/office/drawing/2014/main" id="{0A37A490-781F-4770-AB7D-8BCD6D4F0872}"/>
              </a:ext>
            </a:extLst>
          </p:cNvPr>
          <p:cNvSpPr>
            <a:spLocks noChangeAspect="1" noEditPoints="1"/>
          </p:cNvSpPr>
          <p:nvPr/>
        </p:nvSpPr>
        <p:spPr bwMode="auto">
          <a:xfrm>
            <a:off x="7942831" y="5509503"/>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5" name="arrow_3" title="Icon of an arrow pointing down at a line">
            <a:extLst>
              <a:ext uri="{FF2B5EF4-FFF2-40B4-BE49-F238E27FC236}">
                <a16:creationId xmlns:a16="http://schemas.microsoft.com/office/drawing/2014/main" id="{DE851AE3-75F1-4936-AD6F-8E070C40923C}"/>
              </a:ext>
            </a:extLst>
          </p:cNvPr>
          <p:cNvSpPr>
            <a:spLocks noChangeAspect="1" noEditPoints="1"/>
          </p:cNvSpPr>
          <p:nvPr/>
        </p:nvSpPr>
        <p:spPr bwMode="auto">
          <a:xfrm rot="10800000">
            <a:off x="9056719" y="5517310"/>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6" name="brain_2" title="Icon of a brain with circles and connection lines inside">
            <a:extLst>
              <a:ext uri="{FF2B5EF4-FFF2-40B4-BE49-F238E27FC236}">
                <a16:creationId xmlns:a16="http://schemas.microsoft.com/office/drawing/2014/main" id="{D5D2C91E-8E55-48EE-966B-648E7B7295B8}"/>
              </a:ext>
            </a:extLst>
          </p:cNvPr>
          <p:cNvSpPr>
            <a:spLocks noChangeAspect="1" noEditPoints="1"/>
          </p:cNvSpPr>
          <p:nvPr/>
        </p:nvSpPr>
        <p:spPr bwMode="auto">
          <a:xfrm>
            <a:off x="11334686" y="5509503"/>
            <a:ext cx="545479" cy="365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Processing_E9F5" title="Icon of two interlocked gears">
            <a:extLst>
              <a:ext uri="{FF2B5EF4-FFF2-40B4-BE49-F238E27FC236}">
                <a16:creationId xmlns:a16="http://schemas.microsoft.com/office/drawing/2014/main" id="{A990380F-481A-4855-BDA6-7F270D908C3B}"/>
              </a:ext>
            </a:extLst>
          </p:cNvPr>
          <p:cNvSpPr>
            <a:spLocks noChangeAspect="1" noEditPoints="1"/>
          </p:cNvSpPr>
          <p:nvPr/>
        </p:nvSpPr>
        <p:spPr bwMode="auto">
          <a:xfrm>
            <a:off x="10247456" y="551903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Text Box 10">
            <a:extLst>
              <a:ext uri="{FF2B5EF4-FFF2-40B4-BE49-F238E27FC236}">
                <a16:creationId xmlns:a16="http://schemas.microsoft.com/office/drawing/2014/main" id="{C79B6BF8-62AF-4BAB-844B-E3E7F184CAD6}"/>
              </a:ext>
            </a:extLst>
          </p:cNvPr>
          <p:cNvSpPr txBox="1">
            <a:spLocks noChangeArrowheads="1"/>
          </p:cNvSpPr>
          <p:nvPr/>
        </p:nvSpPr>
        <p:spPr bwMode="auto">
          <a:xfrm>
            <a:off x="8662991" y="6095212"/>
            <a:ext cx="1054100" cy="28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R="0" lvl="0" indent="0" algn="ctr" defTabSz="914400" eaLnBrk="0" fontAlgn="base" hangingPunct="0">
              <a:lnSpc>
                <a:spcPct val="100000"/>
              </a:lnSpc>
              <a:spcBef>
                <a:spcPct val="0"/>
              </a:spcBef>
              <a:spcAft>
                <a:spcPct val="0"/>
              </a:spcAft>
              <a:buClrTx/>
              <a:buSzTx/>
              <a:buFontTx/>
              <a:buNone/>
              <a:tabLst/>
            </a:pPr>
            <a:r>
              <a:rPr lang="en-US" altLang="en-US" sz="1100">
                <a:solidFill>
                  <a:schemeClr val="tx2"/>
                </a:solidFill>
                <a:latin typeface="Segoe UI" panose="020B0502040204020203" pitchFamily="34" charset="0"/>
              </a:rPr>
              <a:t>Edge to Cloud</a:t>
            </a:r>
          </a:p>
        </p:txBody>
      </p:sp>
      <p:sp>
        <p:nvSpPr>
          <p:cNvPr id="79" name="Text Box 10">
            <a:extLst>
              <a:ext uri="{FF2B5EF4-FFF2-40B4-BE49-F238E27FC236}">
                <a16:creationId xmlns:a16="http://schemas.microsoft.com/office/drawing/2014/main" id="{4D4B9C0F-3B40-49C4-BB0C-45D59F169A81}"/>
              </a:ext>
            </a:extLst>
          </p:cNvPr>
          <p:cNvSpPr txBox="1">
            <a:spLocks noChangeArrowheads="1"/>
          </p:cNvSpPr>
          <p:nvPr/>
        </p:nvSpPr>
        <p:spPr bwMode="auto">
          <a:xfrm>
            <a:off x="9963270" y="6080372"/>
            <a:ext cx="1112385"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a:solidFill>
                  <a:schemeClr val="tx2"/>
                </a:solidFill>
                <a:latin typeface="Segoe UI" panose="020B0502040204020203" pitchFamily="34" charset="0"/>
              </a:rPr>
              <a:t>Pre-processing</a:t>
            </a:r>
          </a:p>
        </p:txBody>
      </p:sp>
      <p:sp>
        <p:nvSpPr>
          <p:cNvPr id="80" name="Text Box 10">
            <a:extLst>
              <a:ext uri="{FF2B5EF4-FFF2-40B4-BE49-F238E27FC236}">
                <a16:creationId xmlns:a16="http://schemas.microsoft.com/office/drawing/2014/main" id="{ADB29001-8786-4989-BB83-BAAC4DD88099}"/>
              </a:ext>
            </a:extLst>
          </p:cNvPr>
          <p:cNvSpPr txBox="1">
            <a:spLocks noChangeArrowheads="1"/>
          </p:cNvSpPr>
          <p:nvPr/>
        </p:nvSpPr>
        <p:spPr bwMode="auto">
          <a:xfrm>
            <a:off x="11051272" y="6066981"/>
            <a:ext cx="1054100" cy="295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algn="ctr" defTabSz="914400" eaLnBrk="0" fontAlgn="base" hangingPunct="0">
              <a:spcBef>
                <a:spcPct val="0"/>
              </a:spcBef>
              <a:spcAft>
                <a:spcPct val="0"/>
              </a:spcAft>
            </a:pPr>
            <a:r>
              <a:rPr lang="en-US" altLang="en-US" sz="1100">
                <a:solidFill>
                  <a:schemeClr val="tx2"/>
                </a:solidFill>
                <a:latin typeface="Segoe UI" panose="020B0502040204020203" pitchFamily="34" charset="0"/>
              </a:rPr>
              <a:t>ML Inferencing</a:t>
            </a:r>
          </a:p>
        </p:txBody>
      </p:sp>
      <p:pic>
        <p:nvPicPr>
          <p:cNvPr id="47" name="Graphic 46" descr="Order">
            <a:extLst>
              <a:ext uri="{FF2B5EF4-FFF2-40B4-BE49-F238E27FC236}">
                <a16:creationId xmlns:a16="http://schemas.microsoft.com/office/drawing/2014/main" id="{D3B4B8B4-7731-48B8-880A-B007226D7CF0}"/>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6738" t="30746" r="27157" b="26715"/>
          <a:stretch/>
        </p:blipFill>
        <p:spPr>
          <a:xfrm>
            <a:off x="915241" y="5589898"/>
            <a:ext cx="396421" cy="365760"/>
          </a:xfrm>
          <a:prstGeom prst="rect">
            <a:avLst/>
          </a:prstGeom>
        </p:spPr>
      </p:pic>
      <p:pic>
        <p:nvPicPr>
          <p:cNvPr id="49" name="Graphic 48" descr="Send">
            <a:extLst>
              <a:ext uri="{FF2B5EF4-FFF2-40B4-BE49-F238E27FC236}">
                <a16:creationId xmlns:a16="http://schemas.microsoft.com/office/drawing/2014/main" id="{5B613FFF-88BE-47D6-9C1B-29637554C2D7}"/>
              </a:ext>
            </a:extLst>
          </p:cNvPr>
          <p:cNvPicPr>
            <a:picLocks noChangeAspect="1"/>
          </p:cNvPicPr>
          <p:nvPr/>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7179" t="28734" r="15707" b="30700"/>
          <a:stretch/>
        </p:blipFill>
        <p:spPr>
          <a:xfrm>
            <a:off x="1974114" y="5589898"/>
            <a:ext cx="605129" cy="365760"/>
          </a:xfrm>
          <a:prstGeom prst="rect">
            <a:avLst/>
          </a:prstGeom>
        </p:spPr>
      </p:pic>
      <p:pic>
        <p:nvPicPr>
          <p:cNvPr id="68608" name="Graphic 68607" descr="Fill">
            <a:extLst>
              <a:ext uri="{FF2B5EF4-FFF2-40B4-BE49-F238E27FC236}">
                <a16:creationId xmlns:a16="http://schemas.microsoft.com/office/drawing/2014/main" id="{96074791-F58A-41B3-9D0C-D8C762845C87}"/>
              </a:ext>
            </a:extLst>
          </p:cNvPr>
          <p:cNvPicPr>
            <a:picLocks noChangeAspect="1"/>
          </p:cNvPicPr>
          <p:nvPr/>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22370" t="29123" r="21999" b="30700"/>
          <a:stretch/>
        </p:blipFill>
        <p:spPr>
          <a:xfrm>
            <a:off x="3173240" y="5552838"/>
            <a:ext cx="506454" cy="365760"/>
          </a:xfrm>
          <a:prstGeom prst="rect">
            <a:avLst/>
          </a:prstGeom>
        </p:spPr>
      </p:pic>
      <p:pic>
        <p:nvPicPr>
          <p:cNvPr id="87" name="Graphic 86" descr="Return">
            <a:extLst>
              <a:ext uri="{FF2B5EF4-FFF2-40B4-BE49-F238E27FC236}">
                <a16:creationId xmlns:a16="http://schemas.microsoft.com/office/drawing/2014/main" id="{BC0F1733-97E9-49EE-88A1-4D77482A4F65}"/>
              </a:ext>
            </a:extLst>
          </p:cNvPr>
          <p:cNvPicPr>
            <a:picLocks noChangeAspect="1"/>
          </p:cNvPicPr>
          <p:nvPr/>
        </p:nvPicPr>
        <p:blipFill rotWithShape="1">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rcRect l="17179" t="28734" r="15707" b="30700"/>
          <a:stretch/>
        </p:blipFill>
        <p:spPr>
          <a:xfrm>
            <a:off x="4334537" y="5560365"/>
            <a:ext cx="605129" cy="365760"/>
          </a:xfrm>
          <a:prstGeom prst="rect">
            <a:avLst/>
          </a:prstGeom>
        </p:spPr>
      </p:pic>
      <p:pic>
        <p:nvPicPr>
          <p:cNvPr id="68619" name="Graphic 68618" descr="Upload">
            <a:extLst>
              <a:ext uri="{FF2B5EF4-FFF2-40B4-BE49-F238E27FC236}">
                <a16:creationId xmlns:a16="http://schemas.microsoft.com/office/drawing/2014/main" id="{15FA87D6-9E2D-4235-9547-B7B8C4A4DED3}"/>
              </a:ext>
            </a:extLst>
          </p:cNvPr>
          <p:cNvPicPr>
            <a:picLocks noChangeAspect="1"/>
          </p:cNvPicPr>
          <p:nvPr/>
        </p:nvPicPr>
        <p:blipFill rotWithShape="1">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rcRect l="22370" t="27746" r="24081" b="28243"/>
          <a:stretch/>
        </p:blipFill>
        <p:spPr>
          <a:xfrm>
            <a:off x="5580602" y="5549922"/>
            <a:ext cx="445016" cy="365760"/>
          </a:xfrm>
          <a:prstGeom prst="rect">
            <a:avLst/>
          </a:prstGeom>
        </p:spPr>
      </p:pic>
      <p:sp>
        <p:nvSpPr>
          <p:cNvPr id="68620" name="Rectangle 68619">
            <a:extLst>
              <a:ext uri="{FF2B5EF4-FFF2-40B4-BE49-F238E27FC236}">
                <a16:creationId xmlns:a16="http://schemas.microsoft.com/office/drawing/2014/main" id="{581F226F-8B98-4F58-A234-BDF84680CFE6}"/>
              </a:ext>
            </a:extLst>
          </p:cNvPr>
          <p:cNvSpPr/>
          <p:nvPr/>
        </p:nvSpPr>
        <p:spPr>
          <a:xfrm>
            <a:off x="7730973" y="5008435"/>
            <a:ext cx="1755289" cy="276999"/>
          </a:xfrm>
          <a:prstGeom prst="rect">
            <a:avLst/>
          </a:prstGeom>
        </p:spPr>
        <p:txBody>
          <a:bodyPr wrap="none">
            <a:spAutoFit/>
          </a:bodyPr>
          <a:lstStyle/>
          <a:p>
            <a:r>
              <a:rPr lang="en-US" sz="1200">
                <a:latin typeface="Segoe UI Semibold" panose="020B0702040204020203" pitchFamily="34" charset="0"/>
                <a:ea typeface="Calibri" panose="020F0502020204030204" pitchFamily="34" charset="0"/>
              </a:rPr>
              <a:t>Network Data Transfer</a:t>
            </a:r>
            <a:endParaRPr lang="en-US" sz="1200"/>
          </a:p>
        </p:txBody>
      </p:sp>
      <p:sp>
        <p:nvSpPr>
          <p:cNvPr id="68623" name="Rectangle 68622">
            <a:extLst>
              <a:ext uri="{FF2B5EF4-FFF2-40B4-BE49-F238E27FC236}">
                <a16:creationId xmlns:a16="http://schemas.microsoft.com/office/drawing/2014/main" id="{2575AE2F-F8C3-44F0-9908-9D4867B701D6}"/>
              </a:ext>
            </a:extLst>
          </p:cNvPr>
          <p:cNvSpPr/>
          <p:nvPr/>
        </p:nvSpPr>
        <p:spPr>
          <a:xfrm>
            <a:off x="10423918" y="5005601"/>
            <a:ext cx="1217706" cy="276999"/>
          </a:xfrm>
          <a:prstGeom prst="rect">
            <a:avLst/>
          </a:prstGeom>
        </p:spPr>
        <p:txBody>
          <a:bodyPr wrap="none">
            <a:spAutoFit/>
          </a:bodyPr>
          <a:lstStyle/>
          <a:p>
            <a:r>
              <a:rPr lang="en-US" sz="1200">
                <a:latin typeface="Segoe UI Semibold" panose="020B0702040204020203" pitchFamily="34" charset="0"/>
                <a:ea typeface="Calibri" panose="020F0502020204030204" pitchFamily="34" charset="0"/>
              </a:rPr>
              <a:t>Edge Compute</a:t>
            </a:r>
            <a:endParaRPr lang="en-US" sz="1200"/>
          </a:p>
        </p:txBody>
      </p:sp>
      <p:pic>
        <p:nvPicPr>
          <p:cNvPr id="35" name="Picture 34" descr="Data Box Disk">
            <a:extLst>
              <a:ext uri="{FF2B5EF4-FFF2-40B4-BE49-F238E27FC236}">
                <a16:creationId xmlns:a16="http://schemas.microsoft.com/office/drawing/2014/main" id="{7CA30024-49BA-41FA-A656-BD1F3411480F}"/>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3243847" y="1711773"/>
            <a:ext cx="813308" cy="747027"/>
          </a:xfrm>
          <a:prstGeom prst="rect">
            <a:avLst/>
          </a:prstGeom>
        </p:spPr>
      </p:pic>
      <p:pic>
        <p:nvPicPr>
          <p:cNvPr id="36" name="Picture 35" descr="Data Box Edge">
            <a:extLst>
              <a:ext uri="{FF2B5EF4-FFF2-40B4-BE49-F238E27FC236}">
                <a16:creationId xmlns:a16="http://schemas.microsoft.com/office/drawing/2014/main" id="{E2FF5639-B1BD-4AFC-8E1D-5453D0B347EF}"/>
              </a:ext>
            </a:extLst>
          </p:cNvPr>
          <p:cNvPicPr>
            <a:picLocks noChangeAspect="1"/>
          </p:cNvPicPr>
          <p:nvPr/>
        </p:nvPicPr>
        <p:blipFill>
          <a:blip r:embed="rId17"/>
          <a:stretch>
            <a:fillRect/>
          </a:stretch>
        </p:blipFill>
        <p:spPr>
          <a:xfrm>
            <a:off x="9769464" y="1554888"/>
            <a:ext cx="2103302" cy="1060796"/>
          </a:xfrm>
          <a:prstGeom prst="rect">
            <a:avLst/>
          </a:prstGeom>
        </p:spPr>
      </p:pic>
    </p:spTree>
    <p:extLst>
      <p:ext uri="{BB962C8B-B14F-4D97-AF65-F5344CB8AC3E}">
        <p14:creationId xmlns:p14="http://schemas.microsoft.com/office/powerpoint/2010/main" val="17340152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a:extLst>
              <a:ext uri="{FF2B5EF4-FFF2-40B4-BE49-F238E27FC236}">
                <a16:creationId xmlns:a16="http://schemas.microsoft.com/office/drawing/2014/main" id="{B5077B1C-743B-4C80-8BDF-B98285D69A21}"/>
              </a:ext>
            </a:extLst>
          </p:cNvPr>
          <p:cNvPicPr>
            <a:picLocks noChangeAspect="1"/>
          </p:cNvPicPr>
          <p:nvPr/>
        </p:nvPicPr>
        <p:blipFill>
          <a:blip r:embed="rId2"/>
          <a:stretch>
            <a:fillRect/>
          </a:stretch>
        </p:blipFill>
        <p:spPr>
          <a:xfrm>
            <a:off x="0" y="139000"/>
            <a:ext cx="12192000" cy="1322832"/>
          </a:xfrm>
          <a:prstGeom prst="rect">
            <a:avLst/>
          </a:prstGeom>
        </p:spPr>
      </p:pic>
      <p:sp>
        <p:nvSpPr>
          <p:cNvPr id="2" name="Title 1">
            <a:extLst>
              <a:ext uri="{FF2B5EF4-FFF2-40B4-BE49-F238E27FC236}">
                <a16:creationId xmlns:a16="http://schemas.microsoft.com/office/drawing/2014/main" id="{28393ABF-1BB9-423D-9ED2-BA4B61D6E103}"/>
              </a:ext>
            </a:extLst>
          </p:cNvPr>
          <p:cNvSpPr>
            <a:spLocks noGrp="1"/>
          </p:cNvSpPr>
          <p:nvPr>
            <p:ph type="title"/>
          </p:nvPr>
        </p:nvSpPr>
        <p:spPr>
          <a:xfrm>
            <a:off x="838200" y="273938"/>
            <a:ext cx="10515600" cy="1325563"/>
          </a:xfrm>
        </p:spPr>
        <p:txBody>
          <a:bodyPr/>
          <a:lstStyle/>
          <a:p>
            <a:r>
              <a:rPr lang="en-US" dirty="0">
                <a:solidFill>
                  <a:schemeClr val="bg1"/>
                </a:solidFill>
              </a:rPr>
              <a:t>Disaster Recovery to/for the Cloud</a:t>
            </a:r>
          </a:p>
        </p:txBody>
      </p:sp>
      <p:sp>
        <p:nvSpPr>
          <p:cNvPr id="5" name="Rectangle 4">
            <a:extLst>
              <a:ext uri="{FF2B5EF4-FFF2-40B4-BE49-F238E27FC236}">
                <a16:creationId xmlns:a16="http://schemas.microsoft.com/office/drawing/2014/main" id="{E5301561-1C77-4219-B812-4152A19DC2B1}"/>
              </a:ext>
            </a:extLst>
          </p:cNvPr>
          <p:cNvSpPr/>
          <p:nvPr/>
        </p:nvSpPr>
        <p:spPr bwMode="auto">
          <a:xfrm>
            <a:off x="169864" y="1530220"/>
            <a:ext cx="5791198" cy="53277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a:extLst>
              <a:ext uri="{FF2B5EF4-FFF2-40B4-BE49-F238E27FC236}">
                <a16:creationId xmlns:a16="http://schemas.microsoft.com/office/drawing/2014/main" id="{2389FE2A-8408-439E-B9B2-265598A025E7}"/>
              </a:ext>
            </a:extLst>
          </p:cNvPr>
          <p:cNvSpPr txBox="1"/>
          <p:nvPr/>
        </p:nvSpPr>
        <p:spPr>
          <a:xfrm>
            <a:off x="484391" y="5502842"/>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VMware</a:t>
            </a:r>
          </a:p>
        </p:txBody>
      </p:sp>
      <p:sp>
        <p:nvSpPr>
          <p:cNvPr id="7" name="TextBox 6">
            <a:extLst>
              <a:ext uri="{FF2B5EF4-FFF2-40B4-BE49-F238E27FC236}">
                <a16:creationId xmlns:a16="http://schemas.microsoft.com/office/drawing/2014/main" id="{A7D290CA-7FE7-452A-9CA8-7525D671611D}"/>
              </a:ext>
            </a:extLst>
          </p:cNvPr>
          <p:cNvSpPr txBox="1"/>
          <p:nvPr/>
        </p:nvSpPr>
        <p:spPr>
          <a:xfrm>
            <a:off x="2198429" y="5502842"/>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Hyper-V</a:t>
            </a:r>
          </a:p>
        </p:txBody>
      </p:sp>
      <p:sp>
        <p:nvSpPr>
          <p:cNvPr id="8" name="TextBox 7">
            <a:extLst>
              <a:ext uri="{FF2B5EF4-FFF2-40B4-BE49-F238E27FC236}">
                <a16:creationId xmlns:a16="http://schemas.microsoft.com/office/drawing/2014/main" id="{C0CD938B-889A-43BD-AFF9-0942ABC0F73E}"/>
              </a:ext>
            </a:extLst>
          </p:cNvPr>
          <p:cNvSpPr txBox="1"/>
          <p:nvPr/>
        </p:nvSpPr>
        <p:spPr>
          <a:xfrm>
            <a:off x="3954045" y="5498515"/>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Physical</a:t>
            </a:r>
          </a:p>
        </p:txBody>
      </p:sp>
      <p:sp>
        <p:nvSpPr>
          <p:cNvPr id="9" name="Right Brace 8">
            <a:extLst>
              <a:ext uri="{FF2B5EF4-FFF2-40B4-BE49-F238E27FC236}">
                <a16:creationId xmlns:a16="http://schemas.microsoft.com/office/drawing/2014/main" id="{E578FFCE-F2D8-4AEE-83E1-4FBC2A312097}"/>
              </a:ext>
            </a:extLst>
          </p:cNvPr>
          <p:cNvSpPr/>
          <p:nvPr/>
        </p:nvSpPr>
        <p:spPr>
          <a:xfrm rot="16200000">
            <a:off x="2695569" y="1809084"/>
            <a:ext cx="496759" cy="4004829"/>
          </a:xfrm>
          <a:prstGeom prst="rightBrac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Up-Down Arrow 22">
            <a:extLst>
              <a:ext uri="{FF2B5EF4-FFF2-40B4-BE49-F238E27FC236}">
                <a16:creationId xmlns:a16="http://schemas.microsoft.com/office/drawing/2014/main" id="{C405EE3E-BDB9-4266-A0B9-86B344A93D5D}"/>
              </a:ext>
            </a:extLst>
          </p:cNvPr>
          <p:cNvSpPr/>
          <p:nvPr/>
        </p:nvSpPr>
        <p:spPr bwMode="auto">
          <a:xfrm>
            <a:off x="2820042" y="2884522"/>
            <a:ext cx="245421" cy="609002"/>
          </a:xfrm>
          <a:prstGeom prst="upDown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VMWare virtual machines">
            <a:extLst>
              <a:ext uri="{FF2B5EF4-FFF2-40B4-BE49-F238E27FC236}">
                <a16:creationId xmlns:a16="http://schemas.microsoft.com/office/drawing/2014/main" id="{6B1F4F4F-1C5C-457E-B9C2-5BF3FC1CB3E9}"/>
              </a:ext>
            </a:extLst>
          </p:cNvPr>
          <p:cNvPicPr>
            <a:picLocks noChangeAspect="1"/>
          </p:cNvPicPr>
          <p:nvPr/>
        </p:nvPicPr>
        <p:blipFill>
          <a:blip r:embed="rId3"/>
          <a:stretch>
            <a:fillRect/>
          </a:stretch>
        </p:blipFill>
        <p:spPr>
          <a:xfrm>
            <a:off x="387639" y="4163288"/>
            <a:ext cx="1278225" cy="1411200"/>
          </a:xfrm>
          <a:prstGeom prst="rect">
            <a:avLst/>
          </a:prstGeom>
        </p:spPr>
      </p:pic>
      <p:pic>
        <p:nvPicPr>
          <p:cNvPr id="12" name="Picture 11" descr="Hyper-V virtual machines">
            <a:extLst>
              <a:ext uri="{FF2B5EF4-FFF2-40B4-BE49-F238E27FC236}">
                <a16:creationId xmlns:a16="http://schemas.microsoft.com/office/drawing/2014/main" id="{570AA49C-7C85-46E1-945B-31F5DC37E84C}"/>
              </a:ext>
            </a:extLst>
          </p:cNvPr>
          <p:cNvPicPr>
            <a:picLocks noChangeAspect="1"/>
          </p:cNvPicPr>
          <p:nvPr/>
        </p:nvPicPr>
        <p:blipFill>
          <a:blip r:embed="rId4"/>
          <a:stretch>
            <a:fillRect/>
          </a:stretch>
        </p:blipFill>
        <p:spPr>
          <a:xfrm>
            <a:off x="2379662" y="4191000"/>
            <a:ext cx="1193911" cy="1299778"/>
          </a:xfrm>
          <a:prstGeom prst="rect">
            <a:avLst/>
          </a:prstGeom>
        </p:spPr>
      </p:pic>
      <p:grpSp>
        <p:nvGrpSpPr>
          <p:cNvPr id="13" name="Group 12">
            <a:extLst>
              <a:ext uri="{FF2B5EF4-FFF2-40B4-BE49-F238E27FC236}">
                <a16:creationId xmlns:a16="http://schemas.microsoft.com/office/drawing/2014/main" id="{AE3CC191-F42B-43B4-9DA6-10F819B72DDF}"/>
              </a:ext>
            </a:extLst>
          </p:cNvPr>
          <p:cNvGrpSpPr/>
          <p:nvPr/>
        </p:nvGrpSpPr>
        <p:grpSpPr>
          <a:xfrm>
            <a:off x="4220256" y="4289135"/>
            <a:ext cx="1419227" cy="1282581"/>
            <a:chOff x="4696181" y="4081055"/>
            <a:chExt cx="1419227" cy="1282581"/>
          </a:xfrm>
        </p:grpSpPr>
        <p:pic>
          <p:nvPicPr>
            <p:cNvPr id="14" name="Picture 13" descr="Windows server">
              <a:extLst>
                <a:ext uri="{FF2B5EF4-FFF2-40B4-BE49-F238E27FC236}">
                  <a16:creationId xmlns:a16="http://schemas.microsoft.com/office/drawing/2014/main" id="{47E033DB-053D-4BD9-B57D-E8722D60E191}"/>
                </a:ext>
              </a:extLst>
            </p:cNvPr>
            <p:cNvPicPr>
              <a:picLocks noChangeAspect="1"/>
            </p:cNvPicPr>
            <p:nvPr/>
          </p:nvPicPr>
          <p:blipFill>
            <a:blip r:embed="rId5"/>
            <a:stretch>
              <a:fillRect/>
            </a:stretch>
          </p:blipFill>
          <p:spPr>
            <a:xfrm>
              <a:off x="4696181" y="4635636"/>
              <a:ext cx="672750" cy="728000"/>
            </a:xfrm>
            <a:prstGeom prst="rect">
              <a:avLst/>
            </a:prstGeom>
          </p:spPr>
        </p:pic>
        <p:pic>
          <p:nvPicPr>
            <p:cNvPr id="15" name="Picture 14">
              <a:extLst>
                <a:ext uri="{FF2B5EF4-FFF2-40B4-BE49-F238E27FC236}">
                  <a16:creationId xmlns:a16="http://schemas.microsoft.com/office/drawing/2014/main" id="{6941327C-3B33-4D83-B9DA-C4448B925D89}"/>
                </a:ext>
              </a:extLst>
            </p:cNvPr>
            <p:cNvPicPr>
              <a:picLocks noChangeAspect="1"/>
            </p:cNvPicPr>
            <p:nvPr/>
          </p:nvPicPr>
          <p:blipFill>
            <a:blip r:embed="rId6"/>
            <a:stretch>
              <a:fillRect/>
            </a:stretch>
          </p:blipFill>
          <p:spPr>
            <a:xfrm>
              <a:off x="5277037" y="4084608"/>
              <a:ext cx="672750" cy="728000"/>
            </a:xfrm>
            <a:prstGeom prst="rect">
              <a:avLst/>
            </a:prstGeom>
          </p:spPr>
        </p:pic>
        <p:pic>
          <p:nvPicPr>
            <p:cNvPr id="16" name="Picture 15" descr="Linux server">
              <a:extLst>
                <a:ext uri="{FF2B5EF4-FFF2-40B4-BE49-F238E27FC236}">
                  <a16:creationId xmlns:a16="http://schemas.microsoft.com/office/drawing/2014/main" id="{274CFEB9-A57C-497D-B435-D164BCD15282}"/>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28478" y="4081055"/>
              <a:ext cx="786930" cy="784482"/>
            </a:xfrm>
            <a:prstGeom prst="rect">
              <a:avLst/>
            </a:prstGeom>
          </p:spPr>
        </p:pic>
      </p:grpSp>
      <p:grpSp>
        <p:nvGrpSpPr>
          <p:cNvPr id="18" name="Group 17" descr="Virtual Machine">
            <a:extLst>
              <a:ext uri="{FF2B5EF4-FFF2-40B4-BE49-F238E27FC236}">
                <a16:creationId xmlns:a16="http://schemas.microsoft.com/office/drawing/2014/main" id="{26684F8A-BD8C-4380-868A-E761D45C8351}"/>
              </a:ext>
            </a:extLst>
          </p:cNvPr>
          <p:cNvGrpSpPr/>
          <p:nvPr/>
        </p:nvGrpSpPr>
        <p:grpSpPr>
          <a:xfrm>
            <a:off x="582506" y="1967834"/>
            <a:ext cx="574111" cy="440034"/>
            <a:chOff x="2101632" y="5151658"/>
            <a:chExt cx="1186803" cy="1094514"/>
          </a:xfrm>
        </p:grpSpPr>
        <p:sp>
          <p:nvSpPr>
            <p:cNvPr id="19" name="Freeform 31">
              <a:extLst>
                <a:ext uri="{FF2B5EF4-FFF2-40B4-BE49-F238E27FC236}">
                  <a16:creationId xmlns:a16="http://schemas.microsoft.com/office/drawing/2014/main" id="{9244B04A-B2B2-46B8-94C0-43397C5F863B}"/>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0" name="Freeform 32">
              <a:extLst>
                <a:ext uri="{FF2B5EF4-FFF2-40B4-BE49-F238E27FC236}">
                  <a16:creationId xmlns:a16="http://schemas.microsoft.com/office/drawing/2014/main" id="{0DEE3281-53A2-4340-9770-1D368E5F4F31}"/>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1" name="Freeform 33">
              <a:extLst>
                <a:ext uri="{FF2B5EF4-FFF2-40B4-BE49-F238E27FC236}">
                  <a16:creationId xmlns:a16="http://schemas.microsoft.com/office/drawing/2014/main" id="{780B5CC6-AE5C-4E86-A04A-58B077A520B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2" name="Freeform 34">
              <a:extLst>
                <a:ext uri="{FF2B5EF4-FFF2-40B4-BE49-F238E27FC236}">
                  <a16:creationId xmlns:a16="http://schemas.microsoft.com/office/drawing/2014/main" id="{2258A9A2-4D1B-4930-8C21-55BD1F40488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3" name="Freeform 35">
              <a:extLst>
                <a:ext uri="{FF2B5EF4-FFF2-40B4-BE49-F238E27FC236}">
                  <a16:creationId xmlns:a16="http://schemas.microsoft.com/office/drawing/2014/main" id="{08838318-E800-4267-A60C-FCB7408F008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4" name="Freeform 36">
              <a:extLst>
                <a:ext uri="{FF2B5EF4-FFF2-40B4-BE49-F238E27FC236}">
                  <a16:creationId xmlns:a16="http://schemas.microsoft.com/office/drawing/2014/main" id="{E87EED04-A85C-42FA-A867-2E417AA8982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5" name="Rectangle 24">
              <a:extLst>
                <a:ext uri="{FF2B5EF4-FFF2-40B4-BE49-F238E27FC236}">
                  <a16:creationId xmlns:a16="http://schemas.microsoft.com/office/drawing/2014/main" id="{C8C916F6-E553-450B-8406-A0D09AFBD298}"/>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6" name="Oval 25">
              <a:extLst>
                <a:ext uri="{FF2B5EF4-FFF2-40B4-BE49-F238E27FC236}">
                  <a16:creationId xmlns:a16="http://schemas.microsoft.com/office/drawing/2014/main" id="{21BF679E-A5CD-4CE9-8C1C-10C752F66F86}"/>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7" name="Freeform 39">
              <a:extLst>
                <a:ext uri="{FF2B5EF4-FFF2-40B4-BE49-F238E27FC236}">
                  <a16:creationId xmlns:a16="http://schemas.microsoft.com/office/drawing/2014/main" id="{66F087AA-E9BE-4EEC-9EAD-C41EEEB18268}"/>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8" name="Freeform 40">
              <a:extLst>
                <a:ext uri="{FF2B5EF4-FFF2-40B4-BE49-F238E27FC236}">
                  <a16:creationId xmlns:a16="http://schemas.microsoft.com/office/drawing/2014/main" id="{DC8FF16D-67F7-4230-B308-FCAEBC230430}"/>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9" name="Freeform 41">
              <a:extLst>
                <a:ext uri="{FF2B5EF4-FFF2-40B4-BE49-F238E27FC236}">
                  <a16:creationId xmlns:a16="http://schemas.microsoft.com/office/drawing/2014/main" id="{8ABFCC90-897C-4B0A-879A-ED9FDD5EEC3E}"/>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30" name="Rectangle 29">
            <a:extLst>
              <a:ext uri="{FF2B5EF4-FFF2-40B4-BE49-F238E27FC236}">
                <a16:creationId xmlns:a16="http://schemas.microsoft.com/office/drawing/2014/main" id="{4DCBC35A-61FC-411D-8F8B-7CA80D3D780B}"/>
              </a:ext>
            </a:extLst>
          </p:cNvPr>
          <p:cNvSpPr/>
          <p:nvPr/>
        </p:nvSpPr>
        <p:spPr bwMode="auto">
          <a:xfrm>
            <a:off x="484391" y="1628731"/>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 name="Group 30" descr="Virtual Machine">
            <a:extLst>
              <a:ext uri="{FF2B5EF4-FFF2-40B4-BE49-F238E27FC236}">
                <a16:creationId xmlns:a16="http://schemas.microsoft.com/office/drawing/2014/main" id="{73D3B43A-339F-4FBE-AE5D-1E7ED7B52881}"/>
              </a:ext>
            </a:extLst>
          </p:cNvPr>
          <p:cNvGrpSpPr/>
          <p:nvPr/>
        </p:nvGrpSpPr>
        <p:grpSpPr>
          <a:xfrm>
            <a:off x="1326146" y="1971945"/>
            <a:ext cx="574111" cy="440034"/>
            <a:chOff x="2101632" y="5151658"/>
            <a:chExt cx="1186803" cy="1094514"/>
          </a:xfrm>
        </p:grpSpPr>
        <p:sp>
          <p:nvSpPr>
            <p:cNvPr id="32" name="Freeform 31">
              <a:extLst>
                <a:ext uri="{FF2B5EF4-FFF2-40B4-BE49-F238E27FC236}">
                  <a16:creationId xmlns:a16="http://schemas.microsoft.com/office/drawing/2014/main" id="{84FB80EF-9AFF-40D6-8F05-0A4DB5F9FCD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3" name="Freeform 32">
              <a:extLst>
                <a:ext uri="{FF2B5EF4-FFF2-40B4-BE49-F238E27FC236}">
                  <a16:creationId xmlns:a16="http://schemas.microsoft.com/office/drawing/2014/main" id="{D670333E-C189-46E4-8AB1-757867F281F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4" name="Freeform 33">
              <a:extLst>
                <a:ext uri="{FF2B5EF4-FFF2-40B4-BE49-F238E27FC236}">
                  <a16:creationId xmlns:a16="http://schemas.microsoft.com/office/drawing/2014/main" id="{5E1BD8F0-A1EA-4221-95C5-B2D9A18D22D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5" name="Freeform 34">
              <a:extLst>
                <a:ext uri="{FF2B5EF4-FFF2-40B4-BE49-F238E27FC236}">
                  <a16:creationId xmlns:a16="http://schemas.microsoft.com/office/drawing/2014/main" id="{10C1291F-F484-423B-B441-C9F9FAD25BC5}"/>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6" name="Freeform 35">
              <a:extLst>
                <a:ext uri="{FF2B5EF4-FFF2-40B4-BE49-F238E27FC236}">
                  <a16:creationId xmlns:a16="http://schemas.microsoft.com/office/drawing/2014/main" id="{7506DA4B-B481-4498-A9FB-20BB0121D2F7}"/>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7" name="Freeform 36">
              <a:extLst>
                <a:ext uri="{FF2B5EF4-FFF2-40B4-BE49-F238E27FC236}">
                  <a16:creationId xmlns:a16="http://schemas.microsoft.com/office/drawing/2014/main" id="{2C4CE551-A614-4F9A-B2BA-CE3DD0FB07B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8" name="Rectangle 37">
              <a:extLst>
                <a:ext uri="{FF2B5EF4-FFF2-40B4-BE49-F238E27FC236}">
                  <a16:creationId xmlns:a16="http://schemas.microsoft.com/office/drawing/2014/main" id="{5A153C9B-8BBB-4585-A6D5-EEEDEA5AEADF}"/>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9" name="Oval 38">
              <a:extLst>
                <a:ext uri="{FF2B5EF4-FFF2-40B4-BE49-F238E27FC236}">
                  <a16:creationId xmlns:a16="http://schemas.microsoft.com/office/drawing/2014/main" id="{22D2C1BA-0254-4615-B20C-6897A82ABED9}"/>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0" name="Freeform 39">
              <a:extLst>
                <a:ext uri="{FF2B5EF4-FFF2-40B4-BE49-F238E27FC236}">
                  <a16:creationId xmlns:a16="http://schemas.microsoft.com/office/drawing/2014/main" id="{1C07A876-935E-4DF4-B6BB-088849097687}"/>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1" name="Freeform 40">
              <a:extLst>
                <a:ext uri="{FF2B5EF4-FFF2-40B4-BE49-F238E27FC236}">
                  <a16:creationId xmlns:a16="http://schemas.microsoft.com/office/drawing/2014/main" id="{969AA204-7C49-47B0-BE61-0E6D77E805AA}"/>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2" name="Freeform 41">
              <a:extLst>
                <a:ext uri="{FF2B5EF4-FFF2-40B4-BE49-F238E27FC236}">
                  <a16:creationId xmlns:a16="http://schemas.microsoft.com/office/drawing/2014/main" id="{0EB95826-AC91-45DA-A0FF-8188C8B8276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43" name="Group 42" descr="Virtual Machine">
            <a:extLst>
              <a:ext uri="{FF2B5EF4-FFF2-40B4-BE49-F238E27FC236}">
                <a16:creationId xmlns:a16="http://schemas.microsoft.com/office/drawing/2014/main" id="{16D15169-EEC0-4D3A-B80B-0FAA19E2B410}"/>
              </a:ext>
            </a:extLst>
          </p:cNvPr>
          <p:cNvGrpSpPr/>
          <p:nvPr/>
        </p:nvGrpSpPr>
        <p:grpSpPr>
          <a:xfrm>
            <a:off x="2075292" y="1970002"/>
            <a:ext cx="574111" cy="440034"/>
            <a:chOff x="2101632" y="5151658"/>
            <a:chExt cx="1186803" cy="1094514"/>
          </a:xfrm>
        </p:grpSpPr>
        <p:sp>
          <p:nvSpPr>
            <p:cNvPr id="44" name="Freeform 31">
              <a:extLst>
                <a:ext uri="{FF2B5EF4-FFF2-40B4-BE49-F238E27FC236}">
                  <a16:creationId xmlns:a16="http://schemas.microsoft.com/office/drawing/2014/main" id="{7664B9A1-4B3B-47D5-9FDF-1410636E1FD2}"/>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5" name="Freeform 32">
              <a:extLst>
                <a:ext uri="{FF2B5EF4-FFF2-40B4-BE49-F238E27FC236}">
                  <a16:creationId xmlns:a16="http://schemas.microsoft.com/office/drawing/2014/main" id="{86397895-53EA-4002-A40E-C8EE8794009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6" name="Freeform 33">
              <a:extLst>
                <a:ext uri="{FF2B5EF4-FFF2-40B4-BE49-F238E27FC236}">
                  <a16:creationId xmlns:a16="http://schemas.microsoft.com/office/drawing/2014/main" id="{D383815C-3BA2-4F99-A225-2671CBF48A9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7" name="Freeform 34">
              <a:extLst>
                <a:ext uri="{FF2B5EF4-FFF2-40B4-BE49-F238E27FC236}">
                  <a16:creationId xmlns:a16="http://schemas.microsoft.com/office/drawing/2014/main" id="{14FAB8E1-BFAA-410A-A397-097C25BFE1C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8" name="Freeform 35">
              <a:extLst>
                <a:ext uri="{FF2B5EF4-FFF2-40B4-BE49-F238E27FC236}">
                  <a16:creationId xmlns:a16="http://schemas.microsoft.com/office/drawing/2014/main" id="{C88B0E49-8250-4515-851A-498112B26D14}"/>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9" name="Freeform 36">
              <a:extLst>
                <a:ext uri="{FF2B5EF4-FFF2-40B4-BE49-F238E27FC236}">
                  <a16:creationId xmlns:a16="http://schemas.microsoft.com/office/drawing/2014/main" id="{BB4899B8-6E51-4098-86B9-E2F557435D16}"/>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0" name="Rectangle 49">
              <a:extLst>
                <a:ext uri="{FF2B5EF4-FFF2-40B4-BE49-F238E27FC236}">
                  <a16:creationId xmlns:a16="http://schemas.microsoft.com/office/drawing/2014/main" id="{2C6573D5-FF57-4211-9639-3C9A7EB184E7}"/>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1" name="Oval 50">
              <a:extLst>
                <a:ext uri="{FF2B5EF4-FFF2-40B4-BE49-F238E27FC236}">
                  <a16:creationId xmlns:a16="http://schemas.microsoft.com/office/drawing/2014/main" id="{DEFBF9FE-797A-4226-A1A4-1651A658D8E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2" name="Freeform 39">
              <a:extLst>
                <a:ext uri="{FF2B5EF4-FFF2-40B4-BE49-F238E27FC236}">
                  <a16:creationId xmlns:a16="http://schemas.microsoft.com/office/drawing/2014/main" id="{D6FE74D2-3549-4DE1-A841-A11E0E0442A2}"/>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3" name="Freeform 40">
              <a:extLst>
                <a:ext uri="{FF2B5EF4-FFF2-40B4-BE49-F238E27FC236}">
                  <a16:creationId xmlns:a16="http://schemas.microsoft.com/office/drawing/2014/main" id="{130C9BD1-4F0F-4185-B67E-7E3883C9FAB5}"/>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4" name="Freeform 41">
              <a:extLst>
                <a:ext uri="{FF2B5EF4-FFF2-40B4-BE49-F238E27FC236}">
                  <a16:creationId xmlns:a16="http://schemas.microsoft.com/office/drawing/2014/main" id="{2E549A15-B83D-4063-9887-25478BDA42BE}"/>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55" name="Rectangle 54">
            <a:extLst>
              <a:ext uri="{FF2B5EF4-FFF2-40B4-BE49-F238E27FC236}">
                <a16:creationId xmlns:a16="http://schemas.microsoft.com/office/drawing/2014/main" id="{D92F2FD5-F759-493B-B9C2-4AC7E2617887}"/>
              </a:ext>
            </a:extLst>
          </p:cNvPr>
          <p:cNvSpPr/>
          <p:nvPr/>
        </p:nvSpPr>
        <p:spPr bwMode="auto">
          <a:xfrm>
            <a:off x="6287278" y="1530220"/>
            <a:ext cx="5791198" cy="532552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6" name="Up-Down Arrow 22">
            <a:extLst>
              <a:ext uri="{FF2B5EF4-FFF2-40B4-BE49-F238E27FC236}">
                <a16:creationId xmlns:a16="http://schemas.microsoft.com/office/drawing/2014/main" id="{7C6B6F47-5238-4128-B792-DFEA5044336F}"/>
              </a:ext>
            </a:extLst>
          </p:cNvPr>
          <p:cNvSpPr/>
          <p:nvPr/>
        </p:nvSpPr>
        <p:spPr bwMode="auto">
          <a:xfrm>
            <a:off x="9381974" y="3744186"/>
            <a:ext cx="245421" cy="609002"/>
          </a:xfrm>
          <a:prstGeom prst="upDown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descr="Virtual Machine">
            <a:extLst>
              <a:ext uri="{FF2B5EF4-FFF2-40B4-BE49-F238E27FC236}">
                <a16:creationId xmlns:a16="http://schemas.microsoft.com/office/drawing/2014/main" id="{00D2E9BF-B1F1-484D-A710-8FAFD50925A2}"/>
              </a:ext>
            </a:extLst>
          </p:cNvPr>
          <p:cNvGrpSpPr/>
          <p:nvPr/>
        </p:nvGrpSpPr>
        <p:grpSpPr>
          <a:xfrm>
            <a:off x="7135040" y="2691107"/>
            <a:ext cx="574111" cy="440034"/>
            <a:chOff x="2101632" y="5151658"/>
            <a:chExt cx="1186803" cy="1094514"/>
          </a:xfrm>
        </p:grpSpPr>
        <p:sp>
          <p:nvSpPr>
            <p:cNvPr id="59" name="Freeform 31">
              <a:extLst>
                <a:ext uri="{FF2B5EF4-FFF2-40B4-BE49-F238E27FC236}">
                  <a16:creationId xmlns:a16="http://schemas.microsoft.com/office/drawing/2014/main" id="{890D4C41-CC79-4206-B429-A76F0F2EE539}"/>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0" name="Freeform 32">
              <a:extLst>
                <a:ext uri="{FF2B5EF4-FFF2-40B4-BE49-F238E27FC236}">
                  <a16:creationId xmlns:a16="http://schemas.microsoft.com/office/drawing/2014/main" id="{9336BA9A-F4A5-4525-80A5-B71F659A4B0B}"/>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1" name="Freeform 33">
              <a:extLst>
                <a:ext uri="{FF2B5EF4-FFF2-40B4-BE49-F238E27FC236}">
                  <a16:creationId xmlns:a16="http://schemas.microsoft.com/office/drawing/2014/main" id="{2D75D4A7-078E-4C89-9F2E-90ECD2F2C16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2" name="Freeform 34">
              <a:extLst>
                <a:ext uri="{FF2B5EF4-FFF2-40B4-BE49-F238E27FC236}">
                  <a16:creationId xmlns:a16="http://schemas.microsoft.com/office/drawing/2014/main" id="{D5112FBD-68E4-4941-A844-B188DB5AE03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3" name="Freeform 35">
              <a:extLst>
                <a:ext uri="{FF2B5EF4-FFF2-40B4-BE49-F238E27FC236}">
                  <a16:creationId xmlns:a16="http://schemas.microsoft.com/office/drawing/2014/main" id="{21038412-CD1B-4CE8-956A-480F6B122902}"/>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4" name="Freeform 36">
              <a:extLst>
                <a:ext uri="{FF2B5EF4-FFF2-40B4-BE49-F238E27FC236}">
                  <a16:creationId xmlns:a16="http://schemas.microsoft.com/office/drawing/2014/main" id="{D54F0CCE-C9E8-4D9F-957B-8ED476960B1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5" name="Rectangle 64">
              <a:extLst>
                <a:ext uri="{FF2B5EF4-FFF2-40B4-BE49-F238E27FC236}">
                  <a16:creationId xmlns:a16="http://schemas.microsoft.com/office/drawing/2014/main" id="{EA33AFE1-84D9-473D-871F-C808B63F468A}"/>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6" name="Oval 65">
              <a:extLst>
                <a:ext uri="{FF2B5EF4-FFF2-40B4-BE49-F238E27FC236}">
                  <a16:creationId xmlns:a16="http://schemas.microsoft.com/office/drawing/2014/main" id="{BE6DB68A-44F2-4C1F-B35E-7DDD82B0289F}"/>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7" name="Freeform 39">
              <a:extLst>
                <a:ext uri="{FF2B5EF4-FFF2-40B4-BE49-F238E27FC236}">
                  <a16:creationId xmlns:a16="http://schemas.microsoft.com/office/drawing/2014/main" id="{8D76DFB3-39ED-4CA3-AFB9-DC793DFD9657}"/>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8" name="Freeform 40">
              <a:extLst>
                <a:ext uri="{FF2B5EF4-FFF2-40B4-BE49-F238E27FC236}">
                  <a16:creationId xmlns:a16="http://schemas.microsoft.com/office/drawing/2014/main" id="{A77DE18E-E846-4253-B063-A9F554BD296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9" name="Freeform 41">
              <a:extLst>
                <a:ext uri="{FF2B5EF4-FFF2-40B4-BE49-F238E27FC236}">
                  <a16:creationId xmlns:a16="http://schemas.microsoft.com/office/drawing/2014/main" id="{63FE0F04-7744-406C-BBE9-0691DA53BC11}"/>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70" name="Rectangle 69">
            <a:extLst>
              <a:ext uri="{FF2B5EF4-FFF2-40B4-BE49-F238E27FC236}">
                <a16:creationId xmlns:a16="http://schemas.microsoft.com/office/drawing/2014/main" id="{6219D990-97DC-4E68-B679-E6145369DE53}"/>
              </a:ext>
            </a:extLst>
          </p:cNvPr>
          <p:cNvSpPr/>
          <p:nvPr/>
        </p:nvSpPr>
        <p:spPr bwMode="auto">
          <a:xfrm>
            <a:off x="7036925" y="2352004"/>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71" name="Group 70" descr="Virtual Machine">
            <a:extLst>
              <a:ext uri="{FF2B5EF4-FFF2-40B4-BE49-F238E27FC236}">
                <a16:creationId xmlns:a16="http://schemas.microsoft.com/office/drawing/2014/main" id="{AF7497F1-026D-4FC0-9D10-45E22049B56B}"/>
              </a:ext>
            </a:extLst>
          </p:cNvPr>
          <p:cNvGrpSpPr/>
          <p:nvPr/>
        </p:nvGrpSpPr>
        <p:grpSpPr>
          <a:xfrm>
            <a:off x="7878680" y="2695218"/>
            <a:ext cx="574111" cy="440034"/>
            <a:chOff x="2101632" y="5151658"/>
            <a:chExt cx="1186803" cy="1094514"/>
          </a:xfrm>
        </p:grpSpPr>
        <p:sp>
          <p:nvSpPr>
            <p:cNvPr id="72" name="Freeform 31">
              <a:extLst>
                <a:ext uri="{FF2B5EF4-FFF2-40B4-BE49-F238E27FC236}">
                  <a16:creationId xmlns:a16="http://schemas.microsoft.com/office/drawing/2014/main" id="{AB8D6F77-D140-4CAD-B52E-5D203801B6B9}"/>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3" name="Freeform 32">
              <a:extLst>
                <a:ext uri="{FF2B5EF4-FFF2-40B4-BE49-F238E27FC236}">
                  <a16:creationId xmlns:a16="http://schemas.microsoft.com/office/drawing/2014/main" id="{64B20DD6-B5C3-4102-B58C-B8672A41A25E}"/>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4" name="Freeform 33">
              <a:extLst>
                <a:ext uri="{FF2B5EF4-FFF2-40B4-BE49-F238E27FC236}">
                  <a16:creationId xmlns:a16="http://schemas.microsoft.com/office/drawing/2014/main" id="{72C7C23B-F5BE-4564-8AED-B06624D6CFDF}"/>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5" name="Freeform 34">
              <a:extLst>
                <a:ext uri="{FF2B5EF4-FFF2-40B4-BE49-F238E27FC236}">
                  <a16:creationId xmlns:a16="http://schemas.microsoft.com/office/drawing/2014/main" id="{A41CB35F-BF04-433F-BF0F-2AF029FC151B}"/>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6" name="Freeform 35">
              <a:extLst>
                <a:ext uri="{FF2B5EF4-FFF2-40B4-BE49-F238E27FC236}">
                  <a16:creationId xmlns:a16="http://schemas.microsoft.com/office/drawing/2014/main" id="{BB18E3C0-0897-4A04-B6C7-04BCCB96EF44}"/>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7" name="Freeform 36">
              <a:extLst>
                <a:ext uri="{FF2B5EF4-FFF2-40B4-BE49-F238E27FC236}">
                  <a16:creationId xmlns:a16="http://schemas.microsoft.com/office/drawing/2014/main" id="{9EEA339C-5713-4C1E-9E4C-53C4B540BF5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8" name="Rectangle 77">
              <a:extLst>
                <a:ext uri="{FF2B5EF4-FFF2-40B4-BE49-F238E27FC236}">
                  <a16:creationId xmlns:a16="http://schemas.microsoft.com/office/drawing/2014/main" id="{091735A1-FCFB-485F-B973-87EB93837D34}"/>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9" name="Oval 78">
              <a:extLst>
                <a:ext uri="{FF2B5EF4-FFF2-40B4-BE49-F238E27FC236}">
                  <a16:creationId xmlns:a16="http://schemas.microsoft.com/office/drawing/2014/main" id="{655A8AA8-22E2-44EB-9824-07FE126676DA}"/>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0" name="Freeform 39">
              <a:extLst>
                <a:ext uri="{FF2B5EF4-FFF2-40B4-BE49-F238E27FC236}">
                  <a16:creationId xmlns:a16="http://schemas.microsoft.com/office/drawing/2014/main" id="{D2FE825E-8256-4F75-8525-FCD605874E63}"/>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1" name="Freeform 40">
              <a:extLst>
                <a:ext uri="{FF2B5EF4-FFF2-40B4-BE49-F238E27FC236}">
                  <a16:creationId xmlns:a16="http://schemas.microsoft.com/office/drawing/2014/main" id="{41F531CD-5798-4D0A-B014-B3F7B02DF912}"/>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2" name="Freeform 41">
              <a:extLst>
                <a:ext uri="{FF2B5EF4-FFF2-40B4-BE49-F238E27FC236}">
                  <a16:creationId xmlns:a16="http://schemas.microsoft.com/office/drawing/2014/main" id="{B4B35944-98F8-45EE-86A2-4A370CE1B07C}"/>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83" name="Group 82" descr="Virtual Machine">
            <a:extLst>
              <a:ext uri="{FF2B5EF4-FFF2-40B4-BE49-F238E27FC236}">
                <a16:creationId xmlns:a16="http://schemas.microsoft.com/office/drawing/2014/main" id="{3DD62E8F-A9B4-4C46-A7C7-6ED056EF92EC}"/>
              </a:ext>
            </a:extLst>
          </p:cNvPr>
          <p:cNvGrpSpPr/>
          <p:nvPr/>
        </p:nvGrpSpPr>
        <p:grpSpPr>
          <a:xfrm>
            <a:off x="8627826" y="2693275"/>
            <a:ext cx="574111" cy="440034"/>
            <a:chOff x="2101632" y="5151658"/>
            <a:chExt cx="1186803" cy="1094514"/>
          </a:xfrm>
        </p:grpSpPr>
        <p:sp>
          <p:nvSpPr>
            <p:cNvPr id="84" name="Freeform 31">
              <a:extLst>
                <a:ext uri="{FF2B5EF4-FFF2-40B4-BE49-F238E27FC236}">
                  <a16:creationId xmlns:a16="http://schemas.microsoft.com/office/drawing/2014/main" id="{2C9415FD-0051-4551-8223-E195C876470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5" name="Freeform 32">
              <a:extLst>
                <a:ext uri="{FF2B5EF4-FFF2-40B4-BE49-F238E27FC236}">
                  <a16:creationId xmlns:a16="http://schemas.microsoft.com/office/drawing/2014/main" id="{EBEBC42A-6D03-4968-9F14-0F1CCD7D2C2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6" name="Freeform 33">
              <a:extLst>
                <a:ext uri="{FF2B5EF4-FFF2-40B4-BE49-F238E27FC236}">
                  <a16:creationId xmlns:a16="http://schemas.microsoft.com/office/drawing/2014/main" id="{EF83D885-27F0-4C1D-86B0-D9ECC1AD53B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7" name="Freeform 34">
              <a:extLst>
                <a:ext uri="{FF2B5EF4-FFF2-40B4-BE49-F238E27FC236}">
                  <a16:creationId xmlns:a16="http://schemas.microsoft.com/office/drawing/2014/main" id="{4C3D23CC-50C8-46C4-B2B1-62CDFE64619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8" name="Freeform 35">
              <a:extLst>
                <a:ext uri="{FF2B5EF4-FFF2-40B4-BE49-F238E27FC236}">
                  <a16:creationId xmlns:a16="http://schemas.microsoft.com/office/drawing/2014/main" id="{D9A032D8-CCE3-4BA5-8804-161B9F01B4CF}"/>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9" name="Freeform 36">
              <a:extLst>
                <a:ext uri="{FF2B5EF4-FFF2-40B4-BE49-F238E27FC236}">
                  <a16:creationId xmlns:a16="http://schemas.microsoft.com/office/drawing/2014/main" id="{86D0FF22-9FE2-48C5-9173-DBE6734392C8}"/>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0" name="Rectangle 89">
              <a:extLst>
                <a:ext uri="{FF2B5EF4-FFF2-40B4-BE49-F238E27FC236}">
                  <a16:creationId xmlns:a16="http://schemas.microsoft.com/office/drawing/2014/main" id="{BEA3DDF3-166A-498E-8651-86B301785B30}"/>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1" name="Oval 90">
              <a:extLst>
                <a:ext uri="{FF2B5EF4-FFF2-40B4-BE49-F238E27FC236}">
                  <a16:creationId xmlns:a16="http://schemas.microsoft.com/office/drawing/2014/main" id="{7D9C74F2-E467-42D9-9F10-F7D6054DF45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2" name="Freeform 39">
              <a:extLst>
                <a:ext uri="{FF2B5EF4-FFF2-40B4-BE49-F238E27FC236}">
                  <a16:creationId xmlns:a16="http://schemas.microsoft.com/office/drawing/2014/main" id="{102A5600-32B4-4035-ADA3-AAE852291FB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3" name="Freeform 40">
              <a:extLst>
                <a:ext uri="{FF2B5EF4-FFF2-40B4-BE49-F238E27FC236}">
                  <a16:creationId xmlns:a16="http://schemas.microsoft.com/office/drawing/2014/main" id="{A22312BC-49EF-4192-8512-71C33BE4250B}"/>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4" name="Freeform 41">
              <a:extLst>
                <a:ext uri="{FF2B5EF4-FFF2-40B4-BE49-F238E27FC236}">
                  <a16:creationId xmlns:a16="http://schemas.microsoft.com/office/drawing/2014/main" id="{8C80F67A-73D2-42E8-AC87-672C0D67D5A9}"/>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95" name="Group 94" descr="Virtual Machine">
            <a:extLst>
              <a:ext uri="{FF2B5EF4-FFF2-40B4-BE49-F238E27FC236}">
                <a16:creationId xmlns:a16="http://schemas.microsoft.com/office/drawing/2014/main" id="{038F1F2C-A829-447F-BAE1-82D428641173}"/>
              </a:ext>
            </a:extLst>
          </p:cNvPr>
          <p:cNvGrpSpPr/>
          <p:nvPr/>
        </p:nvGrpSpPr>
        <p:grpSpPr>
          <a:xfrm>
            <a:off x="7135040" y="4942976"/>
            <a:ext cx="574111" cy="440034"/>
            <a:chOff x="2101632" y="5151658"/>
            <a:chExt cx="1186803" cy="1094514"/>
          </a:xfrm>
        </p:grpSpPr>
        <p:sp>
          <p:nvSpPr>
            <p:cNvPr id="96" name="Freeform 31">
              <a:extLst>
                <a:ext uri="{FF2B5EF4-FFF2-40B4-BE49-F238E27FC236}">
                  <a16:creationId xmlns:a16="http://schemas.microsoft.com/office/drawing/2014/main" id="{B2073315-DEB3-4B30-9872-76833BB7455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7" name="Freeform 32">
              <a:extLst>
                <a:ext uri="{FF2B5EF4-FFF2-40B4-BE49-F238E27FC236}">
                  <a16:creationId xmlns:a16="http://schemas.microsoft.com/office/drawing/2014/main" id="{9C305406-D591-41ED-AD84-3372E78D0A3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8" name="Freeform 33">
              <a:extLst>
                <a:ext uri="{FF2B5EF4-FFF2-40B4-BE49-F238E27FC236}">
                  <a16:creationId xmlns:a16="http://schemas.microsoft.com/office/drawing/2014/main" id="{62A44279-5B3E-413C-B31C-C77A7A419F8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9" name="Freeform 34">
              <a:extLst>
                <a:ext uri="{FF2B5EF4-FFF2-40B4-BE49-F238E27FC236}">
                  <a16:creationId xmlns:a16="http://schemas.microsoft.com/office/drawing/2014/main" id="{FDF11301-755A-4863-94AD-E2D2A7D803D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0" name="Freeform 35">
              <a:extLst>
                <a:ext uri="{FF2B5EF4-FFF2-40B4-BE49-F238E27FC236}">
                  <a16:creationId xmlns:a16="http://schemas.microsoft.com/office/drawing/2014/main" id="{6961D57B-587E-489A-B03F-8937EA4EC83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1" name="Freeform 36">
              <a:extLst>
                <a:ext uri="{FF2B5EF4-FFF2-40B4-BE49-F238E27FC236}">
                  <a16:creationId xmlns:a16="http://schemas.microsoft.com/office/drawing/2014/main" id="{31CFBBF5-B461-48F7-AB1F-2936BD99420B}"/>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2" name="Rectangle 101">
              <a:extLst>
                <a:ext uri="{FF2B5EF4-FFF2-40B4-BE49-F238E27FC236}">
                  <a16:creationId xmlns:a16="http://schemas.microsoft.com/office/drawing/2014/main" id="{7D4F7A9E-D646-4811-BD10-B7391CC1A9AB}"/>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3" name="Oval 102">
              <a:extLst>
                <a:ext uri="{FF2B5EF4-FFF2-40B4-BE49-F238E27FC236}">
                  <a16:creationId xmlns:a16="http://schemas.microsoft.com/office/drawing/2014/main" id="{6AFCAB77-159D-4DFF-927A-E265AC4475FA}"/>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4" name="Freeform 39">
              <a:extLst>
                <a:ext uri="{FF2B5EF4-FFF2-40B4-BE49-F238E27FC236}">
                  <a16:creationId xmlns:a16="http://schemas.microsoft.com/office/drawing/2014/main" id="{9A7E6D01-4B22-4421-93CE-0FE09E624FFB}"/>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5" name="Freeform 40">
              <a:extLst>
                <a:ext uri="{FF2B5EF4-FFF2-40B4-BE49-F238E27FC236}">
                  <a16:creationId xmlns:a16="http://schemas.microsoft.com/office/drawing/2014/main" id="{CB8CBE54-EC11-4483-9A0E-4A19867C7F9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6" name="Freeform 41">
              <a:extLst>
                <a:ext uri="{FF2B5EF4-FFF2-40B4-BE49-F238E27FC236}">
                  <a16:creationId xmlns:a16="http://schemas.microsoft.com/office/drawing/2014/main" id="{20C4007C-C4CF-42D6-9491-018E1539134B}"/>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107" name="Rectangle 106">
            <a:extLst>
              <a:ext uri="{FF2B5EF4-FFF2-40B4-BE49-F238E27FC236}">
                <a16:creationId xmlns:a16="http://schemas.microsoft.com/office/drawing/2014/main" id="{6ACE1B55-6D81-4144-BE03-E0E38DDFC95B}"/>
              </a:ext>
            </a:extLst>
          </p:cNvPr>
          <p:cNvSpPr/>
          <p:nvPr/>
        </p:nvSpPr>
        <p:spPr bwMode="auto">
          <a:xfrm>
            <a:off x="7036925" y="4603873"/>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08" name="Group 107" descr="Virtual Machine">
            <a:extLst>
              <a:ext uri="{FF2B5EF4-FFF2-40B4-BE49-F238E27FC236}">
                <a16:creationId xmlns:a16="http://schemas.microsoft.com/office/drawing/2014/main" id="{8A5AEA95-2131-45DA-822E-2BCD09512D99}"/>
              </a:ext>
            </a:extLst>
          </p:cNvPr>
          <p:cNvGrpSpPr/>
          <p:nvPr/>
        </p:nvGrpSpPr>
        <p:grpSpPr>
          <a:xfrm>
            <a:off x="7878680" y="4947087"/>
            <a:ext cx="574111" cy="440034"/>
            <a:chOff x="2101632" y="5151658"/>
            <a:chExt cx="1186803" cy="1094514"/>
          </a:xfrm>
        </p:grpSpPr>
        <p:sp>
          <p:nvSpPr>
            <p:cNvPr id="109" name="Freeform 31">
              <a:extLst>
                <a:ext uri="{FF2B5EF4-FFF2-40B4-BE49-F238E27FC236}">
                  <a16:creationId xmlns:a16="http://schemas.microsoft.com/office/drawing/2014/main" id="{490A68B0-C906-42EE-96A2-18333420116C}"/>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0" name="Freeform 32">
              <a:extLst>
                <a:ext uri="{FF2B5EF4-FFF2-40B4-BE49-F238E27FC236}">
                  <a16:creationId xmlns:a16="http://schemas.microsoft.com/office/drawing/2014/main" id="{88C25197-A0B2-47D2-8AC5-EB3F2EA19E3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1" name="Freeform 33">
              <a:extLst>
                <a:ext uri="{FF2B5EF4-FFF2-40B4-BE49-F238E27FC236}">
                  <a16:creationId xmlns:a16="http://schemas.microsoft.com/office/drawing/2014/main" id="{9288C694-2AE3-461E-8634-41FE2CA3BBDF}"/>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2" name="Freeform 34">
              <a:extLst>
                <a:ext uri="{FF2B5EF4-FFF2-40B4-BE49-F238E27FC236}">
                  <a16:creationId xmlns:a16="http://schemas.microsoft.com/office/drawing/2014/main" id="{B5F354F6-5ACF-4B99-A113-12A8C4008A6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3" name="Freeform 35">
              <a:extLst>
                <a:ext uri="{FF2B5EF4-FFF2-40B4-BE49-F238E27FC236}">
                  <a16:creationId xmlns:a16="http://schemas.microsoft.com/office/drawing/2014/main" id="{094FDB79-B7EB-4F26-A648-8D91C7860BC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4" name="Freeform 36">
              <a:extLst>
                <a:ext uri="{FF2B5EF4-FFF2-40B4-BE49-F238E27FC236}">
                  <a16:creationId xmlns:a16="http://schemas.microsoft.com/office/drawing/2014/main" id="{1BC60A6A-F247-482C-8AC4-387F5A8A3514}"/>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5" name="Rectangle 114">
              <a:extLst>
                <a:ext uri="{FF2B5EF4-FFF2-40B4-BE49-F238E27FC236}">
                  <a16:creationId xmlns:a16="http://schemas.microsoft.com/office/drawing/2014/main" id="{FDDB391E-B8FE-4981-AA38-B87EE88E8D41}"/>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6" name="Oval 115">
              <a:extLst>
                <a:ext uri="{FF2B5EF4-FFF2-40B4-BE49-F238E27FC236}">
                  <a16:creationId xmlns:a16="http://schemas.microsoft.com/office/drawing/2014/main" id="{AA3E59E2-FAD5-4B08-AFA4-25F22C43E9B2}"/>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7" name="Freeform 39">
              <a:extLst>
                <a:ext uri="{FF2B5EF4-FFF2-40B4-BE49-F238E27FC236}">
                  <a16:creationId xmlns:a16="http://schemas.microsoft.com/office/drawing/2014/main" id="{18D16098-CFF3-41B1-BD03-F3BEC60528C6}"/>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8" name="Freeform 40">
              <a:extLst>
                <a:ext uri="{FF2B5EF4-FFF2-40B4-BE49-F238E27FC236}">
                  <a16:creationId xmlns:a16="http://schemas.microsoft.com/office/drawing/2014/main" id="{5B1A255D-E5CE-4049-B23B-2589D27BEA0D}"/>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9" name="Freeform 41">
              <a:extLst>
                <a:ext uri="{FF2B5EF4-FFF2-40B4-BE49-F238E27FC236}">
                  <a16:creationId xmlns:a16="http://schemas.microsoft.com/office/drawing/2014/main" id="{F438E8E3-F771-4E8F-BAFC-F43C9EF1077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120" name="Group 119" descr="Virtual Machine">
            <a:extLst>
              <a:ext uri="{FF2B5EF4-FFF2-40B4-BE49-F238E27FC236}">
                <a16:creationId xmlns:a16="http://schemas.microsoft.com/office/drawing/2014/main" id="{A73ACE23-2F76-44A1-8FA3-744B0D846B27}"/>
              </a:ext>
            </a:extLst>
          </p:cNvPr>
          <p:cNvGrpSpPr/>
          <p:nvPr/>
        </p:nvGrpSpPr>
        <p:grpSpPr>
          <a:xfrm>
            <a:off x="8627826" y="4945144"/>
            <a:ext cx="574111" cy="440034"/>
            <a:chOff x="2101632" y="5151658"/>
            <a:chExt cx="1186803" cy="1094514"/>
          </a:xfrm>
        </p:grpSpPr>
        <p:sp>
          <p:nvSpPr>
            <p:cNvPr id="121" name="Freeform 31">
              <a:extLst>
                <a:ext uri="{FF2B5EF4-FFF2-40B4-BE49-F238E27FC236}">
                  <a16:creationId xmlns:a16="http://schemas.microsoft.com/office/drawing/2014/main" id="{9BBAC906-F80F-4999-9811-DECB06B5368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2" name="Freeform 32">
              <a:extLst>
                <a:ext uri="{FF2B5EF4-FFF2-40B4-BE49-F238E27FC236}">
                  <a16:creationId xmlns:a16="http://schemas.microsoft.com/office/drawing/2014/main" id="{AFF60430-F398-4023-AB6E-A5CB36B78ECA}"/>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3" name="Freeform 33">
              <a:extLst>
                <a:ext uri="{FF2B5EF4-FFF2-40B4-BE49-F238E27FC236}">
                  <a16:creationId xmlns:a16="http://schemas.microsoft.com/office/drawing/2014/main" id="{5999936F-8C8F-4F77-988F-4B8A1130077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4" name="Freeform 34">
              <a:extLst>
                <a:ext uri="{FF2B5EF4-FFF2-40B4-BE49-F238E27FC236}">
                  <a16:creationId xmlns:a16="http://schemas.microsoft.com/office/drawing/2014/main" id="{FDEC5C2E-8D78-47DD-A80E-D60B9A5C706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5" name="Freeform 35">
              <a:extLst>
                <a:ext uri="{FF2B5EF4-FFF2-40B4-BE49-F238E27FC236}">
                  <a16:creationId xmlns:a16="http://schemas.microsoft.com/office/drawing/2014/main" id="{403778EB-BD2F-4CFE-BE18-A446490DD0AA}"/>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6" name="Freeform 36">
              <a:extLst>
                <a:ext uri="{FF2B5EF4-FFF2-40B4-BE49-F238E27FC236}">
                  <a16:creationId xmlns:a16="http://schemas.microsoft.com/office/drawing/2014/main" id="{7F7A0D83-4928-488E-A67C-C288F27A123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7" name="Rectangle 126">
              <a:extLst>
                <a:ext uri="{FF2B5EF4-FFF2-40B4-BE49-F238E27FC236}">
                  <a16:creationId xmlns:a16="http://schemas.microsoft.com/office/drawing/2014/main" id="{9A16F8A1-6AF5-4B83-BD2B-23F935006149}"/>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8" name="Oval 127">
              <a:extLst>
                <a:ext uri="{FF2B5EF4-FFF2-40B4-BE49-F238E27FC236}">
                  <a16:creationId xmlns:a16="http://schemas.microsoft.com/office/drawing/2014/main" id="{995FB774-E9E2-47CC-9099-CAD709D0D42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9" name="Freeform 39">
              <a:extLst>
                <a:ext uri="{FF2B5EF4-FFF2-40B4-BE49-F238E27FC236}">
                  <a16:creationId xmlns:a16="http://schemas.microsoft.com/office/drawing/2014/main" id="{76D63480-C79E-4CD9-A5A3-E3C5B1E77FFD}"/>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0" name="Freeform 40">
              <a:extLst>
                <a:ext uri="{FF2B5EF4-FFF2-40B4-BE49-F238E27FC236}">
                  <a16:creationId xmlns:a16="http://schemas.microsoft.com/office/drawing/2014/main" id="{B41BC98A-6F58-4629-B869-A95B3AE6B549}"/>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1" name="Freeform 41">
              <a:extLst>
                <a:ext uri="{FF2B5EF4-FFF2-40B4-BE49-F238E27FC236}">
                  <a16:creationId xmlns:a16="http://schemas.microsoft.com/office/drawing/2014/main" id="{96D48A79-F420-4613-8ED4-29D642E2C9C4}"/>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133" name="Rectangle 132">
            <a:extLst>
              <a:ext uri="{FF2B5EF4-FFF2-40B4-BE49-F238E27FC236}">
                <a16:creationId xmlns:a16="http://schemas.microsoft.com/office/drawing/2014/main" id="{55A284DA-B7DB-4722-8157-70CDA96F4807}"/>
              </a:ext>
            </a:extLst>
          </p:cNvPr>
          <p:cNvSpPr/>
          <p:nvPr/>
        </p:nvSpPr>
        <p:spPr bwMode="auto">
          <a:xfrm>
            <a:off x="169864" y="6226515"/>
            <a:ext cx="5791198" cy="6292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Failover from your data center</a:t>
            </a:r>
          </a:p>
        </p:txBody>
      </p:sp>
      <p:sp>
        <p:nvSpPr>
          <p:cNvPr id="134" name="Rectangle 133">
            <a:extLst>
              <a:ext uri="{FF2B5EF4-FFF2-40B4-BE49-F238E27FC236}">
                <a16:creationId xmlns:a16="http://schemas.microsoft.com/office/drawing/2014/main" id="{7F66446F-0FDC-4CE8-AB75-03850BEC80B9}"/>
              </a:ext>
            </a:extLst>
          </p:cNvPr>
          <p:cNvSpPr/>
          <p:nvPr/>
        </p:nvSpPr>
        <p:spPr bwMode="auto">
          <a:xfrm>
            <a:off x="6306338" y="6220269"/>
            <a:ext cx="5791198" cy="6292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Failover between regions in Azure</a:t>
            </a:r>
          </a:p>
        </p:txBody>
      </p:sp>
      <p:pic>
        <p:nvPicPr>
          <p:cNvPr id="135" name="Picture 134" descr="Azure">
            <a:extLst>
              <a:ext uri="{FF2B5EF4-FFF2-40B4-BE49-F238E27FC236}">
                <a16:creationId xmlns:a16="http://schemas.microsoft.com/office/drawing/2014/main" id="{9B7FB3A1-E56D-4FE2-8DA3-1E44D3DCE283}"/>
              </a:ext>
            </a:extLst>
          </p:cNvPr>
          <p:cNvPicPr>
            <a:picLocks noChangeAspect="1"/>
          </p:cNvPicPr>
          <p:nvPr/>
        </p:nvPicPr>
        <p:blipFill>
          <a:blip r:embed="rId8"/>
          <a:stretch>
            <a:fillRect/>
          </a:stretch>
        </p:blipFill>
        <p:spPr>
          <a:xfrm>
            <a:off x="3194027" y="1919714"/>
            <a:ext cx="1513558" cy="391744"/>
          </a:xfrm>
          <a:prstGeom prst="rect">
            <a:avLst/>
          </a:prstGeom>
        </p:spPr>
      </p:pic>
      <p:pic>
        <p:nvPicPr>
          <p:cNvPr id="136" name="Picture 135" descr="Azure">
            <a:extLst>
              <a:ext uri="{FF2B5EF4-FFF2-40B4-BE49-F238E27FC236}">
                <a16:creationId xmlns:a16="http://schemas.microsoft.com/office/drawing/2014/main" id="{6747CA43-8FA3-4C67-A091-98CF8E867FE0}"/>
              </a:ext>
            </a:extLst>
          </p:cNvPr>
          <p:cNvPicPr>
            <a:picLocks noChangeAspect="1"/>
          </p:cNvPicPr>
          <p:nvPr/>
        </p:nvPicPr>
        <p:blipFill>
          <a:blip r:embed="rId8"/>
          <a:stretch>
            <a:fillRect/>
          </a:stretch>
        </p:blipFill>
        <p:spPr>
          <a:xfrm>
            <a:off x="9671056" y="2614031"/>
            <a:ext cx="1513558" cy="391744"/>
          </a:xfrm>
          <a:prstGeom prst="rect">
            <a:avLst/>
          </a:prstGeom>
        </p:spPr>
      </p:pic>
      <p:pic>
        <p:nvPicPr>
          <p:cNvPr id="137" name="Picture 136" descr="Azure">
            <a:extLst>
              <a:ext uri="{FF2B5EF4-FFF2-40B4-BE49-F238E27FC236}">
                <a16:creationId xmlns:a16="http://schemas.microsoft.com/office/drawing/2014/main" id="{9F732BA6-DA7C-4F18-A06B-0434083E030C}"/>
              </a:ext>
            </a:extLst>
          </p:cNvPr>
          <p:cNvPicPr>
            <a:picLocks noChangeAspect="1"/>
          </p:cNvPicPr>
          <p:nvPr/>
        </p:nvPicPr>
        <p:blipFill>
          <a:blip r:embed="rId8"/>
          <a:stretch>
            <a:fillRect/>
          </a:stretch>
        </p:blipFill>
        <p:spPr>
          <a:xfrm>
            <a:off x="9671056" y="4940783"/>
            <a:ext cx="1513558" cy="391744"/>
          </a:xfrm>
          <a:prstGeom prst="rect">
            <a:avLst/>
          </a:prstGeom>
        </p:spPr>
      </p:pic>
    </p:spTree>
    <p:extLst>
      <p:ext uri="{BB962C8B-B14F-4D97-AF65-F5344CB8AC3E}">
        <p14:creationId xmlns:p14="http://schemas.microsoft.com/office/powerpoint/2010/main" val="115003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7EBFA-1D6E-4B7D-A139-71CEB1A0DF1F}"/>
              </a:ext>
            </a:extLst>
          </p:cNvPr>
          <p:cNvSpPr>
            <a:spLocks noGrp="1"/>
          </p:cNvSpPr>
          <p:nvPr>
            <p:ph type="title"/>
          </p:nvPr>
        </p:nvSpPr>
        <p:spPr/>
        <p:txBody>
          <a:bodyPr/>
          <a:lstStyle/>
          <a:p>
            <a:r>
              <a:rPr lang="en-US" dirty="0">
                <a:solidFill>
                  <a:schemeClr val="bg1"/>
                </a:solidFill>
              </a:rPr>
              <a:t>Azure Backup</a:t>
            </a:r>
          </a:p>
        </p:txBody>
      </p:sp>
      <p:pic>
        <p:nvPicPr>
          <p:cNvPr id="5" name="Picture 4">
            <a:extLst>
              <a:ext uri="{FF2B5EF4-FFF2-40B4-BE49-F238E27FC236}">
                <a16:creationId xmlns:a16="http://schemas.microsoft.com/office/drawing/2014/main" id="{5D800348-AF9A-44EC-A7B4-D7CF3F354D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898" r="47794" b="34718"/>
          <a:stretch/>
        </p:blipFill>
        <p:spPr>
          <a:xfrm>
            <a:off x="2513821" y="6434870"/>
            <a:ext cx="2046216" cy="425757"/>
          </a:xfrm>
          <a:prstGeom prst="rect">
            <a:avLst/>
          </a:prstGeom>
        </p:spPr>
      </p:pic>
      <p:pic>
        <p:nvPicPr>
          <p:cNvPr id="6" name="Picture 5">
            <a:extLst>
              <a:ext uri="{FF2B5EF4-FFF2-40B4-BE49-F238E27FC236}">
                <a16:creationId xmlns:a16="http://schemas.microsoft.com/office/drawing/2014/main" id="{928531B3-9006-4B47-8873-883515F78E3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7898" r="47794"/>
          <a:stretch/>
        </p:blipFill>
        <p:spPr>
          <a:xfrm>
            <a:off x="4535450" y="5956234"/>
            <a:ext cx="2944929" cy="938625"/>
          </a:xfrm>
          <a:prstGeom prst="rect">
            <a:avLst/>
          </a:prstGeom>
        </p:spPr>
      </p:pic>
      <p:pic>
        <p:nvPicPr>
          <p:cNvPr id="7" name="Picture 6">
            <a:extLst>
              <a:ext uri="{FF2B5EF4-FFF2-40B4-BE49-F238E27FC236}">
                <a16:creationId xmlns:a16="http://schemas.microsoft.com/office/drawing/2014/main" id="{9AEB0DE5-BB1B-4C7D-BF3B-B552A01C92B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47794"/>
          <a:stretch/>
        </p:blipFill>
        <p:spPr>
          <a:xfrm>
            <a:off x="5828768" y="4805619"/>
            <a:ext cx="6364909" cy="1721771"/>
          </a:xfrm>
          <a:prstGeom prst="rect">
            <a:avLst/>
          </a:prstGeom>
        </p:spPr>
      </p:pic>
      <p:sp>
        <p:nvSpPr>
          <p:cNvPr id="8" name="Freeform 30">
            <a:extLst>
              <a:ext uri="{FF2B5EF4-FFF2-40B4-BE49-F238E27FC236}">
                <a16:creationId xmlns:a16="http://schemas.microsoft.com/office/drawing/2014/main" id="{85CF326B-0C99-44FD-A75B-40C86147B4AF}"/>
              </a:ext>
            </a:extLst>
          </p:cNvPr>
          <p:cNvSpPr>
            <a:spLocks/>
          </p:cNvSpPr>
          <p:nvPr/>
        </p:nvSpPr>
        <p:spPr bwMode="auto">
          <a:xfrm>
            <a:off x="4755935" y="6096893"/>
            <a:ext cx="4289279" cy="767727"/>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9" name="Freeform 19">
            <a:extLst>
              <a:ext uri="{FF2B5EF4-FFF2-40B4-BE49-F238E27FC236}">
                <a16:creationId xmlns:a16="http://schemas.microsoft.com/office/drawing/2014/main" id="{7558A6BF-F2AF-44ED-ADC6-1222A8CF4E0B}"/>
              </a:ext>
            </a:extLst>
          </p:cNvPr>
          <p:cNvSpPr>
            <a:spLocks/>
          </p:cNvSpPr>
          <p:nvPr/>
        </p:nvSpPr>
        <p:spPr bwMode="auto">
          <a:xfrm>
            <a:off x="6379939" y="5559934"/>
            <a:ext cx="5810562" cy="1304687"/>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0" name="Freeform 34">
            <a:extLst>
              <a:ext uri="{FF2B5EF4-FFF2-40B4-BE49-F238E27FC236}">
                <a16:creationId xmlns:a16="http://schemas.microsoft.com/office/drawing/2014/main" id="{971485A4-EB29-4237-B46C-9EAFC19AD35B}"/>
              </a:ext>
            </a:extLst>
          </p:cNvPr>
          <p:cNvSpPr>
            <a:spLocks/>
          </p:cNvSpPr>
          <p:nvPr/>
        </p:nvSpPr>
        <p:spPr bwMode="auto">
          <a:xfrm>
            <a:off x="10841833" y="967104"/>
            <a:ext cx="1030414" cy="669238"/>
          </a:xfrm>
          <a:custGeom>
            <a:avLst/>
            <a:gdLst>
              <a:gd name="T0" fmla="*/ 58 w 69"/>
              <a:gd name="T1" fmla="*/ 20 h 45"/>
              <a:gd name="T2" fmla="*/ 58 w 69"/>
              <a:gd name="T3" fmla="*/ 19 h 45"/>
              <a:gd name="T4" fmla="*/ 39 w 69"/>
              <a:gd name="T5" fmla="*/ 0 h 45"/>
              <a:gd name="T6" fmla="*/ 23 w 69"/>
              <a:gd name="T7" fmla="*/ 9 h 45"/>
              <a:gd name="T8" fmla="*/ 18 w 69"/>
              <a:gd name="T9" fmla="*/ 7 h 45"/>
              <a:gd name="T10" fmla="*/ 12 w 69"/>
              <a:gd name="T11" fmla="*/ 9 h 45"/>
              <a:gd name="T12" fmla="*/ 7 w 69"/>
              <a:gd name="T13" fmla="*/ 18 h 45"/>
              <a:gd name="T14" fmla="*/ 0 w 69"/>
              <a:gd name="T15" fmla="*/ 30 h 45"/>
              <a:gd name="T16" fmla="*/ 13 w 69"/>
              <a:gd name="T17" fmla="*/ 45 h 45"/>
              <a:gd name="T18" fmla="*/ 15 w 69"/>
              <a:gd name="T19" fmla="*/ 45 h 45"/>
              <a:gd name="T20" fmla="*/ 16 w 69"/>
              <a:gd name="T21" fmla="*/ 45 h 45"/>
              <a:gd name="T22" fmla="*/ 47 w 69"/>
              <a:gd name="T23" fmla="*/ 45 h 45"/>
              <a:gd name="T24" fmla="*/ 48 w 69"/>
              <a:gd name="T25" fmla="*/ 45 h 45"/>
              <a:gd name="T26" fmla="*/ 49 w 69"/>
              <a:gd name="T27" fmla="*/ 45 h 45"/>
              <a:gd name="T28" fmla="*/ 51 w 69"/>
              <a:gd name="T29" fmla="*/ 45 h 45"/>
              <a:gd name="T30" fmla="*/ 56 w 69"/>
              <a:gd name="T31" fmla="*/ 45 h 45"/>
              <a:gd name="T32" fmla="*/ 69 w 69"/>
              <a:gd name="T33" fmla="*/ 33 h 45"/>
              <a:gd name="T34" fmla="*/ 58 w 69"/>
              <a:gd name="T35"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8" y="20"/>
                </a:moveTo>
                <a:cubicBezTo>
                  <a:pt x="58" y="20"/>
                  <a:pt x="58" y="19"/>
                  <a:pt x="58" y="19"/>
                </a:cubicBezTo>
                <a:cubicBezTo>
                  <a:pt x="58" y="9"/>
                  <a:pt x="49" y="0"/>
                  <a:pt x="39" y="0"/>
                </a:cubicBezTo>
                <a:cubicBezTo>
                  <a:pt x="32" y="0"/>
                  <a:pt x="26" y="3"/>
                  <a:pt x="23" y="9"/>
                </a:cubicBezTo>
                <a:cubicBezTo>
                  <a:pt x="21" y="8"/>
                  <a:pt x="20" y="7"/>
                  <a:pt x="18" y="7"/>
                </a:cubicBezTo>
                <a:cubicBezTo>
                  <a:pt x="15" y="7"/>
                  <a:pt x="13" y="8"/>
                  <a:pt x="12" y="9"/>
                </a:cubicBezTo>
                <a:cubicBezTo>
                  <a:pt x="9" y="11"/>
                  <a:pt x="7" y="14"/>
                  <a:pt x="7" y="18"/>
                </a:cubicBezTo>
                <a:cubicBezTo>
                  <a:pt x="3" y="21"/>
                  <a:pt x="0" y="25"/>
                  <a:pt x="0" y="30"/>
                </a:cubicBezTo>
                <a:cubicBezTo>
                  <a:pt x="0" y="38"/>
                  <a:pt x="6" y="45"/>
                  <a:pt x="13" y="45"/>
                </a:cubicBezTo>
                <a:cubicBezTo>
                  <a:pt x="14" y="45"/>
                  <a:pt x="14" y="45"/>
                  <a:pt x="15" y="45"/>
                </a:cubicBezTo>
                <a:cubicBezTo>
                  <a:pt x="15" y="45"/>
                  <a:pt x="16" y="45"/>
                  <a:pt x="16" y="45"/>
                </a:cubicBezTo>
                <a:cubicBezTo>
                  <a:pt x="23" y="45"/>
                  <a:pt x="40" y="45"/>
                  <a:pt x="47" y="45"/>
                </a:cubicBezTo>
                <a:cubicBezTo>
                  <a:pt x="48" y="45"/>
                  <a:pt x="48" y="45"/>
                  <a:pt x="48" y="45"/>
                </a:cubicBezTo>
                <a:cubicBezTo>
                  <a:pt x="49" y="45"/>
                  <a:pt x="49" y="45"/>
                  <a:pt x="49" y="45"/>
                </a:cubicBezTo>
                <a:cubicBezTo>
                  <a:pt x="49" y="45"/>
                  <a:pt x="50" y="45"/>
                  <a:pt x="51" y="45"/>
                </a:cubicBezTo>
                <a:cubicBezTo>
                  <a:pt x="56" y="45"/>
                  <a:pt x="56" y="45"/>
                  <a:pt x="56" y="45"/>
                </a:cubicBezTo>
                <a:cubicBezTo>
                  <a:pt x="63" y="45"/>
                  <a:pt x="69" y="40"/>
                  <a:pt x="69" y="33"/>
                </a:cubicBezTo>
                <a:cubicBezTo>
                  <a:pt x="69" y="26"/>
                  <a:pt x="64" y="21"/>
                  <a:pt x="58" y="2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1" name="Rectangle 35">
            <a:extLst>
              <a:ext uri="{FF2B5EF4-FFF2-40B4-BE49-F238E27FC236}">
                <a16:creationId xmlns:a16="http://schemas.microsoft.com/office/drawing/2014/main" id="{93BE58B0-0C67-4E57-9B97-B9EBFC3C5F8C}"/>
              </a:ext>
            </a:extLst>
          </p:cNvPr>
          <p:cNvSpPr>
            <a:spLocks noChangeArrowheads="1"/>
          </p:cNvSpPr>
          <p:nvPr/>
        </p:nvSpPr>
        <p:spPr bwMode="auto">
          <a:xfrm>
            <a:off x="7780752" y="6360506"/>
            <a:ext cx="55977" cy="2005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2" name="Oval 36">
            <a:extLst>
              <a:ext uri="{FF2B5EF4-FFF2-40B4-BE49-F238E27FC236}">
                <a16:creationId xmlns:a16="http://schemas.microsoft.com/office/drawing/2014/main" id="{0297820A-86B5-441F-B21C-12294CEEEB6B}"/>
              </a:ext>
            </a:extLst>
          </p:cNvPr>
          <p:cNvSpPr>
            <a:spLocks noChangeArrowheads="1"/>
          </p:cNvSpPr>
          <p:nvPr/>
        </p:nvSpPr>
        <p:spPr bwMode="auto">
          <a:xfrm>
            <a:off x="7673466" y="6183248"/>
            <a:ext cx="270552" cy="270552"/>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3" name="Oval 37">
            <a:extLst>
              <a:ext uri="{FF2B5EF4-FFF2-40B4-BE49-F238E27FC236}">
                <a16:creationId xmlns:a16="http://schemas.microsoft.com/office/drawing/2014/main" id="{C77A1254-404A-475F-B1F4-82391260E624}"/>
              </a:ext>
            </a:extLst>
          </p:cNvPr>
          <p:cNvSpPr>
            <a:spLocks noChangeArrowheads="1"/>
          </p:cNvSpPr>
          <p:nvPr/>
        </p:nvSpPr>
        <p:spPr bwMode="auto">
          <a:xfrm>
            <a:off x="7706118" y="6047971"/>
            <a:ext cx="195916" cy="195916"/>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4" name="Rectangle 41">
            <a:extLst>
              <a:ext uri="{FF2B5EF4-FFF2-40B4-BE49-F238E27FC236}">
                <a16:creationId xmlns:a16="http://schemas.microsoft.com/office/drawing/2014/main" id="{E5FAECAC-211B-465B-B0C2-D14B124A8626}"/>
              </a:ext>
            </a:extLst>
          </p:cNvPr>
          <p:cNvSpPr>
            <a:spLocks noChangeArrowheads="1"/>
          </p:cNvSpPr>
          <p:nvPr/>
        </p:nvSpPr>
        <p:spPr bwMode="auto">
          <a:xfrm>
            <a:off x="11375178" y="6402487"/>
            <a:ext cx="60642" cy="2005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5" name="Oval 42">
            <a:extLst>
              <a:ext uri="{FF2B5EF4-FFF2-40B4-BE49-F238E27FC236}">
                <a16:creationId xmlns:a16="http://schemas.microsoft.com/office/drawing/2014/main" id="{944693A1-F3AE-4B43-883A-0482D9AB12C6}"/>
              </a:ext>
            </a:extLst>
          </p:cNvPr>
          <p:cNvSpPr>
            <a:spLocks noChangeArrowheads="1"/>
          </p:cNvSpPr>
          <p:nvPr/>
        </p:nvSpPr>
        <p:spPr bwMode="auto">
          <a:xfrm>
            <a:off x="11267893" y="6225229"/>
            <a:ext cx="270552" cy="270552"/>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6" name="Oval 43">
            <a:extLst>
              <a:ext uri="{FF2B5EF4-FFF2-40B4-BE49-F238E27FC236}">
                <a16:creationId xmlns:a16="http://schemas.microsoft.com/office/drawing/2014/main" id="{32D1C9A5-6B6A-43B2-86B9-4160E27FA6B5}"/>
              </a:ext>
            </a:extLst>
          </p:cNvPr>
          <p:cNvSpPr>
            <a:spLocks noChangeArrowheads="1"/>
          </p:cNvSpPr>
          <p:nvPr/>
        </p:nvSpPr>
        <p:spPr bwMode="auto">
          <a:xfrm>
            <a:off x="11305211" y="6089952"/>
            <a:ext cx="195916" cy="195916"/>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pic>
        <p:nvPicPr>
          <p:cNvPr id="17" name="Picture 16" descr="Visualization of On-Prem server syncing to the cloud">
            <a:extLst>
              <a:ext uri="{FF2B5EF4-FFF2-40B4-BE49-F238E27FC236}">
                <a16:creationId xmlns:a16="http://schemas.microsoft.com/office/drawing/2014/main" id="{34471BE5-D62E-4B2B-8AFF-8ABB76536ED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04435" y="808347"/>
            <a:ext cx="2757322" cy="5552158"/>
          </a:xfrm>
          <a:prstGeom prst="rect">
            <a:avLst/>
          </a:prstGeom>
        </p:spPr>
      </p:pic>
      <p:grpSp>
        <p:nvGrpSpPr>
          <p:cNvPr id="18" name="Group 17">
            <a:extLst>
              <a:ext uri="{FF2B5EF4-FFF2-40B4-BE49-F238E27FC236}">
                <a16:creationId xmlns:a16="http://schemas.microsoft.com/office/drawing/2014/main" id="{1AE5EF8C-6E6E-46F8-892B-3184C092701E}"/>
              </a:ext>
            </a:extLst>
          </p:cNvPr>
          <p:cNvGrpSpPr/>
          <p:nvPr/>
        </p:nvGrpSpPr>
        <p:grpSpPr>
          <a:xfrm>
            <a:off x="9707556" y="5403662"/>
            <a:ext cx="962027" cy="1138847"/>
            <a:chOff x="13393674" y="5069631"/>
            <a:chExt cx="981318" cy="1161683"/>
          </a:xfrm>
        </p:grpSpPr>
        <p:sp>
          <p:nvSpPr>
            <p:cNvPr id="19" name="Freeform 113">
              <a:extLst>
                <a:ext uri="{FF2B5EF4-FFF2-40B4-BE49-F238E27FC236}">
                  <a16:creationId xmlns:a16="http://schemas.microsoft.com/office/drawing/2014/main" id="{55931A2E-C090-4C6E-816A-3E5E79414FA0}"/>
                </a:ext>
              </a:extLst>
            </p:cNvPr>
            <p:cNvSpPr>
              <a:spLocks/>
            </p:cNvSpPr>
            <p:nvPr/>
          </p:nvSpPr>
          <p:spPr bwMode="auto">
            <a:xfrm>
              <a:off x="13393674" y="5069631"/>
              <a:ext cx="981318" cy="1161683"/>
            </a:xfrm>
            <a:custGeom>
              <a:avLst/>
              <a:gdLst>
                <a:gd name="T0" fmla="*/ 184 w 185"/>
                <a:gd name="T1" fmla="*/ 22 h 231"/>
                <a:gd name="T2" fmla="*/ 184 w 185"/>
                <a:gd name="T3" fmla="*/ 23 h 231"/>
                <a:gd name="T4" fmla="*/ 92 w 185"/>
                <a:gd name="T5" fmla="*/ 0 h 231"/>
                <a:gd name="T6" fmla="*/ 1 w 185"/>
                <a:gd name="T7" fmla="*/ 23 h 231"/>
                <a:gd name="T8" fmla="*/ 0 w 185"/>
                <a:gd name="T9" fmla="*/ 22 h 231"/>
                <a:gd name="T10" fmla="*/ 0 w 185"/>
                <a:gd name="T11" fmla="*/ 36 h 231"/>
                <a:gd name="T12" fmla="*/ 0 w 185"/>
                <a:gd name="T13" fmla="*/ 69 h 231"/>
                <a:gd name="T14" fmla="*/ 0 w 185"/>
                <a:gd name="T15" fmla="*/ 77 h 231"/>
                <a:gd name="T16" fmla="*/ 0 w 185"/>
                <a:gd name="T17" fmla="*/ 131 h 231"/>
                <a:gd name="T18" fmla="*/ 0 w 185"/>
                <a:gd name="T19" fmla="*/ 140 h 231"/>
                <a:gd name="T20" fmla="*/ 0 w 185"/>
                <a:gd name="T21" fmla="*/ 202 h 231"/>
                <a:gd name="T22" fmla="*/ 92 w 185"/>
                <a:gd name="T23" fmla="*/ 231 h 231"/>
                <a:gd name="T24" fmla="*/ 185 w 185"/>
                <a:gd name="T25" fmla="*/ 202 h 231"/>
                <a:gd name="T26" fmla="*/ 185 w 185"/>
                <a:gd name="T27" fmla="*/ 140 h 231"/>
                <a:gd name="T28" fmla="*/ 185 w 185"/>
                <a:gd name="T29" fmla="*/ 131 h 231"/>
                <a:gd name="T30" fmla="*/ 185 w 185"/>
                <a:gd name="T31" fmla="*/ 77 h 231"/>
                <a:gd name="T32" fmla="*/ 185 w 185"/>
                <a:gd name="T33" fmla="*/ 69 h 231"/>
                <a:gd name="T34" fmla="*/ 185 w 185"/>
                <a:gd name="T35" fmla="*/ 36 h 231"/>
                <a:gd name="T36" fmla="*/ 184 w 185"/>
                <a:gd name="T37" fmla="*/ 2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231">
                  <a:moveTo>
                    <a:pt x="184" y="22"/>
                  </a:moveTo>
                  <a:cubicBezTo>
                    <a:pt x="184" y="23"/>
                    <a:pt x="184" y="23"/>
                    <a:pt x="184" y="23"/>
                  </a:cubicBezTo>
                  <a:cubicBezTo>
                    <a:pt x="181" y="10"/>
                    <a:pt x="141" y="0"/>
                    <a:pt x="92" y="0"/>
                  </a:cubicBezTo>
                  <a:cubicBezTo>
                    <a:pt x="44" y="0"/>
                    <a:pt x="4" y="10"/>
                    <a:pt x="1" y="23"/>
                  </a:cubicBezTo>
                  <a:cubicBezTo>
                    <a:pt x="0" y="22"/>
                    <a:pt x="0" y="22"/>
                    <a:pt x="0" y="22"/>
                  </a:cubicBezTo>
                  <a:cubicBezTo>
                    <a:pt x="0" y="23"/>
                    <a:pt x="0" y="35"/>
                    <a:pt x="0" y="36"/>
                  </a:cubicBezTo>
                  <a:cubicBezTo>
                    <a:pt x="0" y="69"/>
                    <a:pt x="0" y="69"/>
                    <a:pt x="0" y="69"/>
                  </a:cubicBezTo>
                  <a:cubicBezTo>
                    <a:pt x="0" y="77"/>
                    <a:pt x="0" y="77"/>
                    <a:pt x="0" y="77"/>
                  </a:cubicBezTo>
                  <a:cubicBezTo>
                    <a:pt x="0" y="131"/>
                    <a:pt x="0" y="131"/>
                    <a:pt x="0" y="131"/>
                  </a:cubicBezTo>
                  <a:cubicBezTo>
                    <a:pt x="0" y="140"/>
                    <a:pt x="0" y="140"/>
                    <a:pt x="0" y="140"/>
                  </a:cubicBezTo>
                  <a:cubicBezTo>
                    <a:pt x="0" y="202"/>
                    <a:pt x="0" y="202"/>
                    <a:pt x="0" y="202"/>
                  </a:cubicBezTo>
                  <a:cubicBezTo>
                    <a:pt x="0" y="218"/>
                    <a:pt x="41" y="231"/>
                    <a:pt x="92" y="231"/>
                  </a:cubicBezTo>
                  <a:cubicBezTo>
                    <a:pt x="144" y="231"/>
                    <a:pt x="185" y="218"/>
                    <a:pt x="185" y="202"/>
                  </a:cubicBezTo>
                  <a:cubicBezTo>
                    <a:pt x="185" y="140"/>
                    <a:pt x="185" y="140"/>
                    <a:pt x="185" y="140"/>
                  </a:cubicBezTo>
                  <a:cubicBezTo>
                    <a:pt x="185" y="131"/>
                    <a:pt x="185" y="131"/>
                    <a:pt x="185" y="131"/>
                  </a:cubicBezTo>
                  <a:cubicBezTo>
                    <a:pt x="185" y="77"/>
                    <a:pt x="185" y="77"/>
                    <a:pt x="185" y="77"/>
                  </a:cubicBezTo>
                  <a:cubicBezTo>
                    <a:pt x="185" y="69"/>
                    <a:pt x="185" y="69"/>
                    <a:pt x="185" y="69"/>
                  </a:cubicBezTo>
                  <a:cubicBezTo>
                    <a:pt x="185" y="36"/>
                    <a:pt x="185" y="36"/>
                    <a:pt x="185" y="36"/>
                  </a:cubicBezTo>
                  <a:cubicBezTo>
                    <a:pt x="185" y="35"/>
                    <a:pt x="185" y="23"/>
                    <a:pt x="184" y="22"/>
                  </a:cubicBezTo>
                  <a:close/>
                </a:path>
              </a:pathLst>
            </a:custGeom>
            <a:solidFill>
              <a:srgbClr val="FFFFFF"/>
            </a:solidFill>
            <a:ln w="38100">
              <a:solidFill>
                <a:schemeClr val="bg1"/>
              </a:solid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 name="Freeform 115">
              <a:extLst>
                <a:ext uri="{FF2B5EF4-FFF2-40B4-BE49-F238E27FC236}">
                  <a16:creationId xmlns:a16="http://schemas.microsoft.com/office/drawing/2014/main" id="{B320038C-5D70-49E8-8C17-2D9E4CB759C7}"/>
                </a:ext>
              </a:extLst>
            </p:cNvPr>
            <p:cNvSpPr>
              <a:spLocks/>
            </p:cNvSpPr>
            <p:nvPr/>
          </p:nvSpPr>
          <p:spPr bwMode="auto">
            <a:xfrm>
              <a:off x="13423547" y="5251448"/>
              <a:ext cx="922960" cy="351141"/>
            </a:xfrm>
            <a:custGeom>
              <a:avLst/>
              <a:gdLst>
                <a:gd name="T0" fmla="*/ 91 w 183"/>
                <a:gd name="T1" fmla="*/ 24 h 70"/>
                <a:gd name="T2" fmla="*/ 1 w 183"/>
                <a:gd name="T3" fmla="*/ 0 h 70"/>
                <a:gd name="T4" fmla="*/ 0 w 183"/>
                <a:gd name="T5" fmla="*/ 4 h 70"/>
                <a:gd name="T6" fmla="*/ 0 w 183"/>
                <a:gd name="T7" fmla="*/ 42 h 70"/>
                <a:gd name="T8" fmla="*/ 91 w 183"/>
                <a:gd name="T9" fmla="*/ 70 h 70"/>
                <a:gd name="T10" fmla="*/ 183 w 183"/>
                <a:gd name="T11" fmla="*/ 42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3"/>
                    <a:pt x="1" y="0"/>
                  </a:cubicBezTo>
                  <a:cubicBezTo>
                    <a:pt x="1" y="1"/>
                    <a:pt x="0" y="2"/>
                    <a:pt x="0" y="4"/>
                  </a:cubicBezTo>
                  <a:cubicBezTo>
                    <a:pt x="0" y="42"/>
                    <a:pt x="0" y="42"/>
                    <a:pt x="0" y="42"/>
                  </a:cubicBezTo>
                  <a:cubicBezTo>
                    <a:pt x="0" y="58"/>
                    <a:pt x="41" y="70"/>
                    <a:pt x="91" y="70"/>
                  </a:cubicBezTo>
                  <a:cubicBezTo>
                    <a:pt x="142" y="70"/>
                    <a:pt x="183" y="58"/>
                    <a:pt x="183" y="42"/>
                  </a:cubicBezTo>
                  <a:cubicBezTo>
                    <a:pt x="183" y="4"/>
                    <a:pt x="183" y="4"/>
                    <a:pt x="183" y="4"/>
                  </a:cubicBezTo>
                  <a:cubicBezTo>
                    <a:pt x="183" y="2"/>
                    <a:pt x="182" y="1"/>
                    <a:pt x="182" y="0"/>
                  </a:cubicBezTo>
                  <a:cubicBezTo>
                    <a:pt x="176" y="13"/>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1" name="Oval 116">
              <a:extLst>
                <a:ext uri="{FF2B5EF4-FFF2-40B4-BE49-F238E27FC236}">
                  <a16:creationId xmlns:a16="http://schemas.microsoft.com/office/drawing/2014/main" id="{D08F3508-4592-47D2-919D-339D4862504A}"/>
                </a:ext>
              </a:extLst>
            </p:cNvPr>
            <p:cNvSpPr>
              <a:spLocks noChangeArrowheads="1"/>
            </p:cNvSpPr>
            <p:nvPr/>
          </p:nvSpPr>
          <p:spPr bwMode="auto">
            <a:xfrm>
              <a:off x="13458244" y="5090450"/>
              <a:ext cx="852177" cy="210963"/>
            </a:xfrm>
            <a:prstGeom prst="ellipse">
              <a:avLst/>
            </a:pr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 name="Freeform 117">
              <a:extLst>
                <a:ext uri="{FF2B5EF4-FFF2-40B4-BE49-F238E27FC236}">
                  <a16:creationId xmlns:a16="http://schemas.microsoft.com/office/drawing/2014/main" id="{416F30DA-B3A1-4001-B92D-43AE6D24B6B3}"/>
                </a:ext>
              </a:extLst>
            </p:cNvPr>
            <p:cNvSpPr>
              <a:spLocks/>
            </p:cNvSpPr>
            <p:nvPr/>
          </p:nvSpPr>
          <p:spPr bwMode="auto">
            <a:xfrm>
              <a:off x="13423547" y="5552625"/>
              <a:ext cx="922960" cy="352530"/>
            </a:xfrm>
            <a:custGeom>
              <a:avLst/>
              <a:gdLst>
                <a:gd name="T0" fmla="*/ 91 w 183"/>
                <a:gd name="T1" fmla="*/ 24 h 70"/>
                <a:gd name="T2" fmla="*/ 1 w 183"/>
                <a:gd name="T3" fmla="*/ 0 h 70"/>
                <a:gd name="T4" fmla="*/ 0 w 183"/>
                <a:gd name="T5" fmla="*/ 4 h 70"/>
                <a:gd name="T6" fmla="*/ 0 w 183"/>
                <a:gd name="T7" fmla="*/ 43 h 70"/>
                <a:gd name="T8" fmla="*/ 91 w 183"/>
                <a:gd name="T9" fmla="*/ 70 h 70"/>
                <a:gd name="T10" fmla="*/ 183 w 183"/>
                <a:gd name="T11" fmla="*/ 43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3"/>
                    <a:pt x="1" y="0"/>
                  </a:cubicBezTo>
                  <a:cubicBezTo>
                    <a:pt x="1" y="1"/>
                    <a:pt x="0" y="3"/>
                    <a:pt x="0" y="4"/>
                  </a:cubicBezTo>
                  <a:cubicBezTo>
                    <a:pt x="0" y="43"/>
                    <a:pt x="0" y="43"/>
                    <a:pt x="0" y="43"/>
                  </a:cubicBezTo>
                  <a:cubicBezTo>
                    <a:pt x="0" y="58"/>
                    <a:pt x="41" y="70"/>
                    <a:pt x="91" y="70"/>
                  </a:cubicBezTo>
                  <a:cubicBezTo>
                    <a:pt x="142" y="70"/>
                    <a:pt x="183" y="58"/>
                    <a:pt x="183" y="43"/>
                  </a:cubicBezTo>
                  <a:cubicBezTo>
                    <a:pt x="183" y="4"/>
                    <a:pt x="183" y="4"/>
                    <a:pt x="183" y="4"/>
                  </a:cubicBezTo>
                  <a:cubicBezTo>
                    <a:pt x="183" y="3"/>
                    <a:pt x="182" y="1"/>
                    <a:pt x="182" y="0"/>
                  </a:cubicBezTo>
                  <a:cubicBezTo>
                    <a:pt x="176" y="13"/>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 name="Freeform 118">
              <a:extLst>
                <a:ext uri="{FF2B5EF4-FFF2-40B4-BE49-F238E27FC236}">
                  <a16:creationId xmlns:a16="http://schemas.microsoft.com/office/drawing/2014/main" id="{CD5A595F-32E9-4D2B-9FAA-6CA1C69EB499}"/>
                </a:ext>
              </a:extLst>
            </p:cNvPr>
            <p:cNvSpPr>
              <a:spLocks/>
            </p:cNvSpPr>
            <p:nvPr/>
          </p:nvSpPr>
          <p:spPr bwMode="auto">
            <a:xfrm>
              <a:off x="13423547" y="5855189"/>
              <a:ext cx="922960" cy="351141"/>
            </a:xfrm>
            <a:custGeom>
              <a:avLst/>
              <a:gdLst>
                <a:gd name="T0" fmla="*/ 91 w 183"/>
                <a:gd name="T1" fmla="*/ 24 h 70"/>
                <a:gd name="T2" fmla="*/ 1 w 183"/>
                <a:gd name="T3" fmla="*/ 0 h 70"/>
                <a:gd name="T4" fmla="*/ 0 w 183"/>
                <a:gd name="T5" fmla="*/ 4 h 70"/>
                <a:gd name="T6" fmla="*/ 0 w 183"/>
                <a:gd name="T7" fmla="*/ 43 h 70"/>
                <a:gd name="T8" fmla="*/ 91 w 183"/>
                <a:gd name="T9" fmla="*/ 70 h 70"/>
                <a:gd name="T10" fmla="*/ 183 w 183"/>
                <a:gd name="T11" fmla="*/ 43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4"/>
                    <a:pt x="1" y="0"/>
                  </a:cubicBezTo>
                  <a:cubicBezTo>
                    <a:pt x="1" y="1"/>
                    <a:pt x="0" y="3"/>
                    <a:pt x="0" y="4"/>
                  </a:cubicBezTo>
                  <a:cubicBezTo>
                    <a:pt x="0" y="43"/>
                    <a:pt x="0" y="43"/>
                    <a:pt x="0" y="43"/>
                  </a:cubicBezTo>
                  <a:cubicBezTo>
                    <a:pt x="0" y="58"/>
                    <a:pt x="41" y="70"/>
                    <a:pt x="91" y="70"/>
                  </a:cubicBezTo>
                  <a:cubicBezTo>
                    <a:pt x="142" y="70"/>
                    <a:pt x="183" y="58"/>
                    <a:pt x="183" y="43"/>
                  </a:cubicBezTo>
                  <a:cubicBezTo>
                    <a:pt x="183" y="4"/>
                    <a:pt x="183" y="4"/>
                    <a:pt x="183" y="4"/>
                  </a:cubicBezTo>
                  <a:cubicBezTo>
                    <a:pt x="183" y="3"/>
                    <a:pt x="182" y="1"/>
                    <a:pt x="182" y="0"/>
                  </a:cubicBezTo>
                  <a:cubicBezTo>
                    <a:pt x="176" y="14"/>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grpSp>
      <p:sp>
        <p:nvSpPr>
          <p:cNvPr id="24" name="TextBox 23">
            <a:extLst>
              <a:ext uri="{FF2B5EF4-FFF2-40B4-BE49-F238E27FC236}">
                <a16:creationId xmlns:a16="http://schemas.microsoft.com/office/drawing/2014/main" id="{7EAB7FB4-C380-48A2-B6AE-5495E788E766}"/>
              </a:ext>
            </a:extLst>
          </p:cNvPr>
          <p:cNvSpPr txBox="1"/>
          <p:nvPr/>
        </p:nvSpPr>
        <p:spPr>
          <a:xfrm>
            <a:off x="1029750" y="2179092"/>
            <a:ext cx="5396299" cy="3742910"/>
          </a:xfrm>
          <a:prstGeom prst="rect">
            <a:avLst/>
          </a:prstGeom>
          <a:noFill/>
        </p:spPr>
        <p:txBody>
          <a:bodyPr wrap="square" lIns="179285" tIns="143428" rIns="179285" bIns="143428" rtlCol="0">
            <a:spAutoFit/>
          </a:bodyPr>
          <a:lstStyle/>
          <a:p>
            <a:pPr defTabSz="914367">
              <a:lnSpc>
                <a:spcPct val="90000"/>
              </a:lnSpc>
              <a:spcAft>
                <a:spcPts val="588"/>
              </a:spcAft>
            </a:pPr>
            <a:r>
              <a:rPr lang="en-US" dirty="0">
                <a:solidFill>
                  <a:srgbClr val="CECECE"/>
                </a:solidFill>
              </a:rPr>
              <a:t>Decrease reliance on tape backup to save money and increase agility</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Azure Backup integrated with SCDPM protects enterprise workloads including SharePoint, Exchange, SQL Server, and Hyper-V VMs, </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Lowers the management costs of backing up remote/branch offices</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Reduce the dependence on offsite tape backup to accelerate recovery time</a:t>
            </a:r>
          </a:p>
        </p:txBody>
      </p:sp>
      <p:sp>
        <p:nvSpPr>
          <p:cNvPr id="25" name="Freeform 9">
            <a:extLst>
              <a:ext uri="{FF2B5EF4-FFF2-40B4-BE49-F238E27FC236}">
                <a16:creationId xmlns:a16="http://schemas.microsoft.com/office/drawing/2014/main" id="{9CEFA734-6271-4D61-85DB-DDAAE68E1A4A}"/>
              </a:ext>
            </a:extLst>
          </p:cNvPr>
          <p:cNvSpPr>
            <a:spLocks noEditPoints="1"/>
          </p:cNvSpPr>
          <p:nvPr/>
        </p:nvSpPr>
        <p:spPr bwMode="black">
          <a:xfrm>
            <a:off x="469443" y="233271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6" name="Freeform 9">
            <a:extLst>
              <a:ext uri="{FF2B5EF4-FFF2-40B4-BE49-F238E27FC236}">
                <a16:creationId xmlns:a16="http://schemas.microsoft.com/office/drawing/2014/main" id="{D7AD0927-E3F9-445D-A23B-30B1DD273CED}"/>
              </a:ext>
            </a:extLst>
          </p:cNvPr>
          <p:cNvSpPr>
            <a:spLocks noEditPoints="1"/>
          </p:cNvSpPr>
          <p:nvPr/>
        </p:nvSpPr>
        <p:spPr bwMode="black">
          <a:xfrm>
            <a:off x="469443" y="435042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7" name="Freeform 9">
            <a:extLst>
              <a:ext uri="{FF2B5EF4-FFF2-40B4-BE49-F238E27FC236}">
                <a16:creationId xmlns:a16="http://schemas.microsoft.com/office/drawing/2014/main" id="{57111607-A92C-4C00-B118-B638FF94EB29}"/>
              </a:ext>
            </a:extLst>
          </p:cNvPr>
          <p:cNvSpPr>
            <a:spLocks noEditPoints="1"/>
          </p:cNvSpPr>
          <p:nvPr/>
        </p:nvSpPr>
        <p:spPr bwMode="black">
          <a:xfrm>
            <a:off x="469443" y="517569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8" name="Freeform 9">
            <a:extLst>
              <a:ext uri="{FF2B5EF4-FFF2-40B4-BE49-F238E27FC236}">
                <a16:creationId xmlns:a16="http://schemas.microsoft.com/office/drawing/2014/main" id="{353B324F-27D7-4ED4-B537-60DAA7D3FAE9}"/>
              </a:ext>
            </a:extLst>
          </p:cNvPr>
          <p:cNvSpPr>
            <a:spLocks noEditPoints="1"/>
          </p:cNvSpPr>
          <p:nvPr/>
        </p:nvSpPr>
        <p:spPr bwMode="black">
          <a:xfrm>
            <a:off x="469443" y="321323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Tree>
    <p:extLst>
      <p:ext uri="{BB962C8B-B14F-4D97-AF65-F5344CB8AC3E}">
        <p14:creationId xmlns:p14="http://schemas.microsoft.com/office/powerpoint/2010/main" val="233605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a:xfrm>
            <a:off x="584200" y="3587714"/>
            <a:ext cx="5671457" cy="1320361"/>
          </a:xfrm>
        </p:spPr>
        <p:txBody>
          <a:bodyPr/>
          <a:lstStyle/>
          <a:p>
            <a:r>
              <a:rPr lang="en-GB" dirty="0"/>
              <a:t>Security, Identity &amp; Compliance</a:t>
            </a:r>
            <a:endParaRPr lang="en-US" dirty="0"/>
          </a:p>
        </p:txBody>
      </p:sp>
      <p:sp>
        <p:nvSpPr>
          <p:cNvPr id="3" name="Text Placeholder 2">
            <a:extLst>
              <a:ext uri="{FF2B5EF4-FFF2-40B4-BE49-F238E27FC236}">
                <a16:creationId xmlns:a16="http://schemas.microsoft.com/office/drawing/2014/main" id="{C042F72C-E62A-48BA-BE58-2358A2690B4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3610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CA2A89E-5448-4074-8EAF-31057F5EC967}"/>
              </a:ext>
            </a:extLst>
          </p:cNvPr>
          <p:cNvSpPr/>
          <p:nvPr/>
        </p:nvSpPr>
        <p:spPr>
          <a:xfrm>
            <a:off x="6790911" y="1509536"/>
            <a:ext cx="1430548"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Information protection</a:t>
            </a:r>
          </a:p>
        </p:txBody>
      </p:sp>
      <p:sp>
        <p:nvSpPr>
          <p:cNvPr id="140" name="Rectangle 139">
            <a:extLst>
              <a:ext uri="{FF2B5EF4-FFF2-40B4-BE49-F238E27FC236}">
                <a16:creationId xmlns:a16="http://schemas.microsoft.com/office/drawing/2014/main" id="{875266A5-7F6D-47B1-8AF6-0A7698CC9258}"/>
              </a:ext>
            </a:extLst>
          </p:cNvPr>
          <p:cNvSpPr/>
          <p:nvPr/>
        </p:nvSpPr>
        <p:spPr>
          <a:xfrm>
            <a:off x="9459064" y="1509535"/>
            <a:ext cx="1801953"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Security management</a:t>
            </a:r>
          </a:p>
        </p:txBody>
      </p:sp>
      <p:sp>
        <p:nvSpPr>
          <p:cNvPr id="138" name="Rectangle 137">
            <a:extLst>
              <a:ext uri="{FF2B5EF4-FFF2-40B4-BE49-F238E27FC236}">
                <a16:creationId xmlns:a16="http://schemas.microsoft.com/office/drawing/2014/main" id="{E1CF2EFC-6F48-4682-BF3A-8BF39F55A974}"/>
              </a:ext>
            </a:extLst>
          </p:cNvPr>
          <p:cNvSpPr/>
          <p:nvPr/>
        </p:nvSpPr>
        <p:spPr>
          <a:xfrm>
            <a:off x="3493836" y="1509537"/>
            <a:ext cx="2251074"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Threat</a:t>
            </a:r>
          </a:p>
          <a:p>
            <a:pPr algn="ctr">
              <a:spcBef>
                <a:spcPct val="0"/>
              </a:spcBef>
            </a:pPr>
            <a:r>
              <a:rPr lang="en-US" sz="1568">
                <a:ln w="3175">
                  <a:noFill/>
                </a:ln>
                <a:solidFill>
                  <a:srgbClr val="FFFFFF"/>
                </a:solidFill>
                <a:latin typeface="Segoe UI Semibold"/>
                <a:cs typeface="Segoe UI Semilight" panose="020B0402040204020203" pitchFamily="34" charset="0"/>
              </a:rPr>
              <a:t>protection</a:t>
            </a:r>
          </a:p>
        </p:txBody>
      </p:sp>
      <p:sp>
        <p:nvSpPr>
          <p:cNvPr id="137" name="Rectangle 136">
            <a:extLst>
              <a:ext uri="{FF2B5EF4-FFF2-40B4-BE49-F238E27FC236}">
                <a16:creationId xmlns:a16="http://schemas.microsoft.com/office/drawing/2014/main" id="{0BEC5622-F4F3-4DDC-93C5-79C5C752AFBB}"/>
              </a:ext>
            </a:extLst>
          </p:cNvPr>
          <p:cNvSpPr/>
          <p:nvPr/>
        </p:nvSpPr>
        <p:spPr>
          <a:xfrm>
            <a:off x="617678" y="1514016"/>
            <a:ext cx="2251074"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Identity &amp; access management </a:t>
            </a:r>
          </a:p>
        </p:txBody>
      </p:sp>
      <p:sp>
        <p:nvSpPr>
          <p:cNvPr id="5" name="Rectangle 4">
            <a:extLst>
              <a:ext uri="{FF2B5EF4-FFF2-40B4-BE49-F238E27FC236}">
                <a16:creationId xmlns:a16="http://schemas.microsoft.com/office/drawing/2014/main" id="{C6D02AC5-F031-4A5F-B5C3-51C8C8F4D76B}"/>
              </a:ext>
            </a:extLst>
          </p:cNvPr>
          <p:cNvSpPr/>
          <p:nvPr/>
        </p:nvSpPr>
        <p:spPr bwMode="auto">
          <a:xfrm>
            <a:off x="1" y="269414"/>
            <a:ext cx="12192000" cy="3050803"/>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 name="Rectangle 13">
            <a:extLst>
              <a:ext uri="{FF2B5EF4-FFF2-40B4-BE49-F238E27FC236}">
                <a16:creationId xmlns:a16="http://schemas.microsoft.com/office/drawing/2014/main" id="{6ED10343-9CB4-42B6-AFE0-B6BBBEE57DDC}"/>
              </a:ext>
            </a:extLst>
          </p:cNvPr>
          <p:cNvSpPr/>
          <p:nvPr/>
        </p:nvSpPr>
        <p:spPr bwMode="auto">
          <a:xfrm>
            <a:off x="1" y="5976653"/>
            <a:ext cx="12192000" cy="880862"/>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nvGrpSpPr>
          <p:cNvPr id="115" name="Group 114">
            <a:extLst>
              <a:ext uri="{FF2B5EF4-FFF2-40B4-BE49-F238E27FC236}">
                <a16:creationId xmlns:a16="http://schemas.microsoft.com/office/drawing/2014/main" id="{FD0E53F7-8C34-490D-8C03-3A7508748027}"/>
              </a:ext>
            </a:extLst>
          </p:cNvPr>
          <p:cNvGrpSpPr/>
          <p:nvPr/>
        </p:nvGrpSpPr>
        <p:grpSpPr>
          <a:xfrm>
            <a:off x="850763" y="3037140"/>
            <a:ext cx="10439309" cy="3260993"/>
            <a:chOff x="867822" y="3097544"/>
            <a:chExt cx="10648639" cy="3326383"/>
          </a:xfrm>
        </p:grpSpPr>
        <p:pic>
          <p:nvPicPr>
            <p:cNvPr id="8" name="Picture 7">
              <a:extLst>
                <a:ext uri="{FF2B5EF4-FFF2-40B4-BE49-F238E27FC236}">
                  <a16:creationId xmlns:a16="http://schemas.microsoft.com/office/drawing/2014/main" id="{DE2E961A-3B4C-4B5B-AE93-3A0D6695CE5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67822" y="3097544"/>
              <a:ext cx="10648639" cy="3256167"/>
            </a:xfrm>
            <a:prstGeom prst="rect">
              <a:avLst/>
            </a:prstGeom>
          </p:spPr>
        </p:pic>
        <p:sp>
          <p:nvSpPr>
            <p:cNvPr id="2048" name="Rectangle 2047">
              <a:extLst>
                <a:ext uri="{FF2B5EF4-FFF2-40B4-BE49-F238E27FC236}">
                  <a16:creationId xmlns:a16="http://schemas.microsoft.com/office/drawing/2014/main" id="{52DD554B-B372-4C08-9524-8A99BD279781}"/>
                </a:ext>
              </a:extLst>
            </p:cNvPr>
            <p:cNvSpPr/>
            <p:nvPr/>
          </p:nvSpPr>
          <p:spPr bwMode="auto">
            <a:xfrm>
              <a:off x="1430985" y="6304290"/>
              <a:ext cx="9586673" cy="11963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cxnSp>
        <p:nvCxnSpPr>
          <p:cNvPr id="1418" name="On-premise node 1 line">
            <a:extLst>
              <a:ext uri="{FF2B5EF4-FFF2-40B4-BE49-F238E27FC236}">
                <a16:creationId xmlns:a16="http://schemas.microsoft.com/office/drawing/2014/main" id="{80FE8896-6977-4AE4-B321-7DC7B226EAFF}"/>
              </a:ext>
            </a:extLst>
          </p:cNvPr>
          <p:cNvCxnSpPr>
            <a:cxnSpLocks/>
            <a:endCxn id="1487" idx="4"/>
          </p:cNvCxnSpPr>
          <p:nvPr/>
        </p:nvCxnSpPr>
        <p:spPr>
          <a:xfrm flipH="1" flipV="1">
            <a:off x="4619374" y="2752083"/>
            <a:ext cx="380998" cy="1203950"/>
          </a:xfrm>
          <a:prstGeom prst="line">
            <a:avLst/>
          </a:prstGeom>
          <a:noFill/>
          <a:ln w="28575" cap="rnd" cmpd="sng" algn="ctr">
            <a:solidFill>
              <a:schemeClr val="accent1"/>
            </a:solidFill>
            <a:prstDash val="sysDot"/>
            <a:headEnd type="none"/>
            <a:tailEnd type="none"/>
          </a:ln>
          <a:effectLst/>
        </p:spPr>
      </p:cxnSp>
      <p:sp>
        <p:nvSpPr>
          <p:cNvPr id="1153" name="AutoShape 86">
            <a:extLst>
              <a:ext uri="{FF2B5EF4-FFF2-40B4-BE49-F238E27FC236}">
                <a16:creationId xmlns:a16="http://schemas.microsoft.com/office/drawing/2014/main" id="{98359A4A-B129-42F9-93D4-CDBAFEC994CA}"/>
              </a:ext>
            </a:extLst>
          </p:cNvPr>
          <p:cNvSpPr>
            <a:spLocks noChangeAspect="1" noChangeArrowheads="1" noTextEdit="1"/>
          </p:cNvSpPr>
          <p:nvPr/>
        </p:nvSpPr>
        <p:spPr bwMode="auto">
          <a:xfrm>
            <a:off x="4424642" y="4849348"/>
            <a:ext cx="2976599" cy="16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5" name="Rectangle 89">
            <a:extLst>
              <a:ext uri="{FF2B5EF4-FFF2-40B4-BE49-F238E27FC236}">
                <a16:creationId xmlns:a16="http://schemas.microsoft.com/office/drawing/2014/main" id="{EDB4CB2B-975D-4345-8C2F-64BCFB4453F4}"/>
              </a:ext>
            </a:extLst>
          </p:cNvPr>
          <p:cNvSpPr>
            <a:spLocks noChangeArrowheads="1"/>
          </p:cNvSpPr>
          <p:nvPr/>
        </p:nvSpPr>
        <p:spPr bwMode="auto">
          <a:xfrm>
            <a:off x="4425442" y="4850148"/>
            <a:ext cx="2976599" cy="16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6" name="Rectangle 91">
            <a:extLst>
              <a:ext uri="{FF2B5EF4-FFF2-40B4-BE49-F238E27FC236}">
                <a16:creationId xmlns:a16="http://schemas.microsoft.com/office/drawing/2014/main" id="{D92DBBD5-C0F5-4EB6-8735-0C58C7E4666B}"/>
              </a:ext>
            </a:extLst>
          </p:cNvPr>
          <p:cNvSpPr>
            <a:spLocks noChangeArrowheads="1"/>
          </p:cNvSpPr>
          <p:nvPr/>
        </p:nvSpPr>
        <p:spPr bwMode="auto">
          <a:xfrm>
            <a:off x="4800819" y="4849348"/>
            <a:ext cx="2230649" cy="140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7" name="Rectangle 92">
            <a:extLst>
              <a:ext uri="{FF2B5EF4-FFF2-40B4-BE49-F238E27FC236}">
                <a16:creationId xmlns:a16="http://schemas.microsoft.com/office/drawing/2014/main" id="{694C6B4C-20FA-40B3-BBB9-AEE49A17B883}"/>
              </a:ext>
            </a:extLst>
          </p:cNvPr>
          <p:cNvSpPr>
            <a:spLocks noChangeArrowheads="1"/>
          </p:cNvSpPr>
          <p:nvPr/>
        </p:nvSpPr>
        <p:spPr bwMode="auto">
          <a:xfrm>
            <a:off x="4387100" y="5973860"/>
            <a:ext cx="3439634" cy="206432"/>
          </a:xfrm>
          <a:prstGeom prst="rect">
            <a:avLst/>
          </a:prstGeom>
          <a:solidFill>
            <a:schemeClr val="accent6"/>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109" name="Group 61">
            <a:extLst>
              <a:ext uri="{FF2B5EF4-FFF2-40B4-BE49-F238E27FC236}">
                <a16:creationId xmlns:a16="http://schemas.microsoft.com/office/drawing/2014/main" id="{26703F3B-5290-4137-86B1-5315F68C1036}"/>
              </a:ext>
            </a:extLst>
          </p:cNvPr>
          <p:cNvGrpSpPr>
            <a:grpSpLocks noChangeAspect="1"/>
          </p:cNvGrpSpPr>
          <p:nvPr/>
        </p:nvGrpSpPr>
        <p:grpSpPr bwMode="auto">
          <a:xfrm>
            <a:off x="4580188" y="4907073"/>
            <a:ext cx="3053458" cy="1430241"/>
            <a:chOff x="2943" y="2854"/>
            <a:chExt cx="1962" cy="919"/>
          </a:xfrm>
        </p:grpSpPr>
        <p:sp>
          <p:nvSpPr>
            <p:cNvPr id="2110" name="AutoShape 60">
              <a:extLst>
                <a:ext uri="{FF2B5EF4-FFF2-40B4-BE49-F238E27FC236}">
                  <a16:creationId xmlns:a16="http://schemas.microsoft.com/office/drawing/2014/main" id="{AE46B787-1E3C-4A51-98A5-289AC5D1578B}"/>
                </a:ext>
              </a:extLst>
            </p:cNvPr>
            <p:cNvSpPr>
              <a:spLocks noChangeAspect="1" noChangeArrowheads="1" noTextEdit="1"/>
            </p:cNvSpPr>
            <p:nvPr/>
          </p:nvSpPr>
          <p:spPr bwMode="auto">
            <a:xfrm>
              <a:off x="2943" y="2854"/>
              <a:ext cx="1962"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4" name="Freeform 63">
              <a:extLst>
                <a:ext uri="{FF2B5EF4-FFF2-40B4-BE49-F238E27FC236}">
                  <a16:creationId xmlns:a16="http://schemas.microsoft.com/office/drawing/2014/main" id="{351C9583-8E19-4A14-8A7A-800781B9E88C}"/>
                </a:ext>
              </a:extLst>
            </p:cNvPr>
            <p:cNvSpPr>
              <a:spLocks/>
            </p:cNvSpPr>
            <p:nvPr/>
          </p:nvSpPr>
          <p:spPr bwMode="auto">
            <a:xfrm>
              <a:off x="4018" y="3537"/>
              <a:ext cx="579" cy="15"/>
            </a:xfrm>
            <a:custGeom>
              <a:avLst/>
              <a:gdLst>
                <a:gd name="T0" fmla="*/ 152 w 154"/>
                <a:gd name="T1" fmla="*/ 0 h 4"/>
                <a:gd name="T2" fmla="*/ 0 w 154"/>
                <a:gd name="T3" fmla="*/ 0 h 4"/>
                <a:gd name="T4" fmla="*/ 0 w 154"/>
                <a:gd name="T5" fmla="*/ 4 h 4"/>
                <a:gd name="T6" fmla="*/ 152 w 154"/>
                <a:gd name="T7" fmla="*/ 4 h 4"/>
                <a:gd name="T8" fmla="*/ 154 w 154"/>
                <a:gd name="T9" fmla="*/ 2 h 4"/>
                <a:gd name="T10" fmla="*/ 152 w 154"/>
                <a:gd name="T11" fmla="*/ 0 h 4"/>
              </a:gdLst>
              <a:ahLst/>
              <a:cxnLst>
                <a:cxn ang="0">
                  <a:pos x="T0" y="T1"/>
                </a:cxn>
                <a:cxn ang="0">
                  <a:pos x="T2" y="T3"/>
                </a:cxn>
                <a:cxn ang="0">
                  <a:pos x="T4" y="T5"/>
                </a:cxn>
                <a:cxn ang="0">
                  <a:pos x="T6" y="T7"/>
                </a:cxn>
                <a:cxn ang="0">
                  <a:pos x="T8" y="T9"/>
                </a:cxn>
                <a:cxn ang="0">
                  <a:pos x="T10" y="T11"/>
                </a:cxn>
              </a:cxnLst>
              <a:rect l="0" t="0" r="r" b="b"/>
              <a:pathLst>
                <a:path w="154" h="4">
                  <a:moveTo>
                    <a:pt x="152" y="0"/>
                  </a:moveTo>
                  <a:cubicBezTo>
                    <a:pt x="0" y="0"/>
                    <a:pt x="0" y="0"/>
                    <a:pt x="0" y="0"/>
                  </a:cubicBezTo>
                  <a:cubicBezTo>
                    <a:pt x="0" y="4"/>
                    <a:pt x="0" y="4"/>
                    <a:pt x="0" y="4"/>
                  </a:cubicBezTo>
                  <a:cubicBezTo>
                    <a:pt x="152" y="4"/>
                    <a:pt x="152" y="4"/>
                    <a:pt x="152" y="4"/>
                  </a:cubicBezTo>
                  <a:cubicBezTo>
                    <a:pt x="153" y="4"/>
                    <a:pt x="154" y="3"/>
                    <a:pt x="154" y="2"/>
                  </a:cubicBezTo>
                  <a:cubicBezTo>
                    <a:pt x="154" y="1"/>
                    <a:pt x="153" y="0"/>
                    <a:pt x="152"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5" name="Rectangle 64">
              <a:extLst>
                <a:ext uri="{FF2B5EF4-FFF2-40B4-BE49-F238E27FC236}">
                  <a16:creationId xmlns:a16="http://schemas.microsoft.com/office/drawing/2014/main" id="{EFA3F581-CFD6-48D4-A477-CAA1F4959385}"/>
                </a:ext>
              </a:extLst>
            </p:cNvPr>
            <p:cNvSpPr>
              <a:spLocks noChangeArrowheads="1"/>
            </p:cNvSpPr>
            <p:nvPr/>
          </p:nvSpPr>
          <p:spPr bwMode="auto">
            <a:xfrm>
              <a:off x="4101" y="3426"/>
              <a:ext cx="33" cy="12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6" name="Rectangle 65">
              <a:extLst>
                <a:ext uri="{FF2B5EF4-FFF2-40B4-BE49-F238E27FC236}">
                  <a16:creationId xmlns:a16="http://schemas.microsoft.com/office/drawing/2014/main" id="{E42C40C2-A9A6-46ED-9AD1-CF62A1B2F029}"/>
                </a:ext>
              </a:extLst>
            </p:cNvPr>
            <p:cNvSpPr>
              <a:spLocks noChangeArrowheads="1"/>
            </p:cNvSpPr>
            <p:nvPr/>
          </p:nvSpPr>
          <p:spPr bwMode="auto">
            <a:xfrm>
              <a:off x="4356" y="3426"/>
              <a:ext cx="34" cy="12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7" name="Freeform 66">
              <a:extLst>
                <a:ext uri="{FF2B5EF4-FFF2-40B4-BE49-F238E27FC236}">
                  <a16:creationId xmlns:a16="http://schemas.microsoft.com/office/drawing/2014/main" id="{AB987670-BBD8-40CF-A096-7D90A1238167}"/>
                </a:ext>
              </a:extLst>
            </p:cNvPr>
            <p:cNvSpPr>
              <a:spLocks/>
            </p:cNvSpPr>
            <p:nvPr/>
          </p:nvSpPr>
          <p:spPr bwMode="auto">
            <a:xfrm>
              <a:off x="3988" y="3426"/>
              <a:ext cx="319" cy="126"/>
            </a:xfrm>
            <a:custGeom>
              <a:avLst/>
              <a:gdLst>
                <a:gd name="T0" fmla="*/ 285 w 319"/>
                <a:gd name="T1" fmla="*/ 0 h 126"/>
                <a:gd name="T2" fmla="*/ 113 w 319"/>
                <a:gd name="T3" fmla="*/ 0 h 126"/>
                <a:gd name="T4" fmla="*/ 83 w 319"/>
                <a:gd name="T5" fmla="*/ 0 h 126"/>
                <a:gd name="T6" fmla="*/ 30 w 319"/>
                <a:gd name="T7" fmla="*/ 0 h 126"/>
                <a:gd name="T8" fmla="*/ 0 w 319"/>
                <a:gd name="T9" fmla="*/ 0 h 126"/>
                <a:gd name="T10" fmla="*/ 0 w 319"/>
                <a:gd name="T11" fmla="*/ 33 h 126"/>
                <a:gd name="T12" fmla="*/ 0 w 319"/>
                <a:gd name="T13" fmla="*/ 126 h 126"/>
                <a:gd name="T14" fmla="*/ 30 w 319"/>
                <a:gd name="T15" fmla="*/ 126 h 126"/>
                <a:gd name="T16" fmla="*/ 30 w 319"/>
                <a:gd name="T17" fmla="*/ 33 h 126"/>
                <a:gd name="T18" fmla="*/ 83 w 319"/>
                <a:gd name="T19" fmla="*/ 33 h 126"/>
                <a:gd name="T20" fmla="*/ 83 w 319"/>
                <a:gd name="T21" fmla="*/ 126 h 126"/>
                <a:gd name="T22" fmla="*/ 113 w 319"/>
                <a:gd name="T23" fmla="*/ 126 h 126"/>
                <a:gd name="T24" fmla="*/ 113 w 319"/>
                <a:gd name="T25" fmla="*/ 33 h 126"/>
                <a:gd name="T26" fmla="*/ 285 w 319"/>
                <a:gd name="T27" fmla="*/ 33 h 126"/>
                <a:gd name="T28" fmla="*/ 285 w 319"/>
                <a:gd name="T29" fmla="*/ 126 h 126"/>
                <a:gd name="T30" fmla="*/ 319 w 319"/>
                <a:gd name="T31" fmla="*/ 126 h 126"/>
                <a:gd name="T32" fmla="*/ 319 w 319"/>
                <a:gd name="T33" fmla="*/ 33 h 126"/>
                <a:gd name="T34" fmla="*/ 319 w 319"/>
                <a:gd name="T35" fmla="*/ 0 h 126"/>
                <a:gd name="T36" fmla="*/ 285 w 319"/>
                <a:gd name="T3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 h="126">
                  <a:moveTo>
                    <a:pt x="285" y="0"/>
                  </a:moveTo>
                  <a:lnTo>
                    <a:pt x="113" y="0"/>
                  </a:lnTo>
                  <a:lnTo>
                    <a:pt x="83" y="0"/>
                  </a:lnTo>
                  <a:lnTo>
                    <a:pt x="30" y="0"/>
                  </a:lnTo>
                  <a:lnTo>
                    <a:pt x="0" y="0"/>
                  </a:lnTo>
                  <a:lnTo>
                    <a:pt x="0" y="33"/>
                  </a:lnTo>
                  <a:lnTo>
                    <a:pt x="0" y="126"/>
                  </a:lnTo>
                  <a:lnTo>
                    <a:pt x="30" y="126"/>
                  </a:lnTo>
                  <a:lnTo>
                    <a:pt x="30" y="33"/>
                  </a:lnTo>
                  <a:lnTo>
                    <a:pt x="83" y="33"/>
                  </a:lnTo>
                  <a:lnTo>
                    <a:pt x="83" y="126"/>
                  </a:lnTo>
                  <a:lnTo>
                    <a:pt x="113" y="126"/>
                  </a:lnTo>
                  <a:lnTo>
                    <a:pt x="113" y="33"/>
                  </a:lnTo>
                  <a:lnTo>
                    <a:pt x="285" y="33"/>
                  </a:lnTo>
                  <a:lnTo>
                    <a:pt x="285" y="126"/>
                  </a:lnTo>
                  <a:lnTo>
                    <a:pt x="319" y="126"/>
                  </a:lnTo>
                  <a:lnTo>
                    <a:pt x="319" y="33"/>
                  </a:lnTo>
                  <a:lnTo>
                    <a:pt x="319" y="0"/>
                  </a:lnTo>
                  <a:lnTo>
                    <a:pt x="285"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8" name="Freeform 67">
              <a:extLst>
                <a:ext uri="{FF2B5EF4-FFF2-40B4-BE49-F238E27FC236}">
                  <a16:creationId xmlns:a16="http://schemas.microsoft.com/office/drawing/2014/main" id="{3AFA2956-25AE-40CD-B357-0C7A077D0F8D}"/>
                </a:ext>
              </a:extLst>
            </p:cNvPr>
            <p:cNvSpPr>
              <a:spLocks/>
            </p:cNvSpPr>
            <p:nvPr/>
          </p:nvSpPr>
          <p:spPr bwMode="auto">
            <a:xfrm>
              <a:off x="3988" y="3459"/>
              <a:ext cx="64" cy="93"/>
            </a:xfrm>
            <a:custGeom>
              <a:avLst/>
              <a:gdLst>
                <a:gd name="T0" fmla="*/ 30 w 64"/>
                <a:gd name="T1" fmla="*/ 0 h 93"/>
                <a:gd name="T2" fmla="*/ 30 w 64"/>
                <a:gd name="T3" fmla="*/ 78 h 93"/>
                <a:gd name="T4" fmla="*/ 15 w 64"/>
                <a:gd name="T5" fmla="*/ 59 h 93"/>
                <a:gd name="T6" fmla="*/ 0 w 64"/>
                <a:gd name="T7" fmla="*/ 71 h 93"/>
                <a:gd name="T8" fmla="*/ 0 w 64"/>
                <a:gd name="T9" fmla="*/ 93 h 93"/>
                <a:gd name="T10" fmla="*/ 30 w 64"/>
                <a:gd name="T11" fmla="*/ 93 h 93"/>
                <a:gd name="T12" fmla="*/ 41 w 64"/>
                <a:gd name="T13" fmla="*/ 93 h 93"/>
                <a:gd name="T14" fmla="*/ 64 w 64"/>
                <a:gd name="T15" fmla="*/ 93 h 93"/>
                <a:gd name="T16" fmla="*/ 64 w 64"/>
                <a:gd name="T17" fmla="*/ 0 h 93"/>
                <a:gd name="T18" fmla="*/ 30 w 64"/>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93">
                  <a:moveTo>
                    <a:pt x="30" y="0"/>
                  </a:moveTo>
                  <a:lnTo>
                    <a:pt x="30" y="78"/>
                  </a:lnTo>
                  <a:lnTo>
                    <a:pt x="15" y="59"/>
                  </a:lnTo>
                  <a:lnTo>
                    <a:pt x="0" y="71"/>
                  </a:lnTo>
                  <a:lnTo>
                    <a:pt x="0" y="93"/>
                  </a:lnTo>
                  <a:lnTo>
                    <a:pt x="30" y="93"/>
                  </a:lnTo>
                  <a:lnTo>
                    <a:pt x="41" y="93"/>
                  </a:lnTo>
                  <a:lnTo>
                    <a:pt x="64" y="93"/>
                  </a:lnTo>
                  <a:lnTo>
                    <a:pt x="64" y="0"/>
                  </a:lnTo>
                  <a:lnTo>
                    <a:pt x="3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9" name="Freeform 68">
              <a:extLst>
                <a:ext uri="{FF2B5EF4-FFF2-40B4-BE49-F238E27FC236}">
                  <a16:creationId xmlns:a16="http://schemas.microsoft.com/office/drawing/2014/main" id="{207144DC-B81B-4840-8688-A60A5131EB6A}"/>
                </a:ext>
              </a:extLst>
            </p:cNvPr>
            <p:cNvSpPr>
              <a:spLocks/>
            </p:cNvSpPr>
            <p:nvPr/>
          </p:nvSpPr>
          <p:spPr bwMode="auto">
            <a:xfrm>
              <a:off x="4307" y="3426"/>
              <a:ext cx="113" cy="126"/>
            </a:xfrm>
            <a:custGeom>
              <a:avLst/>
              <a:gdLst>
                <a:gd name="T0" fmla="*/ 0 w 113"/>
                <a:gd name="T1" fmla="*/ 0 h 126"/>
                <a:gd name="T2" fmla="*/ 0 w 113"/>
                <a:gd name="T3" fmla="*/ 126 h 126"/>
                <a:gd name="T4" fmla="*/ 30 w 113"/>
                <a:gd name="T5" fmla="*/ 126 h 126"/>
                <a:gd name="T6" fmla="*/ 30 w 113"/>
                <a:gd name="T7" fmla="*/ 33 h 126"/>
                <a:gd name="T8" fmla="*/ 83 w 113"/>
                <a:gd name="T9" fmla="*/ 33 h 126"/>
                <a:gd name="T10" fmla="*/ 83 w 113"/>
                <a:gd name="T11" fmla="*/ 126 h 126"/>
                <a:gd name="T12" fmla="*/ 113 w 113"/>
                <a:gd name="T13" fmla="*/ 126 h 126"/>
                <a:gd name="T14" fmla="*/ 113 w 113"/>
                <a:gd name="T15" fmla="*/ 0 h 126"/>
                <a:gd name="T16" fmla="*/ 0 w 113"/>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26">
                  <a:moveTo>
                    <a:pt x="0" y="0"/>
                  </a:moveTo>
                  <a:lnTo>
                    <a:pt x="0" y="126"/>
                  </a:lnTo>
                  <a:lnTo>
                    <a:pt x="30" y="126"/>
                  </a:lnTo>
                  <a:lnTo>
                    <a:pt x="30" y="33"/>
                  </a:lnTo>
                  <a:lnTo>
                    <a:pt x="83" y="33"/>
                  </a:lnTo>
                  <a:lnTo>
                    <a:pt x="83" y="126"/>
                  </a:lnTo>
                  <a:lnTo>
                    <a:pt x="113" y="126"/>
                  </a:lnTo>
                  <a:lnTo>
                    <a:pt x="113" y="0"/>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0" name="Rectangle 69">
              <a:extLst>
                <a:ext uri="{FF2B5EF4-FFF2-40B4-BE49-F238E27FC236}">
                  <a16:creationId xmlns:a16="http://schemas.microsoft.com/office/drawing/2014/main" id="{7320317A-12E4-4F0C-9D44-0FF9D78B3354}"/>
                </a:ext>
              </a:extLst>
            </p:cNvPr>
            <p:cNvSpPr>
              <a:spLocks noChangeArrowheads="1"/>
            </p:cNvSpPr>
            <p:nvPr/>
          </p:nvSpPr>
          <p:spPr bwMode="auto">
            <a:xfrm>
              <a:off x="4270" y="3415"/>
              <a:ext cx="30"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1" name="Rectangle 70">
              <a:extLst>
                <a:ext uri="{FF2B5EF4-FFF2-40B4-BE49-F238E27FC236}">
                  <a16:creationId xmlns:a16="http://schemas.microsoft.com/office/drawing/2014/main" id="{1A154377-1E39-45E8-806D-0DE6E099EB99}"/>
                </a:ext>
              </a:extLst>
            </p:cNvPr>
            <p:cNvSpPr>
              <a:spLocks noChangeArrowheads="1"/>
            </p:cNvSpPr>
            <p:nvPr/>
          </p:nvSpPr>
          <p:spPr bwMode="auto">
            <a:xfrm>
              <a:off x="4198" y="3345"/>
              <a:ext cx="23" cy="8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2" name="Freeform 71">
              <a:extLst>
                <a:ext uri="{FF2B5EF4-FFF2-40B4-BE49-F238E27FC236}">
                  <a16:creationId xmlns:a16="http://schemas.microsoft.com/office/drawing/2014/main" id="{B0C314B8-DA0E-4524-B3F5-448E0EAF3B1D}"/>
                </a:ext>
              </a:extLst>
            </p:cNvPr>
            <p:cNvSpPr>
              <a:spLocks/>
            </p:cNvSpPr>
            <p:nvPr/>
          </p:nvSpPr>
          <p:spPr bwMode="auto">
            <a:xfrm>
              <a:off x="3958" y="3116"/>
              <a:ext cx="477" cy="310"/>
            </a:xfrm>
            <a:custGeom>
              <a:avLst/>
              <a:gdLst>
                <a:gd name="T0" fmla="*/ 477 w 477"/>
                <a:gd name="T1" fmla="*/ 255 h 310"/>
                <a:gd name="T2" fmla="*/ 477 w 477"/>
                <a:gd name="T3" fmla="*/ 0 h 310"/>
                <a:gd name="T4" fmla="*/ 0 w 477"/>
                <a:gd name="T5" fmla="*/ 0 h 310"/>
                <a:gd name="T6" fmla="*/ 0 w 477"/>
                <a:gd name="T7" fmla="*/ 255 h 310"/>
                <a:gd name="T8" fmla="*/ 225 w 477"/>
                <a:gd name="T9" fmla="*/ 255 h 310"/>
                <a:gd name="T10" fmla="*/ 225 w 477"/>
                <a:gd name="T11" fmla="*/ 299 h 310"/>
                <a:gd name="T12" fmla="*/ 150 w 477"/>
                <a:gd name="T13" fmla="*/ 299 h 310"/>
                <a:gd name="T14" fmla="*/ 150 w 477"/>
                <a:gd name="T15" fmla="*/ 310 h 310"/>
                <a:gd name="T16" fmla="*/ 225 w 477"/>
                <a:gd name="T17" fmla="*/ 310 h 310"/>
                <a:gd name="T18" fmla="*/ 252 w 477"/>
                <a:gd name="T19" fmla="*/ 310 h 310"/>
                <a:gd name="T20" fmla="*/ 315 w 477"/>
                <a:gd name="T21" fmla="*/ 310 h 310"/>
                <a:gd name="T22" fmla="*/ 315 w 477"/>
                <a:gd name="T23" fmla="*/ 299 h 310"/>
                <a:gd name="T24" fmla="*/ 252 w 477"/>
                <a:gd name="T25" fmla="*/ 299 h 310"/>
                <a:gd name="T26" fmla="*/ 252 w 477"/>
                <a:gd name="T27" fmla="*/ 255 h 310"/>
                <a:gd name="T28" fmla="*/ 477 w 477"/>
                <a:gd name="T29" fmla="*/ 25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 h="310">
                  <a:moveTo>
                    <a:pt x="477" y="255"/>
                  </a:moveTo>
                  <a:lnTo>
                    <a:pt x="477" y="0"/>
                  </a:lnTo>
                  <a:lnTo>
                    <a:pt x="0" y="0"/>
                  </a:lnTo>
                  <a:lnTo>
                    <a:pt x="0" y="255"/>
                  </a:lnTo>
                  <a:lnTo>
                    <a:pt x="225" y="255"/>
                  </a:lnTo>
                  <a:lnTo>
                    <a:pt x="225" y="299"/>
                  </a:lnTo>
                  <a:lnTo>
                    <a:pt x="150" y="299"/>
                  </a:lnTo>
                  <a:lnTo>
                    <a:pt x="150" y="310"/>
                  </a:lnTo>
                  <a:lnTo>
                    <a:pt x="225" y="310"/>
                  </a:lnTo>
                  <a:lnTo>
                    <a:pt x="252" y="310"/>
                  </a:lnTo>
                  <a:lnTo>
                    <a:pt x="315" y="310"/>
                  </a:lnTo>
                  <a:lnTo>
                    <a:pt x="315" y="299"/>
                  </a:lnTo>
                  <a:lnTo>
                    <a:pt x="252" y="299"/>
                  </a:lnTo>
                  <a:lnTo>
                    <a:pt x="252" y="255"/>
                  </a:lnTo>
                  <a:lnTo>
                    <a:pt x="477" y="25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3" name="Rectangle 72">
              <a:extLst>
                <a:ext uri="{FF2B5EF4-FFF2-40B4-BE49-F238E27FC236}">
                  <a16:creationId xmlns:a16="http://schemas.microsoft.com/office/drawing/2014/main" id="{3248E436-663E-4BF6-B863-BFFB92C865C1}"/>
                </a:ext>
              </a:extLst>
            </p:cNvPr>
            <p:cNvSpPr>
              <a:spLocks noChangeArrowheads="1"/>
            </p:cNvSpPr>
            <p:nvPr/>
          </p:nvSpPr>
          <p:spPr bwMode="auto">
            <a:xfrm>
              <a:off x="4435" y="3116"/>
              <a:ext cx="15" cy="2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4" name="Rectangle 73">
              <a:extLst>
                <a:ext uri="{FF2B5EF4-FFF2-40B4-BE49-F238E27FC236}">
                  <a16:creationId xmlns:a16="http://schemas.microsoft.com/office/drawing/2014/main" id="{0F571CCF-02DC-463A-B90D-AE8864CF3DA1}"/>
                </a:ext>
              </a:extLst>
            </p:cNvPr>
            <p:cNvSpPr>
              <a:spLocks noChangeArrowheads="1"/>
            </p:cNvSpPr>
            <p:nvPr/>
          </p:nvSpPr>
          <p:spPr bwMode="auto">
            <a:xfrm>
              <a:off x="3984" y="3142"/>
              <a:ext cx="425" cy="20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5" name="Rectangle 74">
              <a:extLst>
                <a:ext uri="{FF2B5EF4-FFF2-40B4-BE49-F238E27FC236}">
                  <a16:creationId xmlns:a16="http://schemas.microsoft.com/office/drawing/2014/main" id="{0304F841-0F62-4281-8A8B-9484B9161E1C}"/>
                </a:ext>
              </a:extLst>
            </p:cNvPr>
            <p:cNvSpPr>
              <a:spLocks noChangeArrowheads="1"/>
            </p:cNvSpPr>
            <p:nvPr/>
          </p:nvSpPr>
          <p:spPr bwMode="auto">
            <a:xfrm>
              <a:off x="4255" y="3400"/>
              <a:ext cx="101"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6" name="Rectangle 75">
              <a:extLst>
                <a:ext uri="{FF2B5EF4-FFF2-40B4-BE49-F238E27FC236}">
                  <a16:creationId xmlns:a16="http://schemas.microsoft.com/office/drawing/2014/main" id="{1138933A-8F84-44D5-8C00-00DA1CC72B97}"/>
                </a:ext>
              </a:extLst>
            </p:cNvPr>
            <p:cNvSpPr>
              <a:spLocks noChangeArrowheads="1"/>
            </p:cNvSpPr>
            <p:nvPr/>
          </p:nvSpPr>
          <p:spPr bwMode="auto">
            <a:xfrm>
              <a:off x="4356" y="3400"/>
              <a:ext cx="42" cy="2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7" name="Rectangle 76">
              <a:extLst>
                <a:ext uri="{FF2B5EF4-FFF2-40B4-BE49-F238E27FC236}">
                  <a16:creationId xmlns:a16="http://schemas.microsoft.com/office/drawing/2014/main" id="{FA399704-2FBB-4550-AF7E-1685DD5F7A4D}"/>
                </a:ext>
              </a:extLst>
            </p:cNvPr>
            <p:cNvSpPr>
              <a:spLocks noChangeArrowheads="1"/>
            </p:cNvSpPr>
            <p:nvPr/>
          </p:nvSpPr>
          <p:spPr bwMode="auto">
            <a:xfrm>
              <a:off x="4258" y="3411"/>
              <a:ext cx="49" cy="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8" name="Oval 77">
              <a:extLst>
                <a:ext uri="{FF2B5EF4-FFF2-40B4-BE49-F238E27FC236}">
                  <a16:creationId xmlns:a16="http://schemas.microsoft.com/office/drawing/2014/main" id="{91FF13C4-B9F7-451D-93D7-F67BF582A1CC}"/>
                </a:ext>
              </a:extLst>
            </p:cNvPr>
            <p:cNvSpPr>
              <a:spLocks noChangeArrowheads="1"/>
            </p:cNvSpPr>
            <p:nvPr/>
          </p:nvSpPr>
          <p:spPr bwMode="auto">
            <a:xfrm>
              <a:off x="4337" y="3408"/>
              <a:ext cx="12"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9" name="Freeform 78">
              <a:extLst>
                <a:ext uri="{FF2B5EF4-FFF2-40B4-BE49-F238E27FC236}">
                  <a16:creationId xmlns:a16="http://schemas.microsoft.com/office/drawing/2014/main" id="{C4263E88-F041-4D0A-8DBC-74FA7A7F8BD4}"/>
                </a:ext>
              </a:extLst>
            </p:cNvPr>
            <p:cNvSpPr>
              <a:spLocks/>
            </p:cNvSpPr>
            <p:nvPr/>
          </p:nvSpPr>
          <p:spPr bwMode="auto">
            <a:xfrm>
              <a:off x="3462" y="3083"/>
              <a:ext cx="390" cy="395"/>
            </a:xfrm>
            <a:custGeom>
              <a:avLst/>
              <a:gdLst>
                <a:gd name="T0" fmla="*/ 98 w 104"/>
                <a:gd name="T1" fmla="*/ 88 h 107"/>
                <a:gd name="T2" fmla="*/ 104 w 104"/>
                <a:gd name="T3" fmla="*/ 58 h 107"/>
                <a:gd name="T4" fmla="*/ 68 w 104"/>
                <a:gd name="T5" fmla="*/ 58 h 107"/>
                <a:gd name="T6" fmla="*/ 63 w 104"/>
                <a:gd name="T7" fmla="*/ 53 h 107"/>
                <a:gd name="T8" fmla="*/ 62 w 104"/>
                <a:gd name="T9" fmla="*/ 45 h 107"/>
                <a:gd name="T10" fmla="*/ 64 w 104"/>
                <a:gd name="T11" fmla="*/ 33 h 107"/>
                <a:gd name="T12" fmla="*/ 67 w 104"/>
                <a:gd name="T13" fmla="*/ 21 h 107"/>
                <a:gd name="T14" fmla="*/ 65 w 104"/>
                <a:gd name="T15" fmla="*/ 8 h 107"/>
                <a:gd name="T16" fmla="*/ 56 w 104"/>
                <a:gd name="T17" fmla="*/ 0 h 107"/>
                <a:gd name="T18" fmla="*/ 44 w 104"/>
                <a:gd name="T19" fmla="*/ 0 h 107"/>
                <a:gd name="T20" fmla="*/ 41 w 104"/>
                <a:gd name="T21" fmla="*/ 2 h 107"/>
                <a:gd name="T22" fmla="*/ 35 w 104"/>
                <a:gd name="T23" fmla="*/ 0 h 107"/>
                <a:gd name="T24" fmla="*/ 16 w 104"/>
                <a:gd name="T25" fmla="*/ 0 h 107"/>
                <a:gd name="T26" fmla="*/ 13 w 104"/>
                <a:gd name="T27" fmla="*/ 0 h 107"/>
                <a:gd name="T28" fmla="*/ 4 w 104"/>
                <a:gd name="T29" fmla="*/ 0 h 107"/>
                <a:gd name="T30" fmla="*/ 0 w 104"/>
                <a:gd name="T31" fmla="*/ 4 h 107"/>
                <a:gd name="T32" fmla="*/ 12 w 104"/>
                <a:gd name="T33" fmla="*/ 102 h 107"/>
                <a:gd name="T34" fmla="*/ 17 w 104"/>
                <a:gd name="T35" fmla="*/ 107 h 107"/>
                <a:gd name="T36" fmla="*/ 57 w 104"/>
                <a:gd name="T37" fmla="*/ 107 h 107"/>
                <a:gd name="T38" fmla="*/ 60 w 104"/>
                <a:gd name="T39" fmla="*/ 107 h 107"/>
                <a:gd name="T40" fmla="*/ 100 w 104"/>
                <a:gd name="T41" fmla="*/ 107 h 107"/>
                <a:gd name="T42" fmla="*/ 98 w 104"/>
                <a:gd name="T43" fmla="*/ 8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07">
                  <a:moveTo>
                    <a:pt x="98" y="88"/>
                  </a:moveTo>
                  <a:cubicBezTo>
                    <a:pt x="104" y="58"/>
                    <a:pt x="104" y="58"/>
                    <a:pt x="104" y="58"/>
                  </a:cubicBezTo>
                  <a:cubicBezTo>
                    <a:pt x="68" y="58"/>
                    <a:pt x="68" y="58"/>
                    <a:pt x="68" y="58"/>
                  </a:cubicBezTo>
                  <a:cubicBezTo>
                    <a:pt x="66" y="58"/>
                    <a:pt x="64" y="56"/>
                    <a:pt x="63" y="53"/>
                  </a:cubicBezTo>
                  <a:cubicBezTo>
                    <a:pt x="62" y="45"/>
                    <a:pt x="62" y="45"/>
                    <a:pt x="62" y="45"/>
                  </a:cubicBezTo>
                  <a:cubicBezTo>
                    <a:pt x="62" y="40"/>
                    <a:pt x="62" y="36"/>
                    <a:pt x="64" y="33"/>
                  </a:cubicBezTo>
                  <a:cubicBezTo>
                    <a:pt x="66" y="30"/>
                    <a:pt x="67" y="26"/>
                    <a:pt x="67" y="21"/>
                  </a:cubicBezTo>
                  <a:cubicBezTo>
                    <a:pt x="65" y="8"/>
                    <a:pt x="65" y="8"/>
                    <a:pt x="65" y="8"/>
                  </a:cubicBezTo>
                  <a:cubicBezTo>
                    <a:pt x="65" y="4"/>
                    <a:pt x="60" y="0"/>
                    <a:pt x="56" y="0"/>
                  </a:cubicBezTo>
                  <a:cubicBezTo>
                    <a:pt x="44" y="0"/>
                    <a:pt x="44" y="0"/>
                    <a:pt x="44" y="0"/>
                  </a:cubicBezTo>
                  <a:cubicBezTo>
                    <a:pt x="43" y="0"/>
                    <a:pt x="42" y="1"/>
                    <a:pt x="41" y="2"/>
                  </a:cubicBezTo>
                  <a:cubicBezTo>
                    <a:pt x="39" y="1"/>
                    <a:pt x="37" y="0"/>
                    <a:pt x="35" y="0"/>
                  </a:cubicBezTo>
                  <a:cubicBezTo>
                    <a:pt x="16" y="0"/>
                    <a:pt x="16" y="0"/>
                    <a:pt x="16" y="0"/>
                  </a:cubicBezTo>
                  <a:cubicBezTo>
                    <a:pt x="13" y="0"/>
                    <a:pt x="13" y="0"/>
                    <a:pt x="13" y="0"/>
                  </a:cubicBezTo>
                  <a:cubicBezTo>
                    <a:pt x="4" y="0"/>
                    <a:pt x="4" y="0"/>
                    <a:pt x="4" y="0"/>
                  </a:cubicBezTo>
                  <a:cubicBezTo>
                    <a:pt x="2" y="0"/>
                    <a:pt x="0" y="2"/>
                    <a:pt x="0" y="4"/>
                  </a:cubicBezTo>
                  <a:cubicBezTo>
                    <a:pt x="12" y="102"/>
                    <a:pt x="12" y="102"/>
                    <a:pt x="12" y="102"/>
                  </a:cubicBezTo>
                  <a:cubicBezTo>
                    <a:pt x="12" y="105"/>
                    <a:pt x="15" y="107"/>
                    <a:pt x="17" y="107"/>
                  </a:cubicBezTo>
                  <a:cubicBezTo>
                    <a:pt x="57" y="107"/>
                    <a:pt x="57" y="107"/>
                    <a:pt x="57" y="107"/>
                  </a:cubicBezTo>
                  <a:cubicBezTo>
                    <a:pt x="60" y="107"/>
                    <a:pt x="60" y="107"/>
                    <a:pt x="60" y="107"/>
                  </a:cubicBezTo>
                  <a:cubicBezTo>
                    <a:pt x="100" y="107"/>
                    <a:pt x="100" y="107"/>
                    <a:pt x="100" y="107"/>
                  </a:cubicBezTo>
                  <a:cubicBezTo>
                    <a:pt x="98" y="88"/>
                    <a:pt x="98" y="88"/>
                    <a:pt x="98" y="8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0" name="Freeform 79">
              <a:extLst>
                <a:ext uri="{FF2B5EF4-FFF2-40B4-BE49-F238E27FC236}">
                  <a16:creationId xmlns:a16="http://schemas.microsoft.com/office/drawing/2014/main" id="{9453C289-BA89-46DD-ADEC-E61746A65623}"/>
                </a:ext>
              </a:extLst>
            </p:cNvPr>
            <p:cNvSpPr>
              <a:spLocks/>
            </p:cNvSpPr>
            <p:nvPr/>
          </p:nvSpPr>
          <p:spPr bwMode="auto">
            <a:xfrm>
              <a:off x="3672" y="3083"/>
              <a:ext cx="79" cy="214"/>
            </a:xfrm>
            <a:custGeom>
              <a:avLst/>
              <a:gdLst>
                <a:gd name="T0" fmla="*/ 21 w 21"/>
                <a:gd name="T1" fmla="*/ 58 h 58"/>
                <a:gd name="T2" fmla="*/ 18 w 21"/>
                <a:gd name="T3" fmla="*/ 58 h 58"/>
                <a:gd name="T4" fmla="*/ 13 w 21"/>
                <a:gd name="T5" fmla="*/ 53 h 58"/>
                <a:gd name="T6" fmla="*/ 12 w 21"/>
                <a:gd name="T7" fmla="*/ 45 h 58"/>
                <a:gd name="T8" fmla="*/ 14 w 21"/>
                <a:gd name="T9" fmla="*/ 33 h 58"/>
                <a:gd name="T10" fmla="*/ 16 w 21"/>
                <a:gd name="T11" fmla="*/ 21 h 58"/>
                <a:gd name="T12" fmla="*/ 15 w 21"/>
                <a:gd name="T13" fmla="*/ 8 h 58"/>
                <a:gd name="T14" fmla="*/ 5 w 21"/>
                <a:gd name="T15" fmla="*/ 0 h 58"/>
                <a:gd name="T16" fmla="*/ 0 w 21"/>
                <a:gd name="T17" fmla="*/ 0 h 58"/>
                <a:gd name="T18" fmla="*/ 9 w 21"/>
                <a:gd name="T19" fmla="*/ 8 h 58"/>
                <a:gd name="T20" fmla="*/ 11 w 21"/>
                <a:gd name="T21" fmla="*/ 21 h 58"/>
                <a:gd name="T22" fmla="*/ 8 w 21"/>
                <a:gd name="T23" fmla="*/ 33 h 58"/>
                <a:gd name="T24" fmla="*/ 6 w 21"/>
                <a:gd name="T25" fmla="*/ 45 h 58"/>
                <a:gd name="T26" fmla="*/ 7 w 21"/>
                <a:gd name="T27" fmla="*/ 53 h 58"/>
                <a:gd name="T28" fmla="*/ 12 w 21"/>
                <a:gd name="T29" fmla="*/ 58 h 58"/>
                <a:gd name="T30" fmla="*/ 21 w 21"/>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58">
                  <a:moveTo>
                    <a:pt x="21" y="58"/>
                  </a:moveTo>
                  <a:cubicBezTo>
                    <a:pt x="18" y="58"/>
                    <a:pt x="18" y="58"/>
                    <a:pt x="18" y="58"/>
                  </a:cubicBezTo>
                  <a:cubicBezTo>
                    <a:pt x="15" y="58"/>
                    <a:pt x="13" y="56"/>
                    <a:pt x="13" y="53"/>
                  </a:cubicBezTo>
                  <a:cubicBezTo>
                    <a:pt x="12" y="45"/>
                    <a:pt x="12" y="45"/>
                    <a:pt x="12" y="45"/>
                  </a:cubicBezTo>
                  <a:cubicBezTo>
                    <a:pt x="11" y="40"/>
                    <a:pt x="12" y="36"/>
                    <a:pt x="14" y="33"/>
                  </a:cubicBezTo>
                  <a:cubicBezTo>
                    <a:pt x="16" y="30"/>
                    <a:pt x="17" y="26"/>
                    <a:pt x="16" y="21"/>
                  </a:cubicBezTo>
                  <a:cubicBezTo>
                    <a:pt x="15" y="8"/>
                    <a:pt x="15" y="8"/>
                    <a:pt x="15" y="8"/>
                  </a:cubicBezTo>
                  <a:cubicBezTo>
                    <a:pt x="14" y="4"/>
                    <a:pt x="10" y="0"/>
                    <a:pt x="5" y="0"/>
                  </a:cubicBezTo>
                  <a:cubicBezTo>
                    <a:pt x="0" y="0"/>
                    <a:pt x="0" y="0"/>
                    <a:pt x="0" y="0"/>
                  </a:cubicBezTo>
                  <a:cubicBezTo>
                    <a:pt x="4" y="0"/>
                    <a:pt x="9" y="4"/>
                    <a:pt x="9" y="8"/>
                  </a:cubicBezTo>
                  <a:cubicBezTo>
                    <a:pt x="11" y="21"/>
                    <a:pt x="11" y="21"/>
                    <a:pt x="11" y="21"/>
                  </a:cubicBezTo>
                  <a:cubicBezTo>
                    <a:pt x="11" y="26"/>
                    <a:pt x="10" y="30"/>
                    <a:pt x="8" y="33"/>
                  </a:cubicBezTo>
                  <a:cubicBezTo>
                    <a:pt x="6" y="36"/>
                    <a:pt x="6" y="40"/>
                    <a:pt x="6" y="45"/>
                  </a:cubicBezTo>
                  <a:cubicBezTo>
                    <a:pt x="7" y="53"/>
                    <a:pt x="7" y="53"/>
                    <a:pt x="7" y="53"/>
                  </a:cubicBezTo>
                  <a:cubicBezTo>
                    <a:pt x="8" y="56"/>
                    <a:pt x="10" y="58"/>
                    <a:pt x="12" y="58"/>
                  </a:cubicBezTo>
                  <a:lnTo>
                    <a:pt x="21" y="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1" name="Freeform 80">
              <a:extLst>
                <a:ext uri="{FF2B5EF4-FFF2-40B4-BE49-F238E27FC236}">
                  <a16:creationId xmlns:a16="http://schemas.microsoft.com/office/drawing/2014/main" id="{1F920EE1-BCFD-4DBB-AEC6-DCD81CAC9C95}"/>
                </a:ext>
              </a:extLst>
            </p:cNvPr>
            <p:cNvSpPr>
              <a:spLocks/>
            </p:cNvSpPr>
            <p:nvPr/>
          </p:nvSpPr>
          <p:spPr bwMode="auto">
            <a:xfrm>
              <a:off x="3522" y="3083"/>
              <a:ext cx="67" cy="214"/>
            </a:xfrm>
            <a:custGeom>
              <a:avLst/>
              <a:gdLst>
                <a:gd name="T0" fmla="*/ 9 w 18"/>
                <a:gd name="T1" fmla="*/ 8 h 58"/>
                <a:gd name="T2" fmla="*/ 11 w 18"/>
                <a:gd name="T3" fmla="*/ 21 h 58"/>
                <a:gd name="T4" fmla="*/ 8 w 18"/>
                <a:gd name="T5" fmla="*/ 33 h 58"/>
                <a:gd name="T6" fmla="*/ 6 w 18"/>
                <a:gd name="T7" fmla="*/ 45 h 58"/>
                <a:gd name="T8" fmla="*/ 7 w 18"/>
                <a:gd name="T9" fmla="*/ 53 h 58"/>
                <a:gd name="T10" fmla="*/ 12 w 18"/>
                <a:gd name="T11" fmla="*/ 58 h 58"/>
                <a:gd name="T12" fmla="*/ 18 w 18"/>
                <a:gd name="T13" fmla="*/ 58 h 58"/>
                <a:gd name="T14" fmla="*/ 13 w 18"/>
                <a:gd name="T15" fmla="*/ 53 h 58"/>
                <a:gd name="T16" fmla="*/ 12 w 18"/>
                <a:gd name="T17" fmla="*/ 45 h 58"/>
                <a:gd name="T18" fmla="*/ 14 w 18"/>
                <a:gd name="T19" fmla="*/ 33 h 58"/>
                <a:gd name="T20" fmla="*/ 16 w 18"/>
                <a:gd name="T21" fmla="*/ 21 h 58"/>
                <a:gd name="T22" fmla="*/ 15 w 18"/>
                <a:gd name="T23" fmla="*/ 8 h 58"/>
                <a:gd name="T24" fmla="*/ 5 w 18"/>
                <a:gd name="T25" fmla="*/ 0 h 58"/>
                <a:gd name="T26" fmla="*/ 0 w 18"/>
                <a:gd name="T27" fmla="*/ 0 h 58"/>
                <a:gd name="T28" fmla="*/ 9 w 18"/>
                <a:gd name="T2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58">
                  <a:moveTo>
                    <a:pt x="9" y="8"/>
                  </a:moveTo>
                  <a:cubicBezTo>
                    <a:pt x="11" y="21"/>
                    <a:pt x="11" y="21"/>
                    <a:pt x="11" y="21"/>
                  </a:cubicBezTo>
                  <a:cubicBezTo>
                    <a:pt x="11" y="26"/>
                    <a:pt x="10" y="30"/>
                    <a:pt x="8" y="33"/>
                  </a:cubicBezTo>
                  <a:cubicBezTo>
                    <a:pt x="6" y="36"/>
                    <a:pt x="6" y="40"/>
                    <a:pt x="6" y="45"/>
                  </a:cubicBezTo>
                  <a:cubicBezTo>
                    <a:pt x="7" y="53"/>
                    <a:pt x="7" y="53"/>
                    <a:pt x="7" y="53"/>
                  </a:cubicBezTo>
                  <a:cubicBezTo>
                    <a:pt x="7" y="56"/>
                    <a:pt x="10" y="58"/>
                    <a:pt x="12" y="58"/>
                  </a:cubicBezTo>
                  <a:cubicBezTo>
                    <a:pt x="18" y="58"/>
                    <a:pt x="18" y="58"/>
                    <a:pt x="18" y="58"/>
                  </a:cubicBezTo>
                  <a:cubicBezTo>
                    <a:pt x="15" y="58"/>
                    <a:pt x="13" y="56"/>
                    <a:pt x="13" y="53"/>
                  </a:cubicBezTo>
                  <a:cubicBezTo>
                    <a:pt x="12" y="45"/>
                    <a:pt x="12" y="45"/>
                    <a:pt x="12" y="45"/>
                  </a:cubicBezTo>
                  <a:cubicBezTo>
                    <a:pt x="11" y="40"/>
                    <a:pt x="12" y="36"/>
                    <a:pt x="14" y="33"/>
                  </a:cubicBezTo>
                  <a:cubicBezTo>
                    <a:pt x="16" y="30"/>
                    <a:pt x="17" y="26"/>
                    <a:pt x="16" y="21"/>
                  </a:cubicBezTo>
                  <a:cubicBezTo>
                    <a:pt x="15" y="8"/>
                    <a:pt x="15" y="8"/>
                    <a:pt x="15" y="8"/>
                  </a:cubicBezTo>
                  <a:cubicBezTo>
                    <a:pt x="14" y="4"/>
                    <a:pt x="10" y="0"/>
                    <a:pt x="5" y="0"/>
                  </a:cubicBezTo>
                  <a:cubicBezTo>
                    <a:pt x="0" y="0"/>
                    <a:pt x="0" y="0"/>
                    <a:pt x="0" y="0"/>
                  </a:cubicBezTo>
                  <a:cubicBezTo>
                    <a:pt x="4" y="0"/>
                    <a:pt x="9" y="4"/>
                    <a:pt x="9" y="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2" name="Freeform 81">
              <a:extLst>
                <a:ext uri="{FF2B5EF4-FFF2-40B4-BE49-F238E27FC236}">
                  <a16:creationId xmlns:a16="http://schemas.microsoft.com/office/drawing/2014/main" id="{14D54B52-3E6F-494A-BD8B-5F4B4A73B58F}"/>
                </a:ext>
              </a:extLst>
            </p:cNvPr>
            <p:cNvSpPr>
              <a:spLocks/>
            </p:cNvSpPr>
            <p:nvPr/>
          </p:nvSpPr>
          <p:spPr bwMode="auto">
            <a:xfrm>
              <a:off x="3634" y="3408"/>
              <a:ext cx="158" cy="29"/>
            </a:xfrm>
            <a:custGeom>
              <a:avLst/>
              <a:gdLst>
                <a:gd name="T0" fmla="*/ 0 w 42"/>
                <a:gd name="T1" fmla="*/ 0 h 8"/>
                <a:gd name="T2" fmla="*/ 0 w 42"/>
                <a:gd name="T3" fmla="*/ 1 h 8"/>
                <a:gd name="T4" fmla="*/ 1 w 42"/>
                <a:gd name="T5" fmla="*/ 8 h 8"/>
                <a:gd name="T6" fmla="*/ 42 w 42"/>
                <a:gd name="T7" fmla="*/ 0 h 8"/>
                <a:gd name="T8" fmla="*/ 0 w 42"/>
                <a:gd name="T9" fmla="*/ 0 h 8"/>
              </a:gdLst>
              <a:ahLst/>
              <a:cxnLst>
                <a:cxn ang="0">
                  <a:pos x="T0" y="T1"/>
                </a:cxn>
                <a:cxn ang="0">
                  <a:pos x="T2" y="T3"/>
                </a:cxn>
                <a:cxn ang="0">
                  <a:pos x="T4" y="T5"/>
                </a:cxn>
                <a:cxn ang="0">
                  <a:pos x="T6" y="T7"/>
                </a:cxn>
                <a:cxn ang="0">
                  <a:pos x="T8" y="T9"/>
                </a:cxn>
              </a:cxnLst>
              <a:rect l="0" t="0" r="r" b="b"/>
              <a:pathLst>
                <a:path w="42" h="8">
                  <a:moveTo>
                    <a:pt x="0" y="0"/>
                  </a:moveTo>
                  <a:cubicBezTo>
                    <a:pt x="0" y="1"/>
                    <a:pt x="0" y="1"/>
                    <a:pt x="0" y="1"/>
                  </a:cubicBezTo>
                  <a:cubicBezTo>
                    <a:pt x="1" y="8"/>
                    <a:pt x="1" y="8"/>
                    <a:pt x="1" y="8"/>
                  </a:cubicBezTo>
                  <a:cubicBezTo>
                    <a:pt x="42" y="0"/>
                    <a:pt x="42" y="0"/>
                    <a:pt x="42" y="0"/>
                  </a:cubicBez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3" name="Freeform 82">
              <a:extLst>
                <a:ext uri="{FF2B5EF4-FFF2-40B4-BE49-F238E27FC236}">
                  <a16:creationId xmlns:a16="http://schemas.microsoft.com/office/drawing/2014/main" id="{6583FA9D-EB96-49CE-9A6A-B7E9FBD0D57B}"/>
                </a:ext>
              </a:extLst>
            </p:cNvPr>
            <p:cNvSpPr>
              <a:spLocks/>
            </p:cNvSpPr>
            <p:nvPr/>
          </p:nvSpPr>
          <p:spPr bwMode="auto">
            <a:xfrm>
              <a:off x="3608" y="3297"/>
              <a:ext cx="278" cy="181"/>
            </a:xfrm>
            <a:custGeom>
              <a:avLst/>
              <a:gdLst>
                <a:gd name="T0" fmla="*/ 70 w 74"/>
                <a:gd name="T1" fmla="*/ 8 h 49"/>
                <a:gd name="T2" fmla="*/ 74 w 74"/>
                <a:gd name="T3" fmla="*/ 5 h 49"/>
                <a:gd name="T4" fmla="*/ 74 w 74"/>
                <a:gd name="T5" fmla="*/ 3 h 49"/>
                <a:gd name="T6" fmla="*/ 70 w 74"/>
                <a:gd name="T7" fmla="*/ 0 h 49"/>
                <a:gd name="T8" fmla="*/ 63 w 74"/>
                <a:gd name="T9" fmla="*/ 0 h 49"/>
                <a:gd name="T10" fmla="*/ 59 w 74"/>
                <a:gd name="T11" fmla="*/ 4 h 49"/>
                <a:gd name="T12" fmla="*/ 57 w 74"/>
                <a:gd name="T13" fmla="*/ 19 h 49"/>
                <a:gd name="T14" fmla="*/ 17 w 74"/>
                <a:gd name="T15" fmla="*/ 19 h 49"/>
                <a:gd name="T16" fmla="*/ 15 w 74"/>
                <a:gd name="T17" fmla="*/ 4 h 49"/>
                <a:gd name="T18" fmla="*/ 11 w 74"/>
                <a:gd name="T19" fmla="*/ 0 h 49"/>
                <a:gd name="T20" fmla="*/ 4 w 74"/>
                <a:gd name="T21" fmla="*/ 0 h 49"/>
                <a:gd name="T22" fmla="*/ 0 w 74"/>
                <a:gd name="T23" fmla="*/ 3 h 49"/>
                <a:gd name="T24" fmla="*/ 0 w 74"/>
                <a:gd name="T25" fmla="*/ 5 h 49"/>
                <a:gd name="T26" fmla="*/ 4 w 74"/>
                <a:gd name="T27" fmla="*/ 8 h 49"/>
                <a:gd name="T28" fmla="*/ 7 w 74"/>
                <a:gd name="T29" fmla="*/ 11 h 49"/>
                <a:gd name="T30" fmla="*/ 8 w 74"/>
                <a:gd name="T31" fmla="*/ 19 h 49"/>
                <a:gd name="T32" fmla="*/ 6 w 74"/>
                <a:gd name="T33" fmla="*/ 19 h 49"/>
                <a:gd name="T34" fmla="*/ 4 w 74"/>
                <a:gd name="T35" fmla="*/ 21 h 49"/>
                <a:gd name="T36" fmla="*/ 4 w 74"/>
                <a:gd name="T37" fmla="*/ 28 h 49"/>
                <a:gd name="T38" fmla="*/ 6 w 74"/>
                <a:gd name="T39" fmla="*/ 30 h 49"/>
                <a:gd name="T40" fmla="*/ 7 w 74"/>
                <a:gd name="T41" fmla="*/ 30 h 49"/>
                <a:gd name="T42" fmla="*/ 49 w 74"/>
                <a:gd name="T43" fmla="*/ 30 h 49"/>
                <a:gd name="T44" fmla="*/ 8 w 74"/>
                <a:gd name="T45" fmla="*/ 38 h 49"/>
                <a:gd name="T46" fmla="*/ 9 w 74"/>
                <a:gd name="T47" fmla="*/ 48 h 49"/>
                <a:gd name="T48" fmla="*/ 10 w 74"/>
                <a:gd name="T49" fmla="*/ 49 h 49"/>
                <a:gd name="T50" fmla="*/ 67 w 74"/>
                <a:gd name="T51" fmla="*/ 49 h 49"/>
                <a:gd name="T52" fmla="*/ 69 w 74"/>
                <a:gd name="T53" fmla="*/ 48 h 49"/>
                <a:gd name="T54" fmla="*/ 71 w 74"/>
                <a:gd name="T55" fmla="*/ 31 h 49"/>
                <a:gd name="T56" fmla="*/ 71 w 74"/>
                <a:gd name="T57" fmla="*/ 30 h 49"/>
                <a:gd name="T58" fmla="*/ 72 w 74"/>
                <a:gd name="T59" fmla="*/ 30 h 49"/>
                <a:gd name="T60" fmla="*/ 74 w 74"/>
                <a:gd name="T61" fmla="*/ 28 h 49"/>
                <a:gd name="T62" fmla="*/ 74 w 74"/>
                <a:gd name="T63" fmla="*/ 21 h 49"/>
                <a:gd name="T64" fmla="*/ 72 w 74"/>
                <a:gd name="T65" fmla="*/ 19 h 49"/>
                <a:gd name="T66" fmla="*/ 66 w 74"/>
                <a:gd name="T67" fmla="*/ 19 h 49"/>
                <a:gd name="T68" fmla="*/ 67 w 74"/>
                <a:gd name="T69" fmla="*/ 11 h 49"/>
                <a:gd name="T70" fmla="*/ 70 w 74"/>
                <a:gd name="T71"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49">
                  <a:moveTo>
                    <a:pt x="70" y="8"/>
                  </a:moveTo>
                  <a:cubicBezTo>
                    <a:pt x="72" y="8"/>
                    <a:pt x="74" y="7"/>
                    <a:pt x="74" y="5"/>
                  </a:cubicBezTo>
                  <a:cubicBezTo>
                    <a:pt x="74" y="3"/>
                    <a:pt x="74" y="3"/>
                    <a:pt x="74" y="3"/>
                  </a:cubicBezTo>
                  <a:cubicBezTo>
                    <a:pt x="74" y="1"/>
                    <a:pt x="72" y="0"/>
                    <a:pt x="70" y="0"/>
                  </a:cubicBezTo>
                  <a:cubicBezTo>
                    <a:pt x="63" y="0"/>
                    <a:pt x="63" y="0"/>
                    <a:pt x="63" y="0"/>
                  </a:cubicBezTo>
                  <a:cubicBezTo>
                    <a:pt x="61" y="0"/>
                    <a:pt x="59" y="2"/>
                    <a:pt x="59" y="4"/>
                  </a:cubicBezTo>
                  <a:cubicBezTo>
                    <a:pt x="57" y="19"/>
                    <a:pt x="57" y="19"/>
                    <a:pt x="57" y="19"/>
                  </a:cubicBezTo>
                  <a:cubicBezTo>
                    <a:pt x="17" y="19"/>
                    <a:pt x="17" y="19"/>
                    <a:pt x="17" y="19"/>
                  </a:cubicBezTo>
                  <a:cubicBezTo>
                    <a:pt x="15" y="4"/>
                    <a:pt x="15" y="4"/>
                    <a:pt x="15" y="4"/>
                  </a:cubicBezTo>
                  <a:cubicBezTo>
                    <a:pt x="15" y="2"/>
                    <a:pt x="13" y="0"/>
                    <a:pt x="11" y="0"/>
                  </a:cubicBezTo>
                  <a:cubicBezTo>
                    <a:pt x="4" y="0"/>
                    <a:pt x="4" y="0"/>
                    <a:pt x="4" y="0"/>
                  </a:cubicBezTo>
                  <a:cubicBezTo>
                    <a:pt x="2" y="0"/>
                    <a:pt x="0" y="1"/>
                    <a:pt x="0" y="3"/>
                  </a:cubicBezTo>
                  <a:cubicBezTo>
                    <a:pt x="0" y="5"/>
                    <a:pt x="0" y="5"/>
                    <a:pt x="0" y="5"/>
                  </a:cubicBezTo>
                  <a:cubicBezTo>
                    <a:pt x="0" y="7"/>
                    <a:pt x="2" y="8"/>
                    <a:pt x="4" y="8"/>
                  </a:cubicBezTo>
                  <a:cubicBezTo>
                    <a:pt x="5" y="8"/>
                    <a:pt x="7" y="9"/>
                    <a:pt x="7" y="11"/>
                  </a:cubicBezTo>
                  <a:cubicBezTo>
                    <a:pt x="8" y="19"/>
                    <a:pt x="8" y="19"/>
                    <a:pt x="8" y="19"/>
                  </a:cubicBezTo>
                  <a:cubicBezTo>
                    <a:pt x="6" y="19"/>
                    <a:pt x="6" y="19"/>
                    <a:pt x="6" y="19"/>
                  </a:cubicBezTo>
                  <a:cubicBezTo>
                    <a:pt x="5" y="19"/>
                    <a:pt x="4" y="20"/>
                    <a:pt x="4" y="21"/>
                  </a:cubicBezTo>
                  <a:cubicBezTo>
                    <a:pt x="4" y="28"/>
                    <a:pt x="4" y="28"/>
                    <a:pt x="4" y="28"/>
                  </a:cubicBezTo>
                  <a:cubicBezTo>
                    <a:pt x="4" y="30"/>
                    <a:pt x="5" y="30"/>
                    <a:pt x="6" y="30"/>
                  </a:cubicBezTo>
                  <a:cubicBezTo>
                    <a:pt x="7" y="30"/>
                    <a:pt x="7" y="30"/>
                    <a:pt x="7" y="30"/>
                  </a:cubicBezTo>
                  <a:cubicBezTo>
                    <a:pt x="49" y="30"/>
                    <a:pt x="49" y="30"/>
                    <a:pt x="49" y="30"/>
                  </a:cubicBezTo>
                  <a:cubicBezTo>
                    <a:pt x="8" y="38"/>
                    <a:pt x="8" y="38"/>
                    <a:pt x="8" y="38"/>
                  </a:cubicBezTo>
                  <a:cubicBezTo>
                    <a:pt x="9" y="48"/>
                    <a:pt x="9" y="48"/>
                    <a:pt x="9" y="48"/>
                  </a:cubicBezTo>
                  <a:cubicBezTo>
                    <a:pt x="9" y="49"/>
                    <a:pt x="10" y="49"/>
                    <a:pt x="10" y="49"/>
                  </a:cubicBezTo>
                  <a:cubicBezTo>
                    <a:pt x="67" y="49"/>
                    <a:pt x="67" y="49"/>
                    <a:pt x="67" y="49"/>
                  </a:cubicBezTo>
                  <a:cubicBezTo>
                    <a:pt x="68" y="49"/>
                    <a:pt x="69" y="49"/>
                    <a:pt x="69" y="48"/>
                  </a:cubicBezTo>
                  <a:cubicBezTo>
                    <a:pt x="71" y="31"/>
                    <a:pt x="71" y="31"/>
                    <a:pt x="71" y="31"/>
                  </a:cubicBezTo>
                  <a:cubicBezTo>
                    <a:pt x="71" y="31"/>
                    <a:pt x="71" y="31"/>
                    <a:pt x="71" y="30"/>
                  </a:cubicBezTo>
                  <a:cubicBezTo>
                    <a:pt x="72" y="30"/>
                    <a:pt x="72" y="30"/>
                    <a:pt x="72" y="30"/>
                  </a:cubicBezTo>
                  <a:cubicBezTo>
                    <a:pt x="73" y="30"/>
                    <a:pt x="74" y="30"/>
                    <a:pt x="74" y="28"/>
                  </a:cubicBezTo>
                  <a:cubicBezTo>
                    <a:pt x="74" y="21"/>
                    <a:pt x="74" y="21"/>
                    <a:pt x="74" y="21"/>
                  </a:cubicBezTo>
                  <a:cubicBezTo>
                    <a:pt x="74" y="20"/>
                    <a:pt x="73" y="19"/>
                    <a:pt x="72" y="19"/>
                  </a:cubicBezTo>
                  <a:cubicBezTo>
                    <a:pt x="66" y="19"/>
                    <a:pt x="66" y="19"/>
                    <a:pt x="66" y="19"/>
                  </a:cubicBezTo>
                  <a:cubicBezTo>
                    <a:pt x="67" y="11"/>
                    <a:pt x="67" y="11"/>
                    <a:pt x="67" y="11"/>
                  </a:cubicBezTo>
                  <a:cubicBezTo>
                    <a:pt x="67" y="9"/>
                    <a:pt x="69" y="8"/>
                    <a:pt x="70" y="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63">
              <a:extLst>
                <a:ext uri="{FF2B5EF4-FFF2-40B4-BE49-F238E27FC236}">
                  <a16:creationId xmlns:a16="http://schemas.microsoft.com/office/drawing/2014/main" id="{730B6EA7-A5BE-4E80-B829-3E883F657827}"/>
                </a:ext>
              </a:extLst>
            </p:cNvPr>
            <p:cNvSpPr>
              <a:spLocks/>
            </p:cNvSpPr>
            <p:nvPr/>
          </p:nvSpPr>
          <p:spPr bwMode="auto">
            <a:xfrm flipH="1">
              <a:off x="3125" y="3537"/>
              <a:ext cx="864" cy="15"/>
            </a:xfrm>
            <a:custGeom>
              <a:avLst/>
              <a:gdLst>
                <a:gd name="T0" fmla="*/ 152 w 154"/>
                <a:gd name="T1" fmla="*/ 0 h 4"/>
                <a:gd name="T2" fmla="*/ 0 w 154"/>
                <a:gd name="T3" fmla="*/ 0 h 4"/>
                <a:gd name="T4" fmla="*/ 0 w 154"/>
                <a:gd name="T5" fmla="*/ 4 h 4"/>
                <a:gd name="T6" fmla="*/ 152 w 154"/>
                <a:gd name="T7" fmla="*/ 4 h 4"/>
                <a:gd name="T8" fmla="*/ 154 w 154"/>
                <a:gd name="T9" fmla="*/ 2 h 4"/>
                <a:gd name="T10" fmla="*/ 152 w 154"/>
                <a:gd name="T11" fmla="*/ 0 h 4"/>
              </a:gdLst>
              <a:ahLst/>
              <a:cxnLst>
                <a:cxn ang="0">
                  <a:pos x="T0" y="T1"/>
                </a:cxn>
                <a:cxn ang="0">
                  <a:pos x="T2" y="T3"/>
                </a:cxn>
                <a:cxn ang="0">
                  <a:pos x="T4" y="T5"/>
                </a:cxn>
                <a:cxn ang="0">
                  <a:pos x="T6" y="T7"/>
                </a:cxn>
                <a:cxn ang="0">
                  <a:pos x="T8" y="T9"/>
                </a:cxn>
                <a:cxn ang="0">
                  <a:pos x="T10" y="T11"/>
                </a:cxn>
              </a:cxnLst>
              <a:rect l="0" t="0" r="r" b="b"/>
              <a:pathLst>
                <a:path w="154" h="4">
                  <a:moveTo>
                    <a:pt x="152" y="0"/>
                  </a:moveTo>
                  <a:cubicBezTo>
                    <a:pt x="0" y="0"/>
                    <a:pt x="0" y="0"/>
                    <a:pt x="0" y="0"/>
                  </a:cubicBezTo>
                  <a:cubicBezTo>
                    <a:pt x="0" y="4"/>
                    <a:pt x="0" y="4"/>
                    <a:pt x="0" y="4"/>
                  </a:cubicBezTo>
                  <a:cubicBezTo>
                    <a:pt x="152" y="4"/>
                    <a:pt x="152" y="4"/>
                    <a:pt x="152" y="4"/>
                  </a:cubicBezTo>
                  <a:cubicBezTo>
                    <a:pt x="153" y="4"/>
                    <a:pt x="154" y="3"/>
                    <a:pt x="154" y="2"/>
                  </a:cubicBezTo>
                  <a:cubicBezTo>
                    <a:pt x="154" y="1"/>
                    <a:pt x="153" y="0"/>
                    <a:pt x="152"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4" name="Freeform 83">
              <a:extLst>
                <a:ext uri="{FF2B5EF4-FFF2-40B4-BE49-F238E27FC236}">
                  <a16:creationId xmlns:a16="http://schemas.microsoft.com/office/drawing/2014/main" id="{7159C35F-2D1D-47A8-8C19-61CCA45C11A2}"/>
                </a:ext>
              </a:extLst>
            </p:cNvPr>
            <p:cNvSpPr>
              <a:spLocks/>
            </p:cNvSpPr>
            <p:nvPr/>
          </p:nvSpPr>
          <p:spPr bwMode="auto">
            <a:xfrm>
              <a:off x="365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5" name="Freeform 84">
              <a:extLst>
                <a:ext uri="{FF2B5EF4-FFF2-40B4-BE49-F238E27FC236}">
                  <a16:creationId xmlns:a16="http://schemas.microsoft.com/office/drawing/2014/main" id="{441052CF-FDFC-47F2-B597-C0DBBB913942}"/>
                </a:ext>
              </a:extLst>
            </p:cNvPr>
            <p:cNvSpPr>
              <a:spLocks/>
            </p:cNvSpPr>
            <p:nvPr/>
          </p:nvSpPr>
          <p:spPr bwMode="auto">
            <a:xfrm>
              <a:off x="3834" y="3478"/>
              <a:ext cx="22" cy="77"/>
            </a:xfrm>
            <a:custGeom>
              <a:avLst/>
              <a:gdLst>
                <a:gd name="T0" fmla="*/ 15 w 22"/>
                <a:gd name="T1" fmla="*/ 77 h 77"/>
                <a:gd name="T2" fmla="*/ 3 w 22"/>
                <a:gd name="T3" fmla="*/ 77 h 77"/>
                <a:gd name="T4" fmla="*/ 0 w 22"/>
                <a:gd name="T5" fmla="*/ 0 h 77"/>
                <a:gd name="T6" fmla="*/ 22 w 22"/>
                <a:gd name="T7" fmla="*/ 0 h 77"/>
                <a:gd name="T8" fmla="*/ 15 w 22"/>
                <a:gd name="T9" fmla="*/ 77 h 77"/>
              </a:gdLst>
              <a:ahLst/>
              <a:cxnLst>
                <a:cxn ang="0">
                  <a:pos x="T0" y="T1"/>
                </a:cxn>
                <a:cxn ang="0">
                  <a:pos x="T2" y="T3"/>
                </a:cxn>
                <a:cxn ang="0">
                  <a:pos x="T4" y="T5"/>
                </a:cxn>
                <a:cxn ang="0">
                  <a:pos x="T6" y="T7"/>
                </a:cxn>
                <a:cxn ang="0">
                  <a:pos x="T8" y="T9"/>
                </a:cxn>
              </a:cxnLst>
              <a:rect l="0" t="0" r="r" b="b"/>
              <a:pathLst>
                <a:path w="22" h="77">
                  <a:moveTo>
                    <a:pt x="15" y="77"/>
                  </a:moveTo>
                  <a:lnTo>
                    <a:pt x="3" y="77"/>
                  </a:lnTo>
                  <a:lnTo>
                    <a:pt x="0" y="0"/>
                  </a:lnTo>
                  <a:lnTo>
                    <a:pt x="22"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6" name="Freeform 85">
              <a:extLst>
                <a:ext uri="{FF2B5EF4-FFF2-40B4-BE49-F238E27FC236}">
                  <a16:creationId xmlns:a16="http://schemas.microsoft.com/office/drawing/2014/main" id="{F75219FD-DDD0-4C33-84B2-26BA06B555B1}"/>
                </a:ext>
              </a:extLst>
            </p:cNvPr>
            <p:cNvSpPr>
              <a:spLocks/>
            </p:cNvSpPr>
            <p:nvPr/>
          </p:nvSpPr>
          <p:spPr bwMode="auto">
            <a:xfrm>
              <a:off x="353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7" name="Freeform 86">
              <a:extLst>
                <a:ext uri="{FF2B5EF4-FFF2-40B4-BE49-F238E27FC236}">
                  <a16:creationId xmlns:a16="http://schemas.microsoft.com/office/drawing/2014/main" id="{FB27EEE9-5FE4-4535-8B2F-9F65CF5C5E47}"/>
                </a:ext>
              </a:extLst>
            </p:cNvPr>
            <p:cNvSpPr>
              <a:spLocks/>
            </p:cNvSpPr>
            <p:nvPr/>
          </p:nvSpPr>
          <p:spPr bwMode="auto">
            <a:xfrm>
              <a:off x="371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8" name="Freeform 87">
              <a:extLst>
                <a:ext uri="{FF2B5EF4-FFF2-40B4-BE49-F238E27FC236}">
                  <a16:creationId xmlns:a16="http://schemas.microsoft.com/office/drawing/2014/main" id="{29E3E994-01C5-4F76-963A-4061D586EF58}"/>
                </a:ext>
              </a:extLst>
            </p:cNvPr>
            <p:cNvSpPr>
              <a:spLocks/>
            </p:cNvSpPr>
            <p:nvPr/>
          </p:nvSpPr>
          <p:spPr bwMode="auto">
            <a:xfrm>
              <a:off x="3232" y="3408"/>
              <a:ext cx="30" cy="147"/>
            </a:xfrm>
            <a:custGeom>
              <a:avLst/>
              <a:gdLst>
                <a:gd name="T0" fmla="*/ 23 w 30"/>
                <a:gd name="T1" fmla="*/ 147 h 147"/>
                <a:gd name="T2" fmla="*/ 8 w 30"/>
                <a:gd name="T3" fmla="*/ 147 h 147"/>
                <a:gd name="T4" fmla="*/ 0 w 30"/>
                <a:gd name="T5" fmla="*/ 0 h 147"/>
                <a:gd name="T6" fmla="*/ 30 w 30"/>
                <a:gd name="T7" fmla="*/ 0 h 147"/>
                <a:gd name="T8" fmla="*/ 23 w 30"/>
                <a:gd name="T9" fmla="*/ 147 h 147"/>
              </a:gdLst>
              <a:ahLst/>
              <a:cxnLst>
                <a:cxn ang="0">
                  <a:pos x="T0" y="T1"/>
                </a:cxn>
                <a:cxn ang="0">
                  <a:pos x="T2" y="T3"/>
                </a:cxn>
                <a:cxn ang="0">
                  <a:pos x="T4" y="T5"/>
                </a:cxn>
                <a:cxn ang="0">
                  <a:pos x="T6" y="T7"/>
                </a:cxn>
                <a:cxn ang="0">
                  <a:pos x="T8" y="T9"/>
                </a:cxn>
              </a:cxnLst>
              <a:rect l="0" t="0" r="r" b="b"/>
              <a:pathLst>
                <a:path w="30" h="147">
                  <a:moveTo>
                    <a:pt x="23" y="147"/>
                  </a:moveTo>
                  <a:lnTo>
                    <a:pt x="8" y="147"/>
                  </a:lnTo>
                  <a:lnTo>
                    <a:pt x="0" y="0"/>
                  </a:lnTo>
                  <a:lnTo>
                    <a:pt x="30" y="0"/>
                  </a:lnTo>
                  <a:lnTo>
                    <a:pt x="23"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9" name="Freeform 88">
              <a:extLst>
                <a:ext uri="{FF2B5EF4-FFF2-40B4-BE49-F238E27FC236}">
                  <a16:creationId xmlns:a16="http://schemas.microsoft.com/office/drawing/2014/main" id="{AA7765C2-C4C1-42E7-AC4B-6C06B73B39A7}"/>
                </a:ext>
              </a:extLst>
            </p:cNvPr>
            <p:cNvSpPr>
              <a:spLocks/>
            </p:cNvSpPr>
            <p:nvPr/>
          </p:nvSpPr>
          <p:spPr bwMode="auto">
            <a:xfrm>
              <a:off x="3356" y="3408"/>
              <a:ext cx="34" cy="147"/>
            </a:xfrm>
            <a:custGeom>
              <a:avLst/>
              <a:gdLst>
                <a:gd name="T0" fmla="*/ 27 w 34"/>
                <a:gd name="T1" fmla="*/ 147 h 147"/>
                <a:gd name="T2" fmla="*/ 12 w 34"/>
                <a:gd name="T3" fmla="*/ 147 h 147"/>
                <a:gd name="T4" fmla="*/ 0 w 34"/>
                <a:gd name="T5" fmla="*/ 0 h 147"/>
                <a:gd name="T6" fmla="*/ 34 w 34"/>
                <a:gd name="T7" fmla="*/ 0 h 147"/>
                <a:gd name="T8" fmla="*/ 27 w 34"/>
                <a:gd name="T9" fmla="*/ 147 h 147"/>
              </a:gdLst>
              <a:ahLst/>
              <a:cxnLst>
                <a:cxn ang="0">
                  <a:pos x="T0" y="T1"/>
                </a:cxn>
                <a:cxn ang="0">
                  <a:pos x="T2" y="T3"/>
                </a:cxn>
                <a:cxn ang="0">
                  <a:pos x="T4" y="T5"/>
                </a:cxn>
                <a:cxn ang="0">
                  <a:pos x="T6" y="T7"/>
                </a:cxn>
                <a:cxn ang="0">
                  <a:pos x="T8" y="T9"/>
                </a:cxn>
              </a:cxnLst>
              <a:rect l="0" t="0" r="r" b="b"/>
              <a:pathLst>
                <a:path w="34" h="147">
                  <a:moveTo>
                    <a:pt x="27" y="147"/>
                  </a:moveTo>
                  <a:lnTo>
                    <a:pt x="12" y="147"/>
                  </a:lnTo>
                  <a:lnTo>
                    <a:pt x="0" y="0"/>
                  </a:lnTo>
                  <a:lnTo>
                    <a:pt x="34" y="0"/>
                  </a:lnTo>
                  <a:lnTo>
                    <a:pt x="27"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0" name="Freeform 89">
              <a:extLst>
                <a:ext uri="{FF2B5EF4-FFF2-40B4-BE49-F238E27FC236}">
                  <a16:creationId xmlns:a16="http://schemas.microsoft.com/office/drawing/2014/main" id="{2B703E62-EE18-4C1E-B92F-92EA8DD14680}"/>
                </a:ext>
              </a:extLst>
            </p:cNvPr>
            <p:cNvSpPr>
              <a:spLocks/>
            </p:cNvSpPr>
            <p:nvPr/>
          </p:nvSpPr>
          <p:spPr bwMode="auto">
            <a:xfrm>
              <a:off x="3556" y="3408"/>
              <a:ext cx="30" cy="147"/>
            </a:xfrm>
            <a:custGeom>
              <a:avLst/>
              <a:gdLst>
                <a:gd name="T0" fmla="*/ 22 w 30"/>
                <a:gd name="T1" fmla="*/ 147 h 147"/>
                <a:gd name="T2" fmla="*/ 7 w 30"/>
                <a:gd name="T3" fmla="*/ 147 h 147"/>
                <a:gd name="T4" fmla="*/ 0 w 30"/>
                <a:gd name="T5" fmla="*/ 0 h 147"/>
                <a:gd name="T6" fmla="*/ 30 w 30"/>
                <a:gd name="T7" fmla="*/ 0 h 147"/>
                <a:gd name="T8" fmla="*/ 22 w 30"/>
                <a:gd name="T9" fmla="*/ 147 h 147"/>
              </a:gdLst>
              <a:ahLst/>
              <a:cxnLst>
                <a:cxn ang="0">
                  <a:pos x="T0" y="T1"/>
                </a:cxn>
                <a:cxn ang="0">
                  <a:pos x="T2" y="T3"/>
                </a:cxn>
                <a:cxn ang="0">
                  <a:pos x="T4" y="T5"/>
                </a:cxn>
                <a:cxn ang="0">
                  <a:pos x="T6" y="T7"/>
                </a:cxn>
                <a:cxn ang="0">
                  <a:pos x="T8" y="T9"/>
                </a:cxn>
              </a:cxnLst>
              <a:rect l="0" t="0" r="r" b="b"/>
              <a:pathLst>
                <a:path w="30" h="147">
                  <a:moveTo>
                    <a:pt x="22" y="147"/>
                  </a:moveTo>
                  <a:lnTo>
                    <a:pt x="7" y="147"/>
                  </a:lnTo>
                  <a:lnTo>
                    <a:pt x="0" y="0"/>
                  </a:lnTo>
                  <a:lnTo>
                    <a:pt x="30" y="0"/>
                  </a:lnTo>
                  <a:lnTo>
                    <a:pt x="22"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1" name="Freeform 90">
              <a:extLst>
                <a:ext uri="{FF2B5EF4-FFF2-40B4-BE49-F238E27FC236}">
                  <a16:creationId xmlns:a16="http://schemas.microsoft.com/office/drawing/2014/main" id="{312BFC02-C0DB-4F45-A381-0AE733B391DC}"/>
                </a:ext>
              </a:extLst>
            </p:cNvPr>
            <p:cNvSpPr>
              <a:spLocks/>
            </p:cNvSpPr>
            <p:nvPr/>
          </p:nvSpPr>
          <p:spPr bwMode="auto">
            <a:xfrm>
              <a:off x="3398" y="3408"/>
              <a:ext cx="30" cy="147"/>
            </a:xfrm>
            <a:custGeom>
              <a:avLst/>
              <a:gdLst>
                <a:gd name="T0" fmla="*/ 22 w 30"/>
                <a:gd name="T1" fmla="*/ 147 h 147"/>
                <a:gd name="T2" fmla="*/ 7 w 30"/>
                <a:gd name="T3" fmla="*/ 147 h 147"/>
                <a:gd name="T4" fmla="*/ 0 w 30"/>
                <a:gd name="T5" fmla="*/ 0 h 147"/>
                <a:gd name="T6" fmla="*/ 30 w 30"/>
                <a:gd name="T7" fmla="*/ 0 h 147"/>
                <a:gd name="T8" fmla="*/ 22 w 30"/>
                <a:gd name="T9" fmla="*/ 147 h 147"/>
              </a:gdLst>
              <a:ahLst/>
              <a:cxnLst>
                <a:cxn ang="0">
                  <a:pos x="T0" y="T1"/>
                </a:cxn>
                <a:cxn ang="0">
                  <a:pos x="T2" y="T3"/>
                </a:cxn>
                <a:cxn ang="0">
                  <a:pos x="T4" y="T5"/>
                </a:cxn>
                <a:cxn ang="0">
                  <a:pos x="T6" y="T7"/>
                </a:cxn>
                <a:cxn ang="0">
                  <a:pos x="T8" y="T9"/>
                </a:cxn>
              </a:cxnLst>
              <a:rect l="0" t="0" r="r" b="b"/>
              <a:pathLst>
                <a:path w="30" h="147">
                  <a:moveTo>
                    <a:pt x="22" y="147"/>
                  </a:moveTo>
                  <a:lnTo>
                    <a:pt x="7" y="147"/>
                  </a:lnTo>
                  <a:lnTo>
                    <a:pt x="0" y="0"/>
                  </a:lnTo>
                  <a:lnTo>
                    <a:pt x="30" y="0"/>
                  </a:lnTo>
                  <a:lnTo>
                    <a:pt x="22"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2" name="Rectangle 91">
              <a:extLst>
                <a:ext uri="{FF2B5EF4-FFF2-40B4-BE49-F238E27FC236}">
                  <a16:creationId xmlns:a16="http://schemas.microsoft.com/office/drawing/2014/main" id="{D94E3EF3-7367-462D-8202-0E2612520164}"/>
                </a:ext>
              </a:extLst>
            </p:cNvPr>
            <p:cNvSpPr>
              <a:spLocks noChangeArrowheads="1"/>
            </p:cNvSpPr>
            <p:nvPr/>
          </p:nvSpPr>
          <p:spPr bwMode="auto">
            <a:xfrm>
              <a:off x="3213" y="3389"/>
              <a:ext cx="200" cy="2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4" name="Rectangle 92">
              <a:extLst>
                <a:ext uri="{FF2B5EF4-FFF2-40B4-BE49-F238E27FC236}">
                  <a16:creationId xmlns:a16="http://schemas.microsoft.com/office/drawing/2014/main" id="{2A21E8A6-A8BE-4ABB-9EA0-59BFD62EB612}"/>
                </a:ext>
              </a:extLst>
            </p:cNvPr>
            <p:cNvSpPr>
              <a:spLocks noChangeArrowheads="1"/>
            </p:cNvSpPr>
            <p:nvPr/>
          </p:nvSpPr>
          <p:spPr bwMode="auto">
            <a:xfrm>
              <a:off x="3413" y="3389"/>
              <a:ext cx="191" cy="22"/>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5" name="Freeform 93">
              <a:extLst>
                <a:ext uri="{FF2B5EF4-FFF2-40B4-BE49-F238E27FC236}">
                  <a16:creationId xmlns:a16="http://schemas.microsoft.com/office/drawing/2014/main" id="{B3EEE357-1938-4403-9483-63593F850BD3}"/>
                </a:ext>
              </a:extLst>
            </p:cNvPr>
            <p:cNvSpPr>
              <a:spLocks/>
            </p:cNvSpPr>
            <p:nvPr/>
          </p:nvSpPr>
          <p:spPr bwMode="auto">
            <a:xfrm>
              <a:off x="3439" y="3304"/>
              <a:ext cx="60" cy="85"/>
            </a:xfrm>
            <a:custGeom>
              <a:avLst/>
              <a:gdLst>
                <a:gd name="T0" fmla="*/ 60 w 60"/>
                <a:gd name="T1" fmla="*/ 0 h 85"/>
                <a:gd name="T2" fmla="*/ 0 w 60"/>
                <a:gd name="T3" fmla="*/ 0 h 85"/>
                <a:gd name="T4" fmla="*/ 11 w 60"/>
                <a:gd name="T5" fmla="*/ 85 h 85"/>
                <a:gd name="T6" fmla="*/ 49 w 60"/>
                <a:gd name="T7" fmla="*/ 85 h 85"/>
                <a:gd name="T8" fmla="*/ 60 w 60"/>
                <a:gd name="T9" fmla="*/ 0 h 85"/>
              </a:gdLst>
              <a:ahLst/>
              <a:cxnLst>
                <a:cxn ang="0">
                  <a:pos x="T0" y="T1"/>
                </a:cxn>
                <a:cxn ang="0">
                  <a:pos x="T2" y="T3"/>
                </a:cxn>
                <a:cxn ang="0">
                  <a:pos x="T4" y="T5"/>
                </a:cxn>
                <a:cxn ang="0">
                  <a:pos x="T6" y="T7"/>
                </a:cxn>
                <a:cxn ang="0">
                  <a:pos x="T8" y="T9"/>
                </a:cxn>
              </a:cxnLst>
              <a:rect l="0" t="0" r="r" b="b"/>
              <a:pathLst>
                <a:path w="60" h="85">
                  <a:moveTo>
                    <a:pt x="60" y="0"/>
                  </a:moveTo>
                  <a:lnTo>
                    <a:pt x="0" y="0"/>
                  </a:lnTo>
                  <a:lnTo>
                    <a:pt x="11" y="85"/>
                  </a:lnTo>
                  <a:lnTo>
                    <a:pt x="49" y="85"/>
                  </a:ln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2" name="Rectangle 94">
              <a:extLst>
                <a:ext uri="{FF2B5EF4-FFF2-40B4-BE49-F238E27FC236}">
                  <a16:creationId xmlns:a16="http://schemas.microsoft.com/office/drawing/2014/main" id="{C3F04476-798D-4126-B8A7-98D429E5C2C4}"/>
                </a:ext>
              </a:extLst>
            </p:cNvPr>
            <p:cNvSpPr>
              <a:spLocks noChangeArrowheads="1"/>
            </p:cNvSpPr>
            <p:nvPr/>
          </p:nvSpPr>
          <p:spPr bwMode="auto">
            <a:xfrm>
              <a:off x="3307" y="3363"/>
              <a:ext cx="38" cy="2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3" name="Rectangle 95">
              <a:extLst>
                <a:ext uri="{FF2B5EF4-FFF2-40B4-BE49-F238E27FC236}">
                  <a16:creationId xmlns:a16="http://schemas.microsoft.com/office/drawing/2014/main" id="{9C37808D-6DC5-484C-B4ED-2929E29FDFF0}"/>
                </a:ext>
              </a:extLst>
            </p:cNvPr>
            <p:cNvSpPr>
              <a:spLocks noChangeArrowheads="1"/>
            </p:cNvSpPr>
            <p:nvPr/>
          </p:nvSpPr>
          <p:spPr bwMode="auto">
            <a:xfrm>
              <a:off x="3345" y="3363"/>
              <a:ext cx="53" cy="2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410" name="Rectangle 92">
            <a:extLst>
              <a:ext uri="{FF2B5EF4-FFF2-40B4-BE49-F238E27FC236}">
                <a16:creationId xmlns:a16="http://schemas.microsoft.com/office/drawing/2014/main" id="{08BC4F34-1124-40E3-A2AD-07F52D235948}"/>
              </a:ext>
            </a:extLst>
          </p:cNvPr>
          <p:cNvSpPr>
            <a:spLocks noChangeArrowheads="1"/>
          </p:cNvSpPr>
          <p:nvPr/>
        </p:nvSpPr>
        <p:spPr bwMode="auto">
          <a:xfrm>
            <a:off x="7879285" y="5977101"/>
            <a:ext cx="2863807" cy="203157"/>
          </a:xfrm>
          <a:prstGeom prst="rect">
            <a:avLst/>
          </a:prstGeom>
          <a:solidFill>
            <a:schemeClr val="accent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053" name="Freeform 5">
            <a:extLst>
              <a:ext uri="{FF2B5EF4-FFF2-40B4-BE49-F238E27FC236}">
                <a16:creationId xmlns:a16="http://schemas.microsoft.com/office/drawing/2014/main" id="{6A21AF48-47B0-41B0-9C31-AC7B5A1AE39D}"/>
              </a:ext>
            </a:extLst>
          </p:cNvPr>
          <p:cNvSpPr>
            <a:spLocks/>
          </p:cNvSpPr>
          <p:nvPr/>
        </p:nvSpPr>
        <p:spPr bwMode="auto">
          <a:xfrm>
            <a:off x="9000470" y="5761234"/>
            <a:ext cx="91802" cy="222160"/>
          </a:xfrm>
          <a:custGeom>
            <a:avLst/>
            <a:gdLst>
              <a:gd name="T0" fmla="*/ 13 w 13"/>
              <a:gd name="T1" fmla="*/ 26 h 32"/>
              <a:gd name="T2" fmla="*/ 13 w 13"/>
              <a:gd name="T3" fmla="*/ 16 h 32"/>
              <a:gd name="T4" fmla="*/ 12 w 13"/>
              <a:gd name="T5" fmla="*/ 16 h 32"/>
              <a:gd name="T6" fmla="*/ 12 w 13"/>
              <a:gd name="T7" fmla="*/ 14 h 32"/>
              <a:gd name="T8" fmla="*/ 12 w 13"/>
              <a:gd name="T9" fmla="*/ 14 h 32"/>
              <a:gd name="T10" fmla="*/ 12 w 13"/>
              <a:gd name="T11" fmla="*/ 0 h 32"/>
              <a:gd name="T12" fmla="*/ 8 w 13"/>
              <a:gd name="T13" fmla="*/ 0 h 32"/>
              <a:gd name="T14" fmla="*/ 8 w 13"/>
              <a:gd name="T15" fmla="*/ 7 h 32"/>
              <a:gd name="T16" fmla="*/ 5 w 13"/>
              <a:gd name="T17" fmla="*/ 7 h 32"/>
              <a:gd name="T18" fmla="*/ 2 w 13"/>
              <a:gd name="T19" fmla="*/ 11 h 32"/>
              <a:gd name="T20" fmla="*/ 2 w 13"/>
              <a:gd name="T21" fmla="*/ 12 h 32"/>
              <a:gd name="T22" fmla="*/ 0 w 13"/>
              <a:gd name="T23" fmla="*/ 15 h 32"/>
              <a:gd name="T24" fmla="*/ 1 w 13"/>
              <a:gd name="T25" fmla="*/ 16 h 32"/>
              <a:gd name="T26" fmla="*/ 4 w 13"/>
              <a:gd name="T27" fmla="*/ 16 h 32"/>
              <a:gd name="T28" fmla="*/ 4 w 13"/>
              <a:gd name="T29" fmla="*/ 15 h 32"/>
              <a:gd name="T30" fmla="*/ 3 w 13"/>
              <a:gd name="T31" fmla="*/ 12 h 32"/>
              <a:gd name="T32" fmla="*/ 3 w 13"/>
              <a:gd name="T33" fmla="*/ 11 h 32"/>
              <a:gd name="T34" fmla="*/ 5 w 13"/>
              <a:gd name="T35" fmla="*/ 8 h 32"/>
              <a:gd name="T36" fmla="*/ 8 w 13"/>
              <a:gd name="T37" fmla="*/ 8 h 32"/>
              <a:gd name="T38" fmla="*/ 8 w 13"/>
              <a:gd name="T39" fmla="*/ 14 h 32"/>
              <a:gd name="T40" fmla="*/ 8 w 13"/>
              <a:gd name="T41" fmla="*/ 14 h 32"/>
              <a:gd name="T42" fmla="*/ 8 w 13"/>
              <a:gd name="T43" fmla="*/ 16 h 32"/>
              <a:gd name="T44" fmla="*/ 7 w 13"/>
              <a:gd name="T45" fmla="*/ 16 h 32"/>
              <a:gd name="T46" fmla="*/ 7 w 13"/>
              <a:gd name="T47" fmla="*/ 26 h 32"/>
              <a:gd name="T48" fmla="*/ 8 w 13"/>
              <a:gd name="T49" fmla="*/ 26 h 32"/>
              <a:gd name="T50" fmla="*/ 8 w 13"/>
              <a:gd name="T51" fmla="*/ 32 h 32"/>
              <a:gd name="T52" fmla="*/ 12 w 13"/>
              <a:gd name="T53" fmla="*/ 32 h 32"/>
              <a:gd name="T54" fmla="*/ 12 w 13"/>
              <a:gd name="T55" fmla="*/ 26 h 32"/>
              <a:gd name="T56" fmla="*/ 13 w 13"/>
              <a:gd name="T5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32">
                <a:moveTo>
                  <a:pt x="13" y="26"/>
                </a:moveTo>
                <a:cubicBezTo>
                  <a:pt x="13" y="16"/>
                  <a:pt x="13" y="16"/>
                  <a:pt x="13" y="16"/>
                </a:cubicBezTo>
                <a:cubicBezTo>
                  <a:pt x="12" y="16"/>
                  <a:pt x="12" y="16"/>
                  <a:pt x="12" y="16"/>
                </a:cubicBezTo>
                <a:cubicBezTo>
                  <a:pt x="12" y="14"/>
                  <a:pt x="12" y="14"/>
                  <a:pt x="12" y="14"/>
                </a:cubicBezTo>
                <a:cubicBezTo>
                  <a:pt x="12" y="14"/>
                  <a:pt x="12" y="14"/>
                  <a:pt x="12" y="14"/>
                </a:cubicBezTo>
                <a:cubicBezTo>
                  <a:pt x="12" y="0"/>
                  <a:pt x="12" y="0"/>
                  <a:pt x="12" y="0"/>
                </a:cubicBezTo>
                <a:cubicBezTo>
                  <a:pt x="8" y="0"/>
                  <a:pt x="8" y="0"/>
                  <a:pt x="8" y="0"/>
                </a:cubicBezTo>
                <a:cubicBezTo>
                  <a:pt x="8" y="7"/>
                  <a:pt x="8" y="7"/>
                  <a:pt x="8" y="7"/>
                </a:cubicBezTo>
                <a:cubicBezTo>
                  <a:pt x="5" y="7"/>
                  <a:pt x="5" y="7"/>
                  <a:pt x="5" y="7"/>
                </a:cubicBezTo>
                <a:cubicBezTo>
                  <a:pt x="3" y="7"/>
                  <a:pt x="2" y="9"/>
                  <a:pt x="2" y="11"/>
                </a:cubicBezTo>
                <a:cubicBezTo>
                  <a:pt x="2" y="12"/>
                  <a:pt x="2" y="12"/>
                  <a:pt x="2" y="12"/>
                </a:cubicBezTo>
                <a:cubicBezTo>
                  <a:pt x="1" y="13"/>
                  <a:pt x="0" y="14"/>
                  <a:pt x="0" y="15"/>
                </a:cubicBezTo>
                <a:cubicBezTo>
                  <a:pt x="0" y="16"/>
                  <a:pt x="1" y="16"/>
                  <a:pt x="1" y="16"/>
                </a:cubicBezTo>
                <a:cubicBezTo>
                  <a:pt x="4" y="16"/>
                  <a:pt x="4" y="16"/>
                  <a:pt x="4" y="16"/>
                </a:cubicBezTo>
                <a:cubicBezTo>
                  <a:pt x="4" y="16"/>
                  <a:pt x="4" y="16"/>
                  <a:pt x="4" y="15"/>
                </a:cubicBezTo>
                <a:cubicBezTo>
                  <a:pt x="4" y="14"/>
                  <a:pt x="4" y="13"/>
                  <a:pt x="3" y="12"/>
                </a:cubicBezTo>
                <a:cubicBezTo>
                  <a:pt x="3" y="11"/>
                  <a:pt x="3" y="11"/>
                  <a:pt x="3" y="11"/>
                </a:cubicBezTo>
                <a:cubicBezTo>
                  <a:pt x="3" y="10"/>
                  <a:pt x="4" y="8"/>
                  <a:pt x="5" y="8"/>
                </a:cubicBezTo>
                <a:cubicBezTo>
                  <a:pt x="8" y="8"/>
                  <a:pt x="8" y="8"/>
                  <a:pt x="8" y="8"/>
                </a:cubicBezTo>
                <a:cubicBezTo>
                  <a:pt x="8" y="14"/>
                  <a:pt x="8" y="14"/>
                  <a:pt x="8" y="14"/>
                </a:cubicBezTo>
                <a:cubicBezTo>
                  <a:pt x="8" y="14"/>
                  <a:pt x="8" y="14"/>
                  <a:pt x="8" y="14"/>
                </a:cubicBezTo>
                <a:cubicBezTo>
                  <a:pt x="8" y="16"/>
                  <a:pt x="8" y="16"/>
                  <a:pt x="8" y="16"/>
                </a:cubicBezTo>
                <a:cubicBezTo>
                  <a:pt x="7" y="16"/>
                  <a:pt x="7" y="16"/>
                  <a:pt x="7" y="16"/>
                </a:cubicBezTo>
                <a:cubicBezTo>
                  <a:pt x="7" y="26"/>
                  <a:pt x="7" y="26"/>
                  <a:pt x="7" y="26"/>
                </a:cubicBezTo>
                <a:cubicBezTo>
                  <a:pt x="8" y="26"/>
                  <a:pt x="8" y="26"/>
                  <a:pt x="8" y="26"/>
                </a:cubicBezTo>
                <a:cubicBezTo>
                  <a:pt x="8" y="32"/>
                  <a:pt x="8" y="32"/>
                  <a:pt x="8" y="32"/>
                </a:cubicBezTo>
                <a:cubicBezTo>
                  <a:pt x="12" y="32"/>
                  <a:pt x="12" y="32"/>
                  <a:pt x="12" y="32"/>
                </a:cubicBezTo>
                <a:cubicBezTo>
                  <a:pt x="12" y="26"/>
                  <a:pt x="12" y="26"/>
                  <a:pt x="12" y="26"/>
                </a:cubicBezTo>
                <a:lnTo>
                  <a:pt x="13" y="2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3" name="Freeform 15">
            <a:extLst>
              <a:ext uri="{FF2B5EF4-FFF2-40B4-BE49-F238E27FC236}">
                <a16:creationId xmlns:a16="http://schemas.microsoft.com/office/drawing/2014/main" id="{360F8176-8722-4CBC-8707-B8BA5D27FD0D}"/>
              </a:ext>
            </a:extLst>
          </p:cNvPr>
          <p:cNvSpPr>
            <a:spLocks/>
          </p:cNvSpPr>
          <p:nvPr/>
        </p:nvSpPr>
        <p:spPr bwMode="auto">
          <a:xfrm>
            <a:off x="9382365" y="5643729"/>
            <a:ext cx="42228" cy="381895"/>
          </a:xfrm>
          <a:custGeom>
            <a:avLst/>
            <a:gdLst>
              <a:gd name="T0" fmla="*/ 16 w 23"/>
              <a:gd name="T1" fmla="*/ 208 h 208"/>
              <a:gd name="T2" fmla="*/ 4 w 23"/>
              <a:gd name="T3" fmla="*/ 208 h 208"/>
              <a:gd name="T4" fmla="*/ 0 w 23"/>
              <a:gd name="T5" fmla="*/ 0 h 208"/>
              <a:gd name="T6" fmla="*/ 23 w 23"/>
              <a:gd name="T7" fmla="*/ 0 h 208"/>
              <a:gd name="T8" fmla="*/ 16 w 23"/>
              <a:gd name="T9" fmla="*/ 208 h 208"/>
            </a:gdLst>
            <a:ahLst/>
            <a:cxnLst>
              <a:cxn ang="0">
                <a:pos x="T0" y="T1"/>
              </a:cxn>
              <a:cxn ang="0">
                <a:pos x="T2" y="T3"/>
              </a:cxn>
              <a:cxn ang="0">
                <a:pos x="T4" y="T5"/>
              </a:cxn>
              <a:cxn ang="0">
                <a:pos x="T6" y="T7"/>
              </a:cxn>
              <a:cxn ang="0">
                <a:pos x="T8" y="T9"/>
              </a:cxn>
            </a:cxnLst>
            <a:rect l="0" t="0" r="r" b="b"/>
            <a:pathLst>
              <a:path w="23" h="208">
                <a:moveTo>
                  <a:pt x="16" y="208"/>
                </a:moveTo>
                <a:lnTo>
                  <a:pt x="4" y="208"/>
                </a:lnTo>
                <a:lnTo>
                  <a:pt x="0" y="0"/>
                </a:lnTo>
                <a:lnTo>
                  <a:pt x="23"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5" name="Freeform 17">
            <a:extLst>
              <a:ext uri="{FF2B5EF4-FFF2-40B4-BE49-F238E27FC236}">
                <a16:creationId xmlns:a16="http://schemas.microsoft.com/office/drawing/2014/main" id="{BBD102A5-DA3D-49B4-B207-C9787B03CA85}"/>
              </a:ext>
            </a:extLst>
          </p:cNvPr>
          <p:cNvSpPr>
            <a:spLocks/>
          </p:cNvSpPr>
          <p:nvPr/>
        </p:nvSpPr>
        <p:spPr bwMode="auto">
          <a:xfrm>
            <a:off x="8901324" y="5935657"/>
            <a:ext cx="170751" cy="47737"/>
          </a:xfrm>
          <a:custGeom>
            <a:avLst/>
            <a:gdLst>
              <a:gd name="T0" fmla="*/ 24 w 24"/>
              <a:gd name="T1" fmla="*/ 0 h 7"/>
              <a:gd name="T2" fmla="*/ 1 w 24"/>
              <a:gd name="T3" fmla="*/ 4 h 7"/>
              <a:gd name="T4" fmla="*/ 0 w 24"/>
              <a:gd name="T5" fmla="*/ 6 h 7"/>
              <a:gd name="T6" fmla="*/ 0 w 24"/>
              <a:gd name="T7" fmla="*/ 7 h 7"/>
              <a:gd name="T8" fmla="*/ 24 w 24"/>
              <a:gd name="T9" fmla="*/ 5 h 7"/>
              <a:gd name="T10" fmla="*/ 24 w 24"/>
              <a:gd name="T11" fmla="*/ 0 h 7"/>
            </a:gdLst>
            <a:ahLst/>
            <a:cxnLst>
              <a:cxn ang="0">
                <a:pos x="T0" y="T1"/>
              </a:cxn>
              <a:cxn ang="0">
                <a:pos x="T2" y="T3"/>
              </a:cxn>
              <a:cxn ang="0">
                <a:pos x="T4" y="T5"/>
              </a:cxn>
              <a:cxn ang="0">
                <a:pos x="T6" y="T7"/>
              </a:cxn>
              <a:cxn ang="0">
                <a:pos x="T8" y="T9"/>
              </a:cxn>
              <a:cxn ang="0">
                <a:pos x="T10" y="T11"/>
              </a:cxn>
            </a:cxnLst>
            <a:rect l="0" t="0" r="r" b="b"/>
            <a:pathLst>
              <a:path w="24" h="7">
                <a:moveTo>
                  <a:pt x="24" y="0"/>
                </a:moveTo>
                <a:cubicBezTo>
                  <a:pt x="24" y="0"/>
                  <a:pt x="9" y="1"/>
                  <a:pt x="1" y="4"/>
                </a:cubicBezTo>
                <a:cubicBezTo>
                  <a:pt x="0" y="4"/>
                  <a:pt x="0" y="5"/>
                  <a:pt x="0" y="6"/>
                </a:cubicBezTo>
                <a:cubicBezTo>
                  <a:pt x="0" y="7"/>
                  <a:pt x="0" y="7"/>
                  <a:pt x="0" y="7"/>
                </a:cubicBezTo>
                <a:cubicBezTo>
                  <a:pt x="0" y="7"/>
                  <a:pt x="10" y="5"/>
                  <a:pt x="24" y="5"/>
                </a:cubicBezTo>
                <a:lnTo>
                  <a:pt x="2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6" name="Freeform 18">
            <a:extLst>
              <a:ext uri="{FF2B5EF4-FFF2-40B4-BE49-F238E27FC236}">
                <a16:creationId xmlns:a16="http://schemas.microsoft.com/office/drawing/2014/main" id="{888E3367-8F4A-469A-A197-9463A281A025}"/>
              </a:ext>
            </a:extLst>
          </p:cNvPr>
          <p:cNvSpPr>
            <a:spLocks/>
          </p:cNvSpPr>
          <p:nvPr/>
        </p:nvSpPr>
        <p:spPr bwMode="auto">
          <a:xfrm>
            <a:off x="8901324" y="5970542"/>
            <a:ext cx="29376" cy="12852"/>
          </a:xfrm>
          <a:custGeom>
            <a:avLst/>
            <a:gdLst>
              <a:gd name="T0" fmla="*/ 0 w 16"/>
              <a:gd name="T1" fmla="*/ 7 h 7"/>
              <a:gd name="T2" fmla="*/ 16 w 16"/>
              <a:gd name="T3" fmla="*/ 7 h 7"/>
              <a:gd name="T4" fmla="*/ 16 w 16"/>
              <a:gd name="T5" fmla="*/ 0 h 7"/>
              <a:gd name="T6" fmla="*/ 4 w 16"/>
              <a:gd name="T7" fmla="*/ 4 h 7"/>
              <a:gd name="T8" fmla="*/ 0 w 16"/>
              <a:gd name="T9" fmla="*/ 7 h 7"/>
            </a:gdLst>
            <a:ahLst/>
            <a:cxnLst>
              <a:cxn ang="0">
                <a:pos x="T0" y="T1"/>
              </a:cxn>
              <a:cxn ang="0">
                <a:pos x="T2" y="T3"/>
              </a:cxn>
              <a:cxn ang="0">
                <a:pos x="T4" y="T5"/>
              </a:cxn>
              <a:cxn ang="0">
                <a:pos x="T6" y="T7"/>
              </a:cxn>
              <a:cxn ang="0">
                <a:pos x="T8" y="T9"/>
              </a:cxn>
            </a:cxnLst>
            <a:rect l="0" t="0" r="r" b="b"/>
            <a:pathLst>
              <a:path w="16" h="7">
                <a:moveTo>
                  <a:pt x="0" y="7"/>
                </a:moveTo>
                <a:lnTo>
                  <a:pt x="16" y="7"/>
                </a:lnTo>
                <a:lnTo>
                  <a:pt x="16" y="0"/>
                </a:lnTo>
                <a:lnTo>
                  <a:pt x="4" y="4"/>
                </a:lnTo>
                <a:lnTo>
                  <a:pt x="0"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7" name="Freeform 19">
            <a:extLst>
              <a:ext uri="{FF2B5EF4-FFF2-40B4-BE49-F238E27FC236}">
                <a16:creationId xmlns:a16="http://schemas.microsoft.com/office/drawing/2014/main" id="{73F27B4E-DB1C-4D87-A268-F89D7233AC7D}"/>
              </a:ext>
            </a:extLst>
          </p:cNvPr>
          <p:cNvSpPr>
            <a:spLocks/>
          </p:cNvSpPr>
          <p:nvPr/>
        </p:nvSpPr>
        <p:spPr bwMode="auto">
          <a:xfrm>
            <a:off x="8901324" y="5983395"/>
            <a:ext cx="49573" cy="42228"/>
          </a:xfrm>
          <a:custGeom>
            <a:avLst/>
            <a:gdLst>
              <a:gd name="T0" fmla="*/ 4 w 7"/>
              <a:gd name="T1" fmla="*/ 1 h 6"/>
              <a:gd name="T2" fmla="*/ 4 w 7"/>
              <a:gd name="T3" fmla="*/ 0 h 6"/>
              <a:gd name="T4" fmla="*/ 0 w 7"/>
              <a:gd name="T5" fmla="*/ 0 h 6"/>
              <a:gd name="T6" fmla="*/ 0 w 7"/>
              <a:gd name="T7" fmla="*/ 4 h 6"/>
              <a:gd name="T8" fmla="*/ 2 w 7"/>
              <a:gd name="T9" fmla="*/ 4 h 6"/>
              <a:gd name="T10" fmla="*/ 4 w 7"/>
              <a:gd name="T11" fmla="*/ 6 h 6"/>
              <a:gd name="T12" fmla="*/ 7 w 7"/>
              <a:gd name="T13" fmla="*/ 3 h 6"/>
              <a:gd name="T14" fmla="*/ 4 w 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4" y="1"/>
                </a:moveTo>
                <a:cubicBezTo>
                  <a:pt x="4" y="0"/>
                  <a:pt x="4" y="0"/>
                  <a:pt x="4" y="0"/>
                </a:cubicBezTo>
                <a:cubicBezTo>
                  <a:pt x="0" y="0"/>
                  <a:pt x="0" y="0"/>
                  <a:pt x="0" y="0"/>
                </a:cubicBezTo>
                <a:cubicBezTo>
                  <a:pt x="0" y="4"/>
                  <a:pt x="0" y="4"/>
                  <a:pt x="0" y="4"/>
                </a:cubicBezTo>
                <a:cubicBezTo>
                  <a:pt x="2" y="4"/>
                  <a:pt x="2" y="4"/>
                  <a:pt x="2" y="4"/>
                </a:cubicBezTo>
                <a:cubicBezTo>
                  <a:pt x="2" y="5"/>
                  <a:pt x="3" y="6"/>
                  <a:pt x="4" y="6"/>
                </a:cubicBezTo>
                <a:cubicBezTo>
                  <a:pt x="6" y="6"/>
                  <a:pt x="7" y="5"/>
                  <a:pt x="7" y="3"/>
                </a:cubicBezTo>
                <a:cubicBezTo>
                  <a:pt x="7" y="2"/>
                  <a:pt x="6" y="1"/>
                  <a:pt x="4"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8" name="Freeform 20">
            <a:extLst>
              <a:ext uri="{FF2B5EF4-FFF2-40B4-BE49-F238E27FC236}">
                <a16:creationId xmlns:a16="http://schemas.microsoft.com/office/drawing/2014/main" id="{0D748B18-7213-4A27-B099-3DB59785EF04}"/>
              </a:ext>
            </a:extLst>
          </p:cNvPr>
          <p:cNvSpPr>
            <a:spLocks/>
          </p:cNvSpPr>
          <p:nvPr/>
        </p:nvSpPr>
        <p:spPr bwMode="auto">
          <a:xfrm>
            <a:off x="9213449" y="5970542"/>
            <a:ext cx="27541" cy="12852"/>
          </a:xfrm>
          <a:custGeom>
            <a:avLst/>
            <a:gdLst>
              <a:gd name="T0" fmla="*/ 15 w 15"/>
              <a:gd name="T1" fmla="*/ 7 h 7"/>
              <a:gd name="T2" fmla="*/ 0 w 15"/>
              <a:gd name="T3" fmla="*/ 7 h 7"/>
              <a:gd name="T4" fmla="*/ 0 w 15"/>
              <a:gd name="T5" fmla="*/ 0 h 7"/>
              <a:gd name="T6" fmla="*/ 11 w 15"/>
              <a:gd name="T7" fmla="*/ 4 h 7"/>
              <a:gd name="T8" fmla="*/ 15 w 15"/>
              <a:gd name="T9" fmla="*/ 7 h 7"/>
            </a:gdLst>
            <a:ahLst/>
            <a:cxnLst>
              <a:cxn ang="0">
                <a:pos x="T0" y="T1"/>
              </a:cxn>
              <a:cxn ang="0">
                <a:pos x="T2" y="T3"/>
              </a:cxn>
              <a:cxn ang="0">
                <a:pos x="T4" y="T5"/>
              </a:cxn>
              <a:cxn ang="0">
                <a:pos x="T6" y="T7"/>
              </a:cxn>
              <a:cxn ang="0">
                <a:pos x="T8" y="T9"/>
              </a:cxn>
            </a:cxnLst>
            <a:rect l="0" t="0" r="r" b="b"/>
            <a:pathLst>
              <a:path w="15" h="7">
                <a:moveTo>
                  <a:pt x="15" y="7"/>
                </a:moveTo>
                <a:lnTo>
                  <a:pt x="0" y="7"/>
                </a:lnTo>
                <a:lnTo>
                  <a:pt x="0" y="0"/>
                </a:lnTo>
                <a:lnTo>
                  <a:pt x="11" y="4"/>
                </a:lnTo>
                <a:lnTo>
                  <a:pt x="15"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9" name="Freeform 21">
            <a:extLst>
              <a:ext uri="{FF2B5EF4-FFF2-40B4-BE49-F238E27FC236}">
                <a16:creationId xmlns:a16="http://schemas.microsoft.com/office/drawing/2014/main" id="{E8B9509F-CAAE-4D11-9E82-DF0D6055E26A}"/>
              </a:ext>
            </a:extLst>
          </p:cNvPr>
          <p:cNvSpPr>
            <a:spLocks/>
          </p:cNvSpPr>
          <p:nvPr/>
        </p:nvSpPr>
        <p:spPr bwMode="auto">
          <a:xfrm>
            <a:off x="9213449" y="5983395"/>
            <a:ext cx="42228" cy="42228"/>
          </a:xfrm>
          <a:custGeom>
            <a:avLst/>
            <a:gdLst>
              <a:gd name="T0" fmla="*/ 4 w 6"/>
              <a:gd name="T1" fmla="*/ 1 h 6"/>
              <a:gd name="T2" fmla="*/ 4 w 6"/>
              <a:gd name="T3" fmla="*/ 0 h 6"/>
              <a:gd name="T4" fmla="*/ 0 w 6"/>
              <a:gd name="T5" fmla="*/ 0 h 6"/>
              <a:gd name="T6" fmla="*/ 0 w 6"/>
              <a:gd name="T7" fmla="*/ 4 h 6"/>
              <a:gd name="T8" fmla="*/ 1 w 6"/>
              <a:gd name="T9" fmla="*/ 4 h 6"/>
              <a:gd name="T10" fmla="*/ 4 w 6"/>
              <a:gd name="T11" fmla="*/ 6 h 6"/>
              <a:gd name="T12" fmla="*/ 6 w 6"/>
              <a:gd name="T13" fmla="*/ 3 h 6"/>
              <a:gd name="T14" fmla="*/ 4 w 6"/>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4" y="1"/>
                </a:moveTo>
                <a:cubicBezTo>
                  <a:pt x="4" y="0"/>
                  <a:pt x="4" y="0"/>
                  <a:pt x="4" y="0"/>
                </a:cubicBezTo>
                <a:cubicBezTo>
                  <a:pt x="0" y="0"/>
                  <a:pt x="0" y="0"/>
                  <a:pt x="0" y="0"/>
                </a:cubicBezTo>
                <a:cubicBezTo>
                  <a:pt x="0" y="4"/>
                  <a:pt x="0" y="4"/>
                  <a:pt x="0" y="4"/>
                </a:cubicBezTo>
                <a:cubicBezTo>
                  <a:pt x="1" y="4"/>
                  <a:pt x="1" y="4"/>
                  <a:pt x="1" y="4"/>
                </a:cubicBezTo>
                <a:cubicBezTo>
                  <a:pt x="1" y="5"/>
                  <a:pt x="2" y="6"/>
                  <a:pt x="4" y="6"/>
                </a:cubicBezTo>
                <a:cubicBezTo>
                  <a:pt x="5" y="6"/>
                  <a:pt x="6" y="5"/>
                  <a:pt x="6" y="3"/>
                </a:cubicBezTo>
                <a:cubicBezTo>
                  <a:pt x="6" y="2"/>
                  <a:pt x="5" y="1"/>
                  <a:pt x="4"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1" name="Freeform 23">
            <a:extLst>
              <a:ext uri="{FF2B5EF4-FFF2-40B4-BE49-F238E27FC236}">
                <a16:creationId xmlns:a16="http://schemas.microsoft.com/office/drawing/2014/main" id="{A21BF45E-C244-4E1C-98E5-02867DD8D364}"/>
              </a:ext>
            </a:extLst>
          </p:cNvPr>
          <p:cNvSpPr>
            <a:spLocks/>
          </p:cNvSpPr>
          <p:nvPr/>
        </p:nvSpPr>
        <p:spPr bwMode="auto">
          <a:xfrm>
            <a:off x="8923355" y="5428912"/>
            <a:ext cx="275406" cy="354354"/>
          </a:xfrm>
          <a:custGeom>
            <a:avLst/>
            <a:gdLst>
              <a:gd name="T0" fmla="*/ 4 w 39"/>
              <a:gd name="T1" fmla="*/ 38 h 51"/>
              <a:gd name="T2" fmla="*/ 0 w 39"/>
              <a:gd name="T3" fmla="*/ 3 h 51"/>
              <a:gd name="T4" fmla="*/ 0 w 39"/>
              <a:gd name="T5" fmla="*/ 1 h 51"/>
              <a:gd name="T6" fmla="*/ 0 w 39"/>
              <a:gd name="T7" fmla="*/ 1 h 51"/>
              <a:gd name="T8" fmla="*/ 3 w 39"/>
              <a:gd name="T9" fmla="*/ 0 h 51"/>
              <a:gd name="T10" fmla="*/ 31 w 39"/>
              <a:gd name="T11" fmla="*/ 0 h 51"/>
              <a:gd name="T12" fmla="*/ 39 w 39"/>
              <a:gd name="T13" fmla="*/ 51 h 51"/>
              <a:gd name="T14" fmla="*/ 6 w 39"/>
              <a:gd name="T15" fmla="*/ 51 h 51"/>
              <a:gd name="T16" fmla="*/ 2 w 39"/>
              <a:gd name="T17" fmla="*/ 44 h 51"/>
              <a:gd name="T18" fmla="*/ 4 w 39"/>
              <a:gd name="T19"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51">
                <a:moveTo>
                  <a:pt x="4" y="38"/>
                </a:moveTo>
                <a:cubicBezTo>
                  <a:pt x="0" y="3"/>
                  <a:pt x="0" y="3"/>
                  <a:pt x="0" y="3"/>
                </a:cubicBezTo>
                <a:cubicBezTo>
                  <a:pt x="0" y="2"/>
                  <a:pt x="0" y="1"/>
                  <a:pt x="0" y="1"/>
                </a:cubicBezTo>
                <a:cubicBezTo>
                  <a:pt x="0" y="1"/>
                  <a:pt x="0" y="1"/>
                  <a:pt x="0" y="1"/>
                </a:cubicBezTo>
                <a:cubicBezTo>
                  <a:pt x="1" y="0"/>
                  <a:pt x="2" y="0"/>
                  <a:pt x="3" y="0"/>
                </a:cubicBezTo>
                <a:cubicBezTo>
                  <a:pt x="13" y="1"/>
                  <a:pt x="22" y="1"/>
                  <a:pt x="31" y="0"/>
                </a:cubicBezTo>
                <a:cubicBezTo>
                  <a:pt x="39" y="51"/>
                  <a:pt x="39" y="51"/>
                  <a:pt x="39" y="51"/>
                </a:cubicBezTo>
                <a:cubicBezTo>
                  <a:pt x="6" y="51"/>
                  <a:pt x="6" y="51"/>
                  <a:pt x="6" y="51"/>
                </a:cubicBezTo>
                <a:cubicBezTo>
                  <a:pt x="2" y="51"/>
                  <a:pt x="0" y="47"/>
                  <a:pt x="2" y="44"/>
                </a:cubicBezTo>
                <a:lnTo>
                  <a:pt x="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2" name="Freeform 24">
            <a:extLst>
              <a:ext uri="{FF2B5EF4-FFF2-40B4-BE49-F238E27FC236}">
                <a16:creationId xmlns:a16="http://schemas.microsoft.com/office/drawing/2014/main" id="{1EE9BCA9-550B-4D6D-A675-B79953855378}"/>
              </a:ext>
            </a:extLst>
          </p:cNvPr>
          <p:cNvSpPr>
            <a:spLocks/>
          </p:cNvSpPr>
          <p:nvPr/>
        </p:nvSpPr>
        <p:spPr bwMode="auto">
          <a:xfrm>
            <a:off x="8923355" y="5428912"/>
            <a:ext cx="255209" cy="374550"/>
          </a:xfrm>
          <a:custGeom>
            <a:avLst/>
            <a:gdLst>
              <a:gd name="T0" fmla="*/ 36 w 36"/>
              <a:gd name="T1" fmla="*/ 37 h 54"/>
              <a:gd name="T2" fmla="*/ 36 w 36"/>
              <a:gd name="T3" fmla="*/ 36 h 54"/>
              <a:gd name="T4" fmla="*/ 6 w 36"/>
              <a:gd name="T5" fmla="*/ 36 h 54"/>
              <a:gd name="T6" fmla="*/ 6 w 36"/>
              <a:gd name="T7" fmla="*/ 28 h 54"/>
              <a:gd name="T8" fmla="*/ 5 w 36"/>
              <a:gd name="T9" fmla="*/ 21 h 54"/>
              <a:gd name="T10" fmla="*/ 22 w 36"/>
              <a:gd name="T11" fmla="*/ 22 h 54"/>
              <a:gd name="T12" fmla="*/ 35 w 36"/>
              <a:gd name="T13" fmla="*/ 21 h 54"/>
              <a:gd name="T14" fmla="*/ 35 w 36"/>
              <a:gd name="T15" fmla="*/ 20 h 54"/>
              <a:gd name="T16" fmla="*/ 5 w 36"/>
              <a:gd name="T17" fmla="*/ 20 h 54"/>
              <a:gd name="T18" fmla="*/ 4 w 36"/>
              <a:gd name="T19" fmla="*/ 13 h 54"/>
              <a:gd name="T20" fmla="*/ 21 w 36"/>
              <a:gd name="T21" fmla="*/ 14 h 54"/>
              <a:gd name="T22" fmla="*/ 34 w 36"/>
              <a:gd name="T23" fmla="*/ 13 h 54"/>
              <a:gd name="T24" fmla="*/ 34 w 36"/>
              <a:gd name="T25" fmla="*/ 12 h 54"/>
              <a:gd name="T26" fmla="*/ 4 w 36"/>
              <a:gd name="T27" fmla="*/ 12 h 54"/>
              <a:gd name="T28" fmla="*/ 3 w 36"/>
              <a:gd name="T29" fmla="*/ 6 h 54"/>
              <a:gd name="T30" fmla="*/ 19 w 36"/>
              <a:gd name="T31" fmla="*/ 7 h 54"/>
              <a:gd name="T32" fmla="*/ 32 w 36"/>
              <a:gd name="T33" fmla="*/ 6 h 54"/>
              <a:gd name="T34" fmla="*/ 32 w 36"/>
              <a:gd name="T35" fmla="*/ 5 h 54"/>
              <a:gd name="T36" fmla="*/ 3 w 36"/>
              <a:gd name="T37" fmla="*/ 5 h 54"/>
              <a:gd name="T38" fmla="*/ 2 w 36"/>
              <a:gd name="T39" fmla="*/ 0 h 54"/>
              <a:gd name="T40" fmla="*/ 0 w 36"/>
              <a:gd name="T41" fmla="*/ 1 h 54"/>
              <a:gd name="T42" fmla="*/ 0 w 36"/>
              <a:gd name="T43" fmla="*/ 2 h 54"/>
              <a:gd name="T44" fmla="*/ 2 w 36"/>
              <a:gd name="T45" fmla="*/ 30 h 54"/>
              <a:gd name="T46" fmla="*/ 1 w 36"/>
              <a:gd name="T47" fmla="*/ 42 h 54"/>
              <a:gd name="T48" fmla="*/ 0 w 36"/>
              <a:gd name="T49" fmla="*/ 46 h 54"/>
              <a:gd name="T50" fmla="*/ 5 w 36"/>
              <a:gd name="T51" fmla="*/ 52 h 54"/>
              <a:gd name="T52" fmla="*/ 13 w 36"/>
              <a:gd name="T53" fmla="*/ 52 h 54"/>
              <a:gd name="T54" fmla="*/ 21 w 36"/>
              <a:gd name="T55" fmla="*/ 52 h 54"/>
              <a:gd name="T56" fmla="*/ 22 w 36"/>
              <a:gd name="T57" fmla="*/ 52 h 54"/>
              <a:gd name="T58" fmla="*/ 28 w 36"/>
              <a:gd name="T59" fmla="*/ 54 h 54"/>
              <a:gd name="T60" fmla="*/ 28 w 36"/>
              <a:gd name="T61" fmla="*/ 54 h 54"/>
              <a:gd name="T62" fmla="*/ 30 w 36"/>
              <a:gd name="T63" fmla="*/ 54 h 54"/>
              <a:gd name="T64" fmla="*/ 30 w 36"/>
              <a:gd name="T65" fmla="*/ 51 h 54"/>
              <a:gd name="T66" fmla="*/ 22 w 36"/>
              <a:gd name="T67" fmla="*/ 49 h 54"/>
              <a:gd name="T68" fmla="*/ 21 w 36"/>
              <a:gd name="T69" fmla="*/ 49 h 54"/>
              <a:gd name="T70" fmla="*/ 21 w 36"/>
              <a:gd name="T71" fmla="*/ 49 h 54"/>
              <a:gd name="T72" fmla="*/ 6 w 36"/>
              <a:gd name="T73" fmla="*/ 49 h 54"/>
              <a:gd name="T74" fmla="*/ 4 w 36"/>
              <a:gd name="T75" fmla="*/ 47 h 54"/>
              <a:gd name="T76" fmla="*/ 4 w 36"/>
              <a:gd name="T77" fmla="*/ 45 h 54"/>
              <a:gd name="T78" fmla="*/ 35 w 36"/>
              <a:gd name="T79" fmla="*/ 45 h 54"/>
              <a:gd name="T80" fmla="*/ 35 w 36"/>
              <a:gd name="T81" fmla="*/ 44 h 54"/>
              <a:gd name="T82" fmla="*/ 5 w 36"/>
              <a:gd name="T83" fmla="*/ 44 h 54"/>
              <a:gd name="T84" fmla="*/ 6 w 36"/>
              <a:gd name="T85" fmla="*/ 37 h 54"/>
              <a:gd name="T86" fmla="*/ 36 w 36"/>
              <a:gd name="T8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54">
                <a:moveTo>
                  <a:pt x="36" y="37"/>
                </a:moveTo>
                <a:cubicBezTo>
                  <a:pt x="36" y="36"/>
                  <a:pt x="36" y="36"/>
                  <a:pt x="36" y="36"/>
                </a:cubicBezTo>
                <a:cubicBezTo>
                  <a:pt x="6" y="36"/>
                  <a:pt x="6" y="36"/>
                  <a:pt x="6" y="36"/>
                </a:cubicBezTo>
                <a:cubicBezTo>
                  <a:pt x="6" y="34"/>
                  <a:pt x="6" y="31"/>
                  <a:pt x="6" y="28"/>
                </a:cubicBezTo>
                <a:cubicBezTo>
                  <a:pt x="5" y="21"/>
                  <a:pt x="5" y="21"/>
                  <a:pt x="5" y="21"/>
                </a:cubicBezTo>
                <a:cubicBezTo>
                  <a:pt x="7" y="21"/>
                  <a:pt x="14" y="22"/>
                  <a:pt x="22" y="22"/>
                </a:cubicBezTo>
                <a:cubicBezTo>
                  <a:pt x="26" y="22"/>
                  <a:pt x="31" y="21"/>
                  <a:pt x="35" y="21"/>
                </a:cubicBezTo>
                <a:cubicBezTo>
                  <a:pt x="35" y="20"/>
                  <a:pt x="35" y="20"/>
                  <a:pt x="35" y="20"/>
                </a:cubicBezTo>
                <a:cubicBezTo>
                  <a:pt x="24" y="21"/>
                  <a:pt x="8" y="20"/>
                  <a:pt x="5" y="20"/>
                </a:cubicBezTo>
                <a:cubicBezTo>
                  <a:pt x="4" y="13"/>
                  <a:pt x="4" y="13"/>
                  <a:pt x="4" y="13"/>
                </a:cubicBezTo>
                <a:cubicBezTo>
                  <a:pt x="6" y="14"/>
                  <a:pt x="13" y="14"/>
                  <a:pt x="21" y="14"/>
                </a:cubicBezTo>
                <a:cubicBezTo>
                  <a:pt x="26" y="14"/>
                  <a:pt x="30" y="14"/>
                  <a:pt x="34" y="13"/>
                </a:cubicBezTo>
                <a:cubicBezTo>
                  <a:pt x="34" y="12"/>
                  <a:pt x="34" y="12"/>
                  <a:pt x="34" y="12"/>
                </a:cubicBezTo>
                <a:cubicBezTo>
                  <a:pt x="23" y="14"/>
                  <a:pt x="6" y="13"/>
                  <a:pt x="4" y="12"/>
                </a:cubicBezTo>
                <a:cubicBezTo>
                  <a:pt x="3" y="6"/>
                  <a:pt x="3" y="6"/>
                  <a:pt x="3" y="6"/>
                </a:cubicBezTo>
                <a:cubicBezTo>
                  <a:pt x="5" y="6"/>
                  <a:pt x="12" y="7"/>
                  <a:pt x="19" y="7"/>
                </a:cubicBezTo>
                <a:cubicBezTo>
                  <a:pt x="24" y="7"/>
                  <a:pt x="28" y="7"/>
                  <a:pt x="32" y="6"/>
                </a:cubicBezTo>
                <a:cubicBezTo>
                  <a:pt x="32" y="5"/>
                  <a:pt x="32" y="5"/>
                  <a:pt x="32" y="5"/>
                </a:cubicBezTo>
                <a:cubicBezTo>
                  <a:pt x="22" y="7"/>
                  <a:pt x="6" y="6"/>
                  <a:pt x="3" y="5"/>
                </a:cubicBezTo>
                <a:cubicBezTo>
                  <a:pt x="2" y="0"/>
                  <a:pt x="2" y="0"/>
                  <a:pt x="2" y="0"/>
                </a:cubicBezTo>
                <a:cubicBezTo>
                  <a:pt x="1" y="0"/>
                  <a:pt x="1" y="0"/>
                  <a:pt x="0" y="1"/>
                </a:cubicBezTo>
                <a:cubicBezTo>
                  <a:pt x="0" y="1"/>
                  <a:pt x="0" y="2"/>
                  <a:pt x="0" y="2"/>
                </a:cubicBezTo>
                <a:cubicBezTo>
                  <a:pt x="2" y="30"/>
                  <a:pt x="2" y="30"/>
                  <a:pt x="2" y="30"/>
                </a:cubicBezTo>
                <a:cubicBezTo>
                  <a:pt x="2" y="34"/>
                  <a:pt x="2" y="38"/>
                  <a:pt x="1" y="42"/>
                </a:cubicBezTo>
                <a:cubicBezTo>
                  <a:pt x="0" y="46"/>
                  <a:pt x="0" y="46"/>
                  <a:pt x="0" y="46"/>
                </a:cubicBezTo>
                <a:cubicBezTo>
                  <a:pt x="0" y="49"/>
                  <a:pt x="2" y="52"/>
                  <a:pt x="5" y="52"/>
                </a:cubicBezTo>
                <a:cubicBezTo>
                  <a:pt x="13" y="52"/>
                  <a:pt x="13" y="52"/>
                  <a:pt x="13" y="52"/>
                </a:cubicBezTo>
                <a:cubicBezTo>
                  <a:pt x="21" y="52"/>
                  <a:pt x="21" y="52"/>
                  <a:pt x="21" y="52"/>
                </a:cubicBezTo>
                <a:cubicBezTo>
                  <a:pt x="22" y="52"/>
                  <a:pt x="22" y="52"/>
                  <a:pt x="22" y="52"/>
                </a:cubicBezTo>
                <a:cubicBezTo>
                  <a:pt x="24" y="52"/>
                  <a:pt x="26" y="53"/>
                  <a:pt x="28" y="54"/>
                </a:cubicBezTo>
                <a:cubicBezTo>
                  <a:pt x="28" y="54"/>
                  <a:pt x="28" y="54"/>
                  <a:pt x="28" y="54"/>
                </a:cubicBezTo>
                <a:cubicBezTo>
                  <a:pt x="29" y="54"/>
                  <a:pt x="30" y="54"/>
                  <a:pt x="30" y="54"/>
                </a:cubicBezTo>
                <a:cubicBezTo>
                  <a:pt x="31" y="53"/>
                  <a:pt x="31" y="52"/>
                  <a:pt x="30" y="51"/>
                </a:cubicBezTo>
                <a:cubicBezTo>
                  <a:pt x="28" y="50"/>
                  <a:pt x="25" y="49"/>
                  <a:pt x="22" y="49"/>
                </a:cubicBezTo>
                <a:cubicBezTo>
                  <a:pt x="21" y="49"/>
                  <a:pt x="21" y="49"/>
                  <a:pt x="21" y="49"/>
                </a:cubicBezTo>
                <a:cubicBezTo>
                  <a:pt x="21" y="49"/>
                  <a:pt x="21" y="49"/>
                  <a:pt x="21" y="49"/>
                </a:cubicBezTo>
                <a:cubicBezTo>
                  <a:pt x="6" y="49"/>
                  <a:pt x="6" y="49"/>
                  <a:pt x="6" y="49"/>
                </a:cubicBezTo>
                <a:cubicBezTo>
                  <a:pt x="5" y="49"/>
                  <a:pt x="4" y="48"/>
                  <a:pt x="4" y="47"/>
                </a:cubicBezTo>
                <a:cubicBezTo>
                  <a:pt x="4" y="45"/>
                  <a:pt x="4" y="45"/>
                  <a:pt x="4" y="45"/>
                </a:cubicBezTo>
                <a:cubicBezTo>
                  <a:pt x="35" y="45"/>
                  <a:pt x="35" y="45"/>
                  <a:pt x="35" y="45"/>
                </a:cubicBezTo>
                <a:cubicBezTo>
                  <a:pt x="35" y="44"/>
                  <a:pt x="35" y="44"/>
                  <a:pt x="35" y="44"/>
                </a:cubicBezTo>
                <a:cubicBezTo>
                  <a:pt x="5" y="44"/>
                  <a:pt x="5" y="44"/>
                  <a:pt x="5" y="44"/>
                </a:cubicBezTo>
                <a:cubicBezTo>
                  <a:pt x="5" y="42"/>
                  <a:pt x="6" y="40"/>
                  <a:pt x="6" y="37"/>
                </a:cubicBezTo>
                <a:lnTo>
                  <a:pt x="36" y="3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3" name="Freeform 25">
            <a:extLst>
              <a:ext uri="{FF2B5EF4-FFF2-40B4-BE49-F238E27FC236}">
                <a16:creationId xmlns:a16="http://schemas.microsoft.com/office/drawing/2014/main" id="{5D6C1C28-94A3-43E0-960E-620048986EAB}"/>
              </a:ext>
            </a:extLst>
          </p:cNvPr>
          <p:cNvSpPr>
            <a:spLocks/>
          </p:cNvSpPr>
          <p:nvPr/>
        </p:nvSpPr>
        <p:spPr bwMode="auto">
          <a:xfrm>
            <a:off x="8950896" y="5623531"/>
            <a:ext cx="220324" cy="5509"/>
          </a:xfrm>
          <a:custGeom>
            <a:avLst/>
            <a:gdLst>
              <a:gd name="T0" fmla="*/ 0 w 31"/>
              <a:gd name="T1" fmla="*/ 0 h 1"/>
              <a:gd name="T2" fmla="*/ 31 w 31"/>
              <a:gd name="T3" fmla="*/ 0 h 1"/>
            </a:gdLst>
            <a:ahLst/>
            <a:cxnLst>
              <a:cxn ang="0">
                <a:pos x="T0" y="T1"/>
              </a:cxn>
              <a:cxn ang="0">
                <a:pos x="T2" y="T3"/>
              </a:cxn>
            </a:cxnLst>
            <a:rect l="0" t="0" r="r" b="b"/>
            <a:pathLst>
              <a:path w="31" h="1">
                <a:moveTo>
                  <a:pt x="0" y="0"/>
                </a:moveTo>
                <a:cubicBezTo>
                  <a:pt x="0" y="0"/>
                  <a:pt x="17" y="1"/>
                  <a:pt x="31" y="0"/>
                </a:cubicBezTo>
              </a:path>
            </a:pathLst>
          </a:custGeom>
          <a:noFill/>
          <a:ln w="6350" cap="flat">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5" name="Freeform 27">
            <a:extLst>
              <a:ext uri="{FF2B5EF4-FFF2-40B4-BE49-F238E27FC236}">
                <a16:creationId xmlns:a16="http://schemas.microsoft.com/office/drawing/2014/main" id="{3DD4CFAD-FF0F-406D-8C5C-B753B31488F1}"/>
              </a:ext>
            </a:extLst>
          </p:cNvPr>
          <p:cNvSpPr>
            <a:spLocks/>
          </p:cNvSpPr>
          <p:nvPr/>
        </p:nvSpPr>
        <p:spPr bwMode="auto">
          <a:xfrm>
            <a:off x="9022502" y="5935657"/>
            <a:ext cx="218488" cy="47737"/>
          </a:xfrm>
          <a:custGeom>
            <a:avLst/>
            <a:gdLst>
              <a:gd name="T0" fmla="*/ 30 w 31"/>
              <a:gd name="T1" fmla="*/ 4 h 7"/>
              <a:gd name="T2" fmla="*/ 7 w 31"/>
              <a:gd name="T3" fmla="*/ 0 h 7"/>
              <a:gd name="T4" fmla="*/ 1 w 31"/>
              <a:gd name="T5" fmla="*/ 3 h 7"/>
              <a:gd name="T6" fmla="*/ 0 w 31"/>
              <a:gd name="T7" fmla="*/ 5 h 7"/>
              <a:gd name="T8" fmla="*/ 0 w 31"/>
              <a:gd name="T9" fmla="*/ 6 h 7"/>
              <a:gd name="T10" fmla="*/ 4 w 31"/>
              <a:gd name="T11" fmla="*/ 6 h 7"/>
              <a:gd name="T12" fmla="*/ 4 w 31"/>
              <a:gd name="T13" fmla="*/ 6 h 7"/>
              <a:gd name="T14" fmla="*/ 7 w 31"/>
              <a:gd name="T15" fmla="*/ 5 h 7"/>
              <a:gd name="T16" fmla="*/ 31 w 31"/>
              <a:gd name="T17" fmla="*/ 7 h 7"/>
              <a:gd name="T18" fmla="*/ 31 w 31"/>
              <a:gd name="T19" fmla="*/ 6 h 7"/>
              <a:gd name="T20" fmla="*/ 30 w 31"/>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7">
                <a:moveTo>
                  <a:pt x="30" y="4"/>
                </a:moveTo>
                <a:cubicBezTo>
                  <a:pt x="22" y="1"/>
                  <a:pt x="7" y="0"/>
                  <a:pt x="7" y="0"/>
                </a:cubicBezTo>
                <a:cubicBezTo>
                  <a:pt x="1" y="3"/>
                  <a:pt x="1" y="3"/>
                  <a:pt x="1" y="3"/>
                </a:cubicBezTo>
                <a:cubicBezTo>
                  <a:pt x="0" y="3"/>
                  <a:pt x="0" y="4"/>
                  <a:pt x="0" y="5"/>
                </a:cubicBezTo>
                <a:cubicBezTo>
                  <a:pt x="0" y="6"/>
                  <a:pt x="0" y="6"/>
                  <a:pt x="0" y="6"/>
                </a:cubicBezTo>
                <a:cubicBezTo>
                  <a:pt x="4" y="6"/>
                  <a:pt x="4" y="6"/>
                  <a:pt x="4" y="6"/>
                </a:cubicBezTo>
                <a:cubicBezTo>
                  <a:pt x="4" y="6"/>
                  <a:pt x="4" y="6"/>
                  <a:pt x="4" y="6"/>
                </a:cubicBezTo>
                <a:cubicBezTo>
                  <a:pt x="7" y="5"/>
                  <a:pt x="7" y="5"/>
                  <a:pt x="7" y="5"/>
                </a:cubicBezTo>
                <a:cubicBezTo>
                  <a:pt x="21" y="5"/>
                  <a:pt x="31" y="7"/>
                  <a:pt x="31" y="7"/>
                </a:cubicBezTo>
                <a:cubicBezTo>
                  <a:pt x="31" y="6"/>
                  <a:pt x="31" y="6"/>
                  <a:pt x="31" y="6"/>
                </a:cubicBezTo>
                <a:cubicBezTo>
                  <a:pt x="31" y="5"/>
                  <a:pt x="31" y="4"/>
                  <a:pt x="30" y="4"/>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0" name="Freeform 33">
            <a:extLst>
              <a:ext uri="{FF2B5EF4-FFF2-40B4-BE49-F238E27FC236}">
                <a16:creationId xmlns:a16="http://schemas.microsoft.com/office/drawing/2014/main" id="{4D789BF0-7F94-4C85-8B04-510EE8830176}"/>
              </a:ext>
            </a:extLst>
          </p:cNvPr>
          <p:cNvSpPr>
            <a:spLocks/>
          </p:cNvSpPr>
          <p:nvPr/>
        </p:nvSpPr>
        <p:spPr bwMode="auto">
          <a:xfrm>
            <a:off x="9015158" y="5977885"/>
            <a:ext cx="42228" cy="47737"/>
          </a:xfrm>
          <a:custGeom>
            <a:avLst/>
            <a:gdLst>
              <a:gd name="T0" fmla="*/ 19 w 23"/>
              <a:gd name="T1" fmla="*/ 7 h 26"/>
              <a:gd name="T2" fmla="*/ 19 w 23"/>
              <a:gd name="T3" fmla="*/ 0 h 26"/>
              <a:gd name="T4" fmla="*/ 4 w 23"/>
              <a:gd name="T5" fmla="*/ 0 h 26"/>
              <a:gd name="T6" fmla="*/ 4 w 23"/>
              <a:gd name="T7" fmla="*/ 7 h 26"/>
              <a:gd name="T8" fmla="*/ 0 w 23"/>
              <a:gd name="T9" fmla="*/ 7 h 26"/>
              <a:gd name="T10" fmla="*/ 0 w 23"/>
              <a:gd name="T11" fmla="*/ 26 h 26"/>
              <a:gd name="T12" fmla="*/ 23 w 23"/>
              <a:gd name="T13" fmla="*/ 26 h 26"/>
              <a:gd name="T14" fmla="*/ 23 w 23"/>
              <a:gd name="T15" fmla="*/ 7 h 26"/>
              <a:gd name="T16" fmla="*/ 19 w 23"/>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19" y="7"/>
                </a:moveTo>
                <a:lnTo>
                  <a:pt x="19" y="0"/>
                </a:lnTo>
                <a:lnTo>
                  <a:pt x="4" y="0"/>
                </a:lnTo>
                <a:lnTo>
                  <a:pt x="4" y="7"/>
                </a:lnTo>
                <a:lnTo>
                  <a:pt x="0" y="7"/>
                </a:lnTo>
                <a:lnTo>
                  <a:pt x="0" y="26"/>
                </a:lnTo>
                <a:lnTo>
                  <a:pt x="23" y="26"/>
                </a:lnTo>
                <a:lnTo>
                  <a:pt x="23" y="7"/>
                </a:lnTo>
                <a:lnTo>
                  <a:pt x="19" y="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1" name="Freeform 34">
            <a:extLst>
              <a:ext uri="{FF2B5EF4-FFF2-40B4-BE49-F238E27FC236}">
                <a16:creationId xmlns:a16="http://schemas.microsoft.com/office/drawing/2014/main" id="{FF4AC6FE-2AB6-4496-8583-94F2961EFDB8}"/>
              </a:ext>
            </a:extLst>
          </p:cNvPr>
          <p:cNvSpPr>
            <a:spLocks/>
          </p:cNvSpPr>
          <p:nvPr/>
        </p:nvSpPr>
        <p:spPr bwMode="auto">
          <a:xfrm>
            <a:off x="9382365" y="5643729"/>
            <a:ext cx="42228" cy="132194"/>
          </a:xfrm>
          <a:custGeom>
            <a:avLst/>
            <a:gdLst>
              <a:gd name="T0" fmla="*/ 23 w 23"/>
              <a:gd name="T1" fmla="*/ 0 h 72"/>
              <a:gd name="T2" fmla="*/ 19 w 23"/>
              <a:gd name="T3" fmla="*/ 72 h 72"/>
              <a:gd name="T4" fmla="*/ 0 w 23"/>
              <a:gd name="T5" fmla="*/ 53 h 72"/>
              <a:gd name="T6" fmla="*/ 0 w 23"/>
              <a:gd name="T7" fmla="*/ 0 h 72"/>
              <a:gd name="T8" fmla="*/ 23 w 23"/>
              <a:gd name="T9" fmla="*/ 0 h 72"/>
            </a:gdLst>
            <a:ahLst/>
            <a:cxnLst>
              <a:cxn ang="0">
                <a:pos x="T0" y="T1"/>
              </a:cxn>
              <a:cxn ang="0">
                <a:pos x="T2" y="T3"/>
              </a:cxn>
              <a:cxn ang="0">
                <a:pos x="T4" y="T5"/>
              </a:cxn>
              <a:cxn ang="0">
                <a:pos x="T6" y="T7"/>
              </a:cxn>
              <a:cxn ang="0">
                <a:pos x="T8" y="T9"/>
              </a:cxn>
            </a:cxnLst>
            <a:rect l="0" t="0" r="r" b="b"/>
            <a:pathLst>
              <a:path w="23" h="72">
                <a:moveTo>
                  <a:pt x="23" y="0"/>
                </a:moveTo>
                <a:lnTo>
                  <a:pt x="19" y="72"/>
                </a:lnTo>
                <a:lnTo>
                  <a:pt x="0" y="53"/>
                </a:lnTo>
                <a:lnTo>
                  <a:pt x="0" y="0"/>
                </a:lnTo>
                <a:lnTo>
                  <a:pt x="23"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2" name="Rectangle 35">
            <a:extLst>
              <a:ext uri="{FF2B5EF4-FFF2-40B4-BE49-F238E27FC236}">
                <a16:creationId xmlns:a16="http://schemas.microsoft.com/office/drawing/2014/main" id="{ACFA0960-6C0C-4482-B763-0F86264B4E41}"/>
              </a:ext>
            </a:extLst>
          </p:cNvPr>
          <p:cNvSpPr>
            <a:spLocks noChangeArrowheads="1"/>
          </p:cNvSpPr>
          <p:nvPr/>
        </p:nvSpPr>
        <p:spPr bwMode="auto">
          <a:xfrm>
            <a:off x="9035354" y="5588647"/>
            <a:ext cx="728906" cy="5508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3" name="Rectangle 36">
            <a:extLst>
              <a:ext uri="{FF2B5EF4-FFF2-40B4-BE49-F238E27FC236}">
                <a16:creationId xmlns:a16="http://schemas.microsoft.com/office/drawing/2014/main" id="{89A28D8D-A9C9-4717-A8F5-3D8D3F8BA09E}"/>
              </a:ext>
            </a:extLst>
          </p:cNvPr>
          <p:cNvSpPr>
            <a:spLocks noChangeArrowheads="1"/>
          </p:cNvSpPr>
          <p:nvPr/>
        </p:nvSpPr>
        <p:spPr bwMode="auto">
          <a:xfrm>
            <a:off x="8725064" y="5588647"/>
            <a:ext cx="310290" cy="55081"/>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4" name="Freeform 37">
            <a:extLst>
              <a:ext uri="{FF2B5EF4-FFF2-40B4-BE49-F238E27FC236}">
                <a16:creationId xmlns:a16="http://schemas.microsoft.com/office/drawing/2014/main" id="{68DCCED7-BF9F-443F-B70D-22B3221BBD7E}"/>
              </a:ext>
            </a:extLst>
          </p:cNvPr>
          <p:cNvSpPr>
            <a:spLocks/>
          </p:cNvSpPr>
          <p:nvPr/>
        </p:nvSpPr>
        <p:spPr bwMode="auto">
          <a:xfrm>
            <a:off x="9106960" y="5643729"/>
            <a:ext cx="42228" cy="381895"/>
          </a:xfrm>
          <a:custGeom>
            <a:avLst/>
            <a:gdLst>
              <a:gd name="T0" fmla="*/ 15 w 23"/>
              <a:gd name="T1" fmla="*/ 208 h 208"/>
              <a:gd name="T2" fmla="*/ 4 w 23"/>
              <a:gd name="T3" fmla="*/ 208 h 208"/>
              <a:gd name="T4" fmla="*/ 0 w 23"/>
              <a:gd name="T5" fmla="*/ 0 h 208"/>
              <a:gd name="T6" fmla="*/ 23 w 23"/>
              <a:gd name="T7" fmla="*/ 0 h 208"/>
              <a:gd name="T8" fmla="*/ 15 w 23"/>
              <a:gd name="T9" fmla="*/ 208 h 208"/>
            </a:gdLst>
            <a:ahLst/>
            <a:cxnLst>
              <a:cxn ang="0">
                <a:pos x="T0" y="T1"/>
              </a:cxn>
              <a:cxn ang="0">
                <a:pos x="T2" y="T3"/>
              </a:cxn>
              <a:cxn ang="0">
                <a:pos x="T4" y="T5"/>
              </a:cxn>
              <a:cxn ang="0">
                <a:pos x="T6" y="T7"/>
              </a:cxn>
              <a:cxn ang="0">
                <a:pos x="T8" y="T9"/>
              </a:cxn>
            </a:cxnLst>
            <a:rect l="0" t="0" r="r" b="b"/>
            <a:pathLst>
              <a:path w="23" h="208">
                <a:moveTo>
                  <a:pt x="15" y="208"/>
                </a:moveTo>
                <a:lnTo>
                  <a:pt x="4" y="208"/>
                </a:lnTo>
                <a:lnTo>
                  <a:pt x="0" y="0"/>
                </a:lnTo>
                <a:lnTo>
                  <a:pt x="23" y="0"/>
                </a:lnTo>
                <a:lnTo>
                  <a:pt x="15"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5" name="Freeform 38">
            <a:extLst>
              <a:ext uri="{FF2B5EF4-FFF2-40B4-BE49-F238E27FC236}">
                <a16:creationId xmlns:a16="http://schemas.microsoft.com/office/drawing/2014/main" id="{004B1CA1-E46C-4B5E-8EA3-BBB6F78C84A5}"/>
              </a:ext>
            </a:extLst>
          </p:cNvPr>
          <p:cNvSpPr>
            <a:spLocks/>
          </p:cNvSpPr>
          <p:nvPr/>
        </p:nvSpPr>
        <p:spPr bwMode="auto">
          <a:xfrm>
            <a:off x="8794833" y="5643729"/>
            <a:ext cx="44065" cy="381895"/>
          </a:xfrm>
          <a:custGeom>
            <a:avLst/>
            <a:gdLst>
              <a:gd name="T0" fmla="*/ 16 w 24"/>
              <a:gd name="T1" fmla="*/ 208 h 208"/>
              <a:gd name="T2" fmla="*/ 8 w 24"/>
              <a:gd name="T3" fmla="*/ 208 h 208"/>
              <a:gd name="T4" fmla="*/ 0 w 24"/>
              <a:gd name="T5" fmla="*/ 0 h 208"/>
              <a:gd name="T6" fmla="*/ 24 w 24"/>
              <a:gd name="T7" fmla="*/ 0 h 208"/>
              <a:gd name="T8" fmla="*/ 16 w 24"/>
              <a:gd name="T9" fmla="*/ 208 h 208"/>
            </a:gdLst>
            <a:ahLst/>
            <a:cxnLst>
              <a:cxn ang="0">
                <a:pos x="T0" y="T1"/>
              </a:cxn>
              <a:cxn ang="0">
                <a:pos x="T2" y="T3"/>
              </a:cxn>
              <a:cxn ang="0">
                <a:pos x="T4" y="T5"/>
              </a:cxn>
              <a:cxn ang="0">
                <a:pos x="T6" y="T7"/>
              </a:cxn>
              <a:cxn ang="0">
                <a:pos x="T8" y="T9"/>
              </a:cxn>
            </a:cxnLst>
            <a:rect l="0" t="0" r="r" b="b"/>
            <a:pathLst>
              <a:path w="24" h="208">
                <a:moveTo>
                  <a:pt x="16" y="208"/>
                </a:moveTo>
                <a:lnTo>
                  <a:pt x="8" y="208"/>
                </a:lnTo>
                <a:lnTo>
                  <a:pt x="0" y="0"/>
                </a:lnTo>
                <a:lnTo>
                  <a:pt x="24"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6" name="Freeform 39">
            <a:extLst>
              <a:ext uri="{FF2B5EF4-FFF2-40B4-BE49-F238E27FC236}">
                <a16:creationId xmlns:a16="http://schemas.microsoft.com/office/drawing/2014/main" id="{4C5235FE-BC31-4FDA-93DA-9F366C91D179}"/>
              </a:ext>
            </a:extLst>
          </p:cNvPr>
          <p:cNvSpPr>
            <a:spLocks/>
          </p:cNvSpPr>
          <p:nvPr/>
        </p:nvSpPr>
        <p:spPr bwMode="auto">
          <a:xfrm>
            <a:off x="9657769" y="5643729"/>
            <a:ext cx="36721" cy="381895"/>
          </a:xfrm>
          <a:custGeom>
            <a:avLst/>
            <a:gdLst>
              <a:gd name="T0" fmla="*/ 16 w 20"/>
              <a:gd name="T1" fmla="*/ 208 h 208"/>
              <a:gd name="T2" fmla="*/ 4 w 20"/>
              <a:gd name="T3" fmla="*/ 208 h 208"/>
              <a:gd name="T4" fmla="*/ 0 w 20"/>
              <a:gd name="T5" fmla="*/ 0 h 208"/>
              <a:gd name="T6" fmla="*/ 20 w 20"/>
              <a:gd name="T7" fmla="*/ 0 h 208"/>
              <a:gd name="T8" fmla="*/ 16 w 20"/>
              <a:gd name="T9" fmla="*/ 208 h 208"/>
            </a:gdLst>
            <a:ahLst/>
            <a:cxnLst>
              <a:cxn ang="0">
                <a:pos x="T0" y="T1"/>
              </a:cxn>
              <a:cxn ang="0">
                <a:pos x="T2" y="T3"/>
              </a:cxn>
              <a:cxn ang="0">
                <a:pos x="T4" y="T5"/>
              </a:cxn>
              <a:cxn ang="0">
                <a:pos x="T6" y="T7"/>
              </a:cxn>
              <a:cxn ang="0">
                <a:pos x="T8" y="T9"/>
              </a:cxn>
            </a:cxnLst>
            <a:rect l="0" t="0" r="r" b="b"/>
            <a:pathLst>
              <a:path w="20" h="208">
                <a:moveTo>
                  <a:pt x="16" y="208"/>
                </a:moveTo>
                <a:lnTo>
                  <a:pt x="4" y="208"/>
                </a:lnTo>
                <a:lnTo>
                  <a:pt x="0" y="0"/>
                </a:lnTo>
                <a:lnTo>
                  <a:pt x="20"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7" name="Freeform 40">
            <a:extLst>
              <a:ext uri="{FF2B5EF4-FFF2-40B4-BE49-F238E27FC236}">
                <a16:creationId xmlns:a16="http://schemas.microsoft.com/office/drawing/2014/main" id="{E5E50355-A612-490B-BF49-CA2CE6D4F179}"/>
              </a:ext>
            </a:extLst>
          </p:cNvPr>
          <p:cNvSpPr>
            <a:spLocks/>
          </p:cNvSpPr>
          <p:nvPr/>
        </p:nvSpPr>
        <p:spPr bwMode="auto">
          <a:xfrm>
            <a:off x="9092271" y="5428912"/>
            <a:ext cx="468189" cy="159735"/>
          </a:xfrm>
          <a:custGeom>
            <a:avLst/>
            <a:gdLst>
              <a:gd name="T0" fmla="*/ 65 w 66"/>
              <a:gd name="T1" fmla="*/ 1 h 23"/>
              <a:gd name="T2" fmla="*/ 64 w 66"/>
              <a:gd name="T3" fmla="*/ 0 h 23"/>
              <a:gd name="T4" fmla="*/ 30 w 66"/>
              <a:gd name="T5" fmla="*/ 0 h 23"/>
              <a:gd name="T6" fmla="*/ 27 w 66"/>
              <a:gd name="T7" fmla="*/ 2 h 23"/>
              <a:gd name="T8" fmla="*/ 20 w 66"/>
              <a:gd name="T9" fmla="*/ 20 h 23"/>
              <a:gd name="T10" fmla="*/ 19 w 66"/>
              <a:gd name="T11" fmla="*/ 21 h 23"/>
              <a:gd name="T12" fmla="*/ 0 w 66"/>
              <a:gd name="T13" fmla="*/ 21 h 23"/>
              <a:gd name="T14" fmla="*/ 0 w 66"/>
              <a:gd name="T15" fmla="*/ 23 h 23"/>
              <a:gd name="T16" fmla="*/ 21 w 66"/>
              <a:gd name="T17" fmla="*/ 23 h 23"/>
              <a:gd name="T18" fmla="*/ 59 w 66"/>
              <a:gd name="T19" fmla="*/ 21 h 23"/>
              <a:gd name="T20" fmla="*/ 60 w 66"/>
              <a:gd name="T21" fmla="*/ 20 h 23"/>
              <a:gd name="T22" fmla="*/ 66 w 66"/>
              <a:gd name="T23" fmla="*/ 1 h 23"/>
              <a:gd name="T24" fmla="*/ 65 w 66"/>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3">
                <a:moveTo>
                  <a:pt x="65" y="1"/>
                </a:moveTo>
                <a:cubicBezTo>
                  <a:pt x="65" y="1"/>
                  <a:pt x="64" y="0"/>
                  <a:pt x="64" y="0"/>
                </a:cubicBezTo>
                <a:cubicBezTo>
                  <a:pt x="30" y="0"/>
                  <a:pt x="30" y="0"/>
                  <a:pt x="30" y="0"/>
                </a:cubicBezTo>
                <a:cubicBezTo>
                  <a:pt x="29" y="0"/>
                  <a:pt x="28" y="1"/>
                  <a:pt x="27" y="2"/>
                </a:cubicBezTo>
                <a:cubicBezTo>
                  <a:pt x="20" y="20"/>
                  <a:pt x="20" y="20"/>
                  <a:pt x="20" y="20"/>
                </a:cubicBezTo>
                <a:cubicBezTo>
                  <a:pt x="20" y="21"/>
                  <a:pt x="19" y="21"/>
                  <a:pt x="19" y="21"/>
                </a:cubicBezTo>
                <a:cubicBezTo>
                  <a:pt x="0" y="21"/>
                  <a:pt x="0" y="21"/>
                  <a:pt x="0" y="21"/>
                </a:cubicBezTo>
                <a:cubicBezTo>
                  <a:pt x="0" y="23"/>
                  <a:pt x="0" y="23"/>
                  <a:pt x="0" y="23"/>
                </a:cubicBezTo>
                <a:cubicBezTo>
                  <a:pt x="21" y="23"/>
                  <a:pt x="21" y="23"/>
                  <a:pt x="21" y="23"/>
                </a:cubicBezTo>
                <a:cubicBezTo>
                  <a:pt x="59" y="21"/>
                  <a:pt x="59" y="21"/>
                  <a:pt x="59" y="21"/>
                </a:cubicBezTo>
                <a:cubicBezTo>
                  <a:pt x="60" y="20"/>
                  <a:pt x="60" y="20"/>
                  <a:pt x="60" y="20"/>
                </a:cubicBezTo>
                <a:cubicBezTo>
                  <a:pt x="66" y="1"/>
                  <a:pt x="66" y="1"/>
                  <a:pt x="66" y="1"/>
                </a:cubicBezTo>
                <a:lnTo>
                  <a:pt x="65" y="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8" name="Freeform 41">
            <a:extLst>
              <a:ext uri="{FF2B5EF4-FFF2-40B4-BE49-F238E27FC236}">
                <a16:creationId xmlns:a16="http://schemas.microsoft.com/office/drawing/2014/main" id="{7A46A2DD-6631-44B4-834C-D03B81A1BEE0}"/>
              </a:ext>
            </a:extLst>
          </p:cNvPr>
          <p:cNvSpPr>
            <a:spLocks/>
          </p:cNvSpPr>
          <p:nvPr/>
        </p:nvSpPr>
        <p:spPr bwMode="auto">
          <a:xfrm>
            <a:off x="9226301" y="5573959"/>
            <a:ext cx="284585" cy="14688"/>
          </a:xfrm>
          <a:custGeom>
            <a:avLst/>
            <a:gdLst>
              <a:gd name="T0" fmla="*/ 0 w 40"/>
              <a:gd name="T1" fmla="*/ 2 h 2"/>
              <a:gd name="T2" fmla="*/ 39 w 40"/>
              <a:gd name="T3" fmla="*/ 2 h 2"/>
              <a:gd name="T4" fmla="*/ 40 w 40"/>
              <a:gd name="T5" fmla="*/ 0 h 2"/>
              <a:gd name="T6" fmla="*/ 3 w 40"/>
              <a:gd name="T7" fmla="*/ 0 h 2"/>
              <a:gd name="T8" fmla="*/ 3 w 40"/>
              <a:gd name="T9" fmla="*/ 0 h 2"/>
              <a:gd name="T10" fmla="*/ 0 w 40"/>
              <a:gd name="T11" fmla="*/ 2 h 2"/>
            </a:gdLst>
            <a:ahLst/>
            <a:cxnLst>
              <a:cxn ang="0">
                <a:pos x="T0" y="T1"/>
              </a:cxn>
              <a:cxn ang="0">
                <a:pos x="T2" y="T3"/>
              </a:cxn>
              <a:cxn ang="0">
                <a:pos x="T4" y="T5"/>
              </a:cxn>
              <a:cxn ang="0">
                <a:pos x="T6" y="T7"/>
              </a:cxn>
              <a:cxn ang="0">
                <a:pos x="T8" y="T9"/>
              </a:cxn>
              <a:cxn ang="0">
                <a:pos x="T10" y="T11"/>
              </a:cxn>
            </a:cxnLst>
            <a:rect l="0" t="0" r="r" b="b"/>
            <a:pathLst>
              <a:path w="40" h="2">
                <a:moveTo>
                  <a:pt x="0" y="2"/>
                </a:moveTo>
                <a:cubicBezTo>
                  <a:pt x="39" y="2"/>
                  <a:pt x="39" y="2"/>
                  <a:pt x="39" y="2"/>
                </a:cubicBezTo>
                <a:cubicBezTo>
                  <a:pt x="40" y="0"/>
                  <a:pt x="40" y="0"/>
                  <a:pt x="40" y="0"/>
                </a:cubicBezTo>
                <a:cubicBezTo>
                  <a:pt x="3" y="0"/>
                  <a:pt x="3" y="0"/>
                  <a:pt x="3" y="0"/>
                </a:cubicBezTo>
                <a:cubicBezTo>
                  <a:pt x="3" y="0"/>
                  <a:pt x="3" y="0"/>
                  <a:pt x="3" y="0"/>
                </a:cubicBezTo>
                <a:cubicBezTo>
                  <a:pt x="2" y="1"/>
                  <a:pt x="1" y="2"/>
                  <a:pt x="0" y="2"/>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9" name="Freeform 42">
            <a:extLst>
              <a:ext uri="{FF2B5EF4-FFF2-40B4-BE49-F238E27FC236}">
                <a16:creationId xmlns:a16="http://schemas.microsoft.com/office/drawing/2014/main" id="{4F284623-13C8-4FDE-833C-4506DB14849F}"/>
              </a:ext>
            </a:extLst>
          </p:cNvPr>
          <p:cNvSpPr>
            <a:spLocks/>
          </p:cNvSpPr>
          <p:nvPr/>
        </p:nvSpPr>
        <p:spPr bwMode="auto">
          <a:xfrm>
            <a:off x="9248335" y="5436255"/>
            <a:ext cx="317634" cy="130358"/>
          </a:xfrm>
          <a:custGeom>
            <a:avLst/>
            <a:gdLst>
              <a:gd name="T0" fmla="*/ 44 w 45"/>
              <a:gd name="T1" fmla="*/ 0 h 19"/>
              <a:gd name="T2" fmla="*/ 10 w 45"/>
              <a:gd name="T3" fmla="*/ 0 h 19"/>
              <a:gd name="T4" fmla="*/ 7 w 45"/>
              <a:gd name="T5" fmla="*/ 2 h 19"/>
              <a:gd name="T6" fmla="*/ 0 w 45"/>
              <a:gd name="T7" fmla="*/ 19 h 19"/>
              <a:gd name="T8" fmla="*/ 38 w 45"/>
              <a:gd name="T9" fmla="*/ 19 h 19"/>
              <a:gd name="T10" fmla="*/ 44 w 45"/>
              <a:gd name="T11" fmla="*/ 1 h 19"/>
              <a:gd name="T12" fmla="*/ 44 w 4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5" h="19">
                <a:moveTo>
                  <a:pt x="44" y="0"/>
                </a:moveTo>
                <a:cubicBezTo>
                  <a:pt x="10" y="0"/>
                  <a:pt x="10" y="0"/>
                  <a:pt x="10" y="0"/>
                </a:cubicBezTo>
                <a:cubicBezTo>
                  <a:pt x="8" y="0"/>
                  <a:pt x="7" y="1"/>
                  <a:pt x="7" y="2"/>
                </a:cubicBezTo>
                <a:cubicBezTo>
                  <a:pt x="0" y="19"/>
                  <a:pt x="0" y="19"/>
                  <a:pt x="0" y="19"/>
                </a:cubicBezTo>
                <a:cubicBezTo>
                  <a:pt x="38" y="19"/>
                  <a:pt x="38" y="19"/>
                  <a:pt x="38" y="19"/>
                </a:cubicBezTo>
                <a:cubicBezTo>
                  <a:pt x="44" y="1"/>
                  <a:pt x="44" y="1"/>
                  <a:pt x="44" y="1"/>
                </a:cubicBezTo>
                <a:cubicBezTo>
                  <a:pt x="45" y="1"/>
                  <a:pt x="44" y="0"/>
                  <a:pt x="44"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4" name="Freeform 47">
            <a:extLst>
              <a:ext uri="{FF2B5EF4-FFF2-40B4-BE49-F238E27FC236}">
                <a16:creationId xmlns:a16="http://schemas.microsoft.com/office/drawing/2014/main" id="{0D67020C-6591-4272-B529-8B358135865F}"/>
              </a:ext>
            </a:extLst>
          </p:cNvPr>
          <p:cNvSpPr>
            <a:spLocks/>
          </p:cNvSpPr>
          <p:nvPr/>
        </p:nvSpPr>
        <p:spPr bwMode="auto">
          <a:xfrm>
            <a:off x="8794833" y="5643729"/>
            <a:ext cx="44065" cy="42228"/>
          </a:xfrm>
          <a:custGeom>
            <a:avLst/>
            <a:gdLst>
              <a:gd name="T0" fmla="*/ 0 w 24"/>
              <a:gd name="T1" fmla="*/ 0 h 23"/>
              <a:gd name="T2" fmla="*/ 24 w 24"/>
              <a:gd name="T3" fmla="*/ 23 h 23"/>
              <a:gd name="T4" fmla="*/ 24 w 24"/>
              <a:gd name="T5" fmla="*/ 0 h 23"/>
              <a:gd name="T6" fmla="*/ 0 w 24"/>
              <a:gd name="T7" fmla="*/ 0 h 23"/>
            </a:gdLst>
            <a:ahLst/>
            <a:cxnLst>
              <a:cxn ang="0">
                <a:pos x="T0" y="T1"/>
              </a:cxn>
              <a:cxn ang="0">
                <a:pos x="T2" y="T3"/>
              </a:cxn>
              <a:cxn ang="0">
                <a:pos x="T4" y="T5"/>
              </a:cxn>
              <a:cxn ang="0">
                <a:pos x="T6" y="T7"/>
              </a:cxn>
            </a:cxnLst>
            <a:rect l="0" t="0" r="r" b="b"/>
            <a:pathLst>
              <a:path w="24" h="23">
                <a:moveTo>
                  <a:pt x="0" y="0"/>
                </a:moveTo>
                <a:lnTo>
                  <a:pt x="24" y="23"/>
                </a:lnTo>
                <a:lnTo>
                  <a:pt x="24" y="0"/>
                </a:ln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4" name="Isosceles Triangle 1413">
            <a:extLst>
              <a:ext uri="{FF2B5EF4-FFF2-40B4-BE49-F238E27FC236}">
                <a16:creationId xmlns:a16="http://schemas.microsoft.com/office/drawing/2014/main" id="{9E406C33-1753-4E66-9A0F-FF2C0BA27FD4}"/>
              </a:ext>
            </a:extLst>
          </p:cNvPr>
          <p:cNvSpPr/>
          <p:nvPr/>
        </p:nvSpPr>
        <p:spPr bwMode="auto">
          <a:xfrm rot="10800000">
            <a:off x="857153" y="3808767"/>
            <a:ext cx="1410938" cy="1310802"/>
          </a:xfrm>
          <a:prstGeom prst="triangle">
            <a:avLst>
              <a:gd name="adj" fmla="val 100000"/>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cxnSp>
        <p:nvCxnSpPr>
          <p:cNvPr id="1309" name="On-premise node 1 line">
            <a:extLst>
              <a:ext uri="{FF2B5EF4-FFF2-40B4-BE49-F238E27FC236}">
                <a16:creationId xmlns:a16="http://schemas.microsoft.com/office/drawing/2014/main" id="{EF29A386-62E8-4FFD-9AC1-108F49433A01}"/>
              </a:ext>
            </a:extLst>
          </p:cNvPr>
          <p:cNvCxnSpPr>
            <a:cxnSpLocks/>
          </p:cNvCxnSpPr>
          <p:nvPr/>
        </p:nvCxnSpPr>
        <p:spPr>
          <a:xfrm flipH="1" flipV="1">
            <a:off x="1755499" y="2773801"/>
            <a:ext cx="717124" cy="1782652"/>
          </a:xfrm>
          <a:prstGeom prst="line">
            <a:avLst/>
          </a:prstGeom>
          <a:noFill/>
          <a:ln w="28575" cap="rnd" cmpd="sng" algn="ctr">
            <a:solidFill>
              <a:schemeClr val="accent1"/>
            </a:solidFill>
            <a:prstDash val="sysDot"/>
            <a:headEnd type="none"/>
            <a:tailEnd type="none"/>
          </a:ln>
          <a:effectLst/>
        </p:spPr>
      </p:cxnSp>
      <p:grpSp>
        <p:nvGrpSpPr>
          <p:cNvPr id="1429" name="Group 1428">
            <a:extLst>
              <a:ext uri="{FF2B5EF4-FFF2-40B4-BE49-F238E27FC236}">
                <a16:creationId xmlns:a16="http://schemas.microsoft.com/office/drawing/2014/main" id="{08337D9C-5928-4D4F-9B74-999F4095DF01}"/>
              </a:ext>
            </a:extLst>
          </p:cNvPr>
          <p:cNvGrpSpPr/>
          <p:nvPr/>
        </p:nvGrpSpPr>
        <p:grpSpPr>
          <a:xfrm>
            <a:off x="4542326" y="3615392"/>
            <a:ext cx="1008427" cy="1008425"/>
            <a:chOff x="4974908" y="3376696"/>
            <a:chExt cx="1193581" cy="1193581"/>
          </a:xfrm>
          <a:solidFill>
            <a:srgbClr val="0070C0"/>
          </a:solidFill>
        </p:grpSpPr>
        <p:sp>
          <p:nvSpPr>
            <p:cNvPr id="1416" name="Oval 1415">
              <a:extLst>
                <a:ext uri="{FF2B5EF4-FFF2-40B4-BE49-F238E27FC236}">
                  <a16:creationId xmlns:a16="http://schemas.microsoft.com/office/drawing/2014/main" id="{1C72A891-971F-4B21-A164-03EA53CA838B}"/>
                </a:ext>
              </a:extLst>
            </p:cNvPr>
            <p:cNvSpPr/>
            <p:nvPr/>
          </p:nvSpPr>
          <p:spPr bwMode="auto">
            <a:xfrm>
              <a:off x="4974908" y="3376696"/>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2" name="SecurityCamera_EB35" title="Icon of a security camera">
              <a:extLst>
                <a:ext uri="{FF2B5EF4-FFF2-40B4-BE49-F238E27FC236}">
                  <a16:creationId xmlns:a16="http://schemas.microsoft.com/office/drawing/2014/main" id="{1F2AA1CD-86D3-4EB4-8AB2-8150B2B30872}"/>
                </a:ext>
              </a:extLst>
            </p:cNvPr>
            <p:cNvSpPr>
              <a:spLocks noChangeAspect="1" noEditPoints="1"/>
            </p:cNvSpPr>
            <p:nvPr/>
          </p:nvSpPr>
          <p:spPr bwMode="auto">
            <a:xfrm>
              <a:off x="5263837" y="3707700"/>
              <a:ext cx="615723" cy="531572"/>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grpSp>
        <p:nvGrpSpPr>
          <p:cNvPr id="2138" name="Group 2137">
            <a:extLst>
              <a:ext uri="{FF2B5EF4-FFF2-40B4-BE49-F238E27FC236}">
                <a16:creationId xmlns:a16="http://schemas.microsoft.com/office/drawing/2014/main" id="{A003D578-9125-418E-918F-E844355C3EE2}"/>
              </a:ext>
            </a:extLst>
          </p:cNvPr>
          <p:cNvGrpSpPr/>
          <p:nvPr/>
        </p:nvGrpSpPr>
        <p:grpSpPr>
          <a:xfrm>
            <a:off x="7584043" y="4463875"/>
            <a:ext cx="1008427" cy="1008425"/>
            <a:chOff x="8058519" y="4260376"/>
            <a:chExt cx="1193581" cy="1193581"/>
          </a:xfrm>
          <a:solidFill>
            <a:srgbClr val="0070C0"/>
          </a:solidFill>
        </p:grpSpPr>
        <p:sp>
          <p:nvSpPr>
            <p:cNvPr id="1423" name="Oval 1422">
              <a:extLst>
                <a:ext uri="{FF2B5EF4-FFF2-40B4-BE49-F238E27FC236}">
                  <a16:creationId xmlns:a16="http://schemas.microsoft.com/office/drawing/2014/main" id="{1F0191AB-0004-4B54-809E-71A7388DC722}"/>
                </a:ext>
              </a:extLst>
            </p:cNvPr>
            <p:cNvSpPr/>
            <p:nvPr/>
          </p:nvSpPr>
          <p:spPr bwMode="auto">
            <a:xfrm>
              <a:off x="8058519" y="4260376"/>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4" name="Laptop_E770" title="Icon of a laptop">
              <a:extLst>
                <a:ext uri="{FF2B5EF4-FFF2-40B4-BE49-F238E27FC236}">
                  <a16:creationId xmlns:a16="http://schemas.microsoft.com/office/drawing/2014/main" id="{A606F4DE-697D-4992-8615-B22F39FB71B9}"/>
                </a:ext>
              </a:extLst>
            </p:cNvPr>
            <p:cNvSpPr>
              <a:spLocks noChangeAspect="1" noEditPoints="1"/>
            </p:cNvSpPr>
            <p:nvPr/>
          </p:nvSpPr>
          <p:spPr bwMode="auto">
            <a:xfrm>
              <a:off x="8314751" y="4629919"/>
              <a:ext cx="681117" cy="45449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865">
                <a:gradFill>
                  <a:gsLst>
                    <a:gs pos="0">
                      <a:srgbClr val="505050"/>
                    </a:gs>
                    <a:gs pos="100000">
                      <a:srgbClr val="505050"/>
                    </a:gs>
                  </a:gsLst>
                </a:gradFill>
                <a:latin typeface="Segoe UI"/>
              </a:endParaRPr>
            </a:p>
          </p:txBody>
        </p:sp>
      </p:grpSp>
      <p:grpSp>
        <p:nvGrpSpPr>
          <p:cNvPr id="1420" name="Group 1419">
            <a:extLst>
              <a:ext uri="{FF2B5EF4-FFF2-40B4-BE49-F238E27FC236}">
                <a16:creationId xmlns:a16="http://schemas.microsoft.com/office/drawing/2014/main" id="{6C65B9FB-E963-4670-B76A-AD20C2AF5FF7}"/>
              </a:ext>
            </a:extLst>
          </p:cNvPr>
          <p:cNvGrpSpPr/>
          <p:nvPr/>
        </p:nvGrpSpPr>
        <p:grpSpPr>
          <a:xfrm>
            <a:off x="2155580" y="4460652"/>
            <a:ext cx="1008427" cy="1008425"/>
            <a:chOff x="2106973" y="4467133"/>
            <a:chExt cx="1193581" cy="1193581"/>
          </a:xfrm>
          <a:solidFill>
            <a:srgbClr val="0070C0"/>
          </a:solidFill>
        </p:grpSpPr>
        <p:sp>
          <p:nvSpPr>
            <p:cNvPr id="1426" name="Oval 1425">
              <a:extLst>
                <a:ext uri="{FF2B5EF4-FFF2-40B4-BE49-F238E27FC236}">
                  <a16:creationId xmlns:a16="http://schemas.microsoft.com/office/drawing/2014/main" id="{E5C772FA-CECB-4AD5-BA12-94256DF2C580}"/>
                </a:ext>
              </a:extLst>
            </p:cNvPr>
            <p:cNvSpPr/>
            <p:nvPr/>
          </p:nvSpPr>
          <p:spPr bwMode="auto">
            <a:xfrm>
              <a:off x="2106973" y="4467133"/>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7" name="key" title="Icon of a key">
              <a:extLst>
                <a:ext uri="{FF2B5EF4-FFF2-40B4-BE49-F238E27FC236}">
                  <a16:creationId xmlns:a16="http://schemas.microsoft.com/office/drawing/2014/main" id="{8DA2A107-5D88-4BDD-8407-9CE9477CAE5A}"/>
                </a:ext>
              </a:extLst>
            </p:cNvPr>
            <p:cNvSpPr>
              <a:spLocks noChangeAspect="1" noEditPoints="1"/>
            </p:cNvSpPr>
            <p:nvPr/>
          </p:nvSpPr>
          <p:spPr bwMode="auto">
            <a:xfrm>
              <a:off x="2441704" y="4784386"/>
              <a:ext cx="529673" cy="52695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sp>
        <p:nvSpPr>
          <p:cNvPr id="1486" name="01R">
            <a:extLst>
              <a:ext uri="{FF2B5EF4-FFF2-40B4-BE49-F238E27FC236}">
                <a16:creationId xmlns:a16="http://schemas.microsoft.com/office/drawing/2014/main" id="{5A945D8B-27A3-4084-9945-B71D25FA35FD}"/>
              </a:ext>
            </a:extLst>
          </p:cNvPr>
          <p:cNvSpPr/>
          <p:nvPr/>
        </p:nvSpPr>
        <p:spPr bwMode="auto">
          <a:xfrm>
            <a:off x="791788"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Identity &amp; access</a:t>
            </a:r>
            <a:br>
              <a:rPr lang="en-US" sz="1568" kern="0">
                <a:solidFill>
                  <a:srgbClr val="1A1A1A"/>
                </a:solidFill>
                <a:latin typeface="+mj-lt"/>
                <a:ea typeface="Segoe UI" pitchFamily="34" charset="0"/>
                <a:cs typeface="Segoe UI Semilight" panose="020B0402040204020203" pitchFamily="34" charset="0"/>
              </a:rPr>
            </a:br>
            <a:r>
              <a:rPr lang="en-US" sz="1568" kern="0">
                <a:solidFill>
                  <a:srgbClr val="1A1A1A"/>
                </a:solidFill>
                <a:latin typeface="+mj-lt"/>
                <a:ea typeface="Segoe UI" pitchFamily="34" charset="0"/>
                <a:cs typeface="Segoe UI Semilight" panose="020B0402040204020203" pitchFamily="34" charset="0"/>
              </a:rPr>
              <a:t>management </a:t>
            </a:r>
          </a:p>
        </p:txBody>
      </p:sp>
      <p:sp>
        <p:nvSpPr>
          <p:cNvPr id="1488" name="01R">
            <a:extLst>
              <a:ext uri="{FF2B5EF4-FFF2-40B4-BE49-F238E27FC236}">
                <a16:creationId xmlns:a16="http://schemas.microsoft.com/office/drawing/2014/main" id="{8350A1E1-2C2C-4B12-9CB3-7BA5E821E86A}"/>
              </a:ext>
            </a:extLst>
          </p:cNvPr>
          <p:cNvSpPr/>
          <p:nvPr/>
        </p:nvSpPr>
        <p:spPr bwMode="auto">
          <a:xfrm>
            <a:off x="6544104"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pPr>
            <a:r>
              <a:rPr lang="en-US" sz="1568" kern="0">
                <a:solidFill>
                  <a:srgbClr val="1A1A1A"/>
                </a:solidFill>
                <a:latin typeface="+mj-lt"/>
                <a:cs typeface="Segoe UI Semilight" panose="020B0402040204020203" pitchFamily="34" charset="0"/>
              </a:rPr>
              <a:t> Information </a:t>
            </a:r>
            <a:br>
              <a:rPr lang="en-US" sz="1568" kern="0">
                <a:solidFill>
                  <a:srgbClr val="1A1A1A"/>
                </a:solidFill>
                <a:latin typeface="+mj-lt"/>
                <a:cs typeface="Segoe UI Semilight" panose="020B0402040204020203" pitchFamily="34" charset="0"/>
              </a:rPr>
            </a:br>
            <a:r>
              <a:rPr lang="en-US" sz="1568" kern="0">
                <a:solidFill>
                  <a:srgbClr val="1A1A1A"/>
                </a:solidFill>
                <a:latin typeface="+mj-lt"/>
                <a:cs typeface="Segoe UI Semilight" panose="020B0402040204020203" pitchFamily="34" charset="0"/>
              </a:rPr>
              <a:t>protection</a:t>
            </a:r>
          </a:p>
        </p:txBody>
      </p:sp>
      <p:sp>
        <p:nvSpPr>
          <p:cNvPr id="1489" name="01R">
            <a:extLst>
              <a:ext uri="{FF2B5EF4-FFF2-40B4-BE49-F238E27FC236}">
                <a16:creationId xmlns:a16="http://schemas.microsoft.com/office/drawing/2014/main" id="{56A21E05-9283-4F5C-8E33-A61A23BF6266}"/>
              </a:ext>
            </a:extLst>
          </p:cNvPr>
          <p:cNvSpPr/>
          <p:nvPr/>
        </p:nvSpPr>
        <p:spPr bwMode="auto">
          <a:xfrm>
            <a:off x="9420263"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Security </a:t>
            </a:r>
            <a:br>
              <a:rPr lang="en-US" sz="1568" kern="0">
                <a:solidFill>
                  <a:srgbClr val="1A1A1A"/>
                </a:solidFill>
                <a:latin typeface="+mj-lt"/>
                <a:ea typeface="Segoe UI" pitchFamily="34" charset="0"/>
                <a:cs typeface="Segoe UI Semilight" panose="020B0402040204020203" pitchFamily="34" charset="0"/>
              </a:rPr>
            </a:br>
            <a:r>
              <a:rPr lang="en-US" sz="1568" kern="0">
                <a:solidFill>
                  <a:srgbClr val="1A1A1A"/>
                </a:solidFill>
                <a:latin typeface="+mj-lt"/>
                <a:ea typeface="Segoe UI" pitchFamily="34" charset="0"/>
                <a:cs typeface="Segoe UI Semilight" panose="020B0402040204020203" pitchFamily="34" charset="0"/>
              </a:rPr>
              <a:t>management</a:t>
            </a:r>
          </a:p>
        </p:txBody>
      </p:sp>
      <p:sp>
        <p:nvSpPr>
          <p:cNvPr id="1487" name="01R">
            <a:extLst>
              <a:ext uri="{FF2B5EF4-FFF2-40B4-BE49-F238E27FC236}">
                <a16:creationId xmlns:a16="http://schemas.microsoft.com/office/drawing/2014/main" id="{0DD7740C-1A33-4C39-A3F0-F8298FAAE3CA}"/>
              </a:ext>
            </a:extLst>
          </p:cNvPr>
          <p:cNvSpPr/>
          <p:nvPr/>
        </p:nvSpPr>
        <p:spPr bwMode="auto">
          <a:xfrm>
            <a:off x="3667946"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Threat</a:t>
            </a:r>
          </a:p>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protection</a:t>
            </a:r>
          </a:p>
        </p:txBody>
      </p:sp>
      <p:cxnSp>
        <p:nvCxnSpPr>
          <p:cNvPr id="1438" name="On-premise node 1 line">
            <a:extLst>
              <a:ext uri="{FF2B5EF4-FFF2-40B4-BE49-F238E27FC236}">
                <a16:creationId xmlns:a16="http://schemas.microsoft.com/office/drawing/2014/main" id="{31D37B44-5E44-4482-90FC-0C202C5B5EDC}"/>
              </a:ext>
            </a:extLst>
          </p:cNvPr>
          <p:cNvCxnSpPr>
            <a:cxnSpLocks/>
          </p:cNvCxnSpPr>
          <p:nvPr/>
        </p:nvCxnSpPr>
        <p:spPr>
          <a:xfrm flipH="1" flipV="1">
            <a:off x="7492620" y="2786876"/>
            <a:ext cx="552794" cy="1800318"/>
          </a:xfrm>
          <a:prstGeom prst="line">
            <a:avLst/>
          </a:prstGeom>
          <a:noFill/>
          <a:ln w="28575" cap="rnd" cmpd="sng" algn="ctr">
            <a:solidFill>
              <a:schemeClr val="accent1"/>
            </a:solidFill>
            <a:prstDash val="sysDot"/>
            <a:headEnd type="none"/>
            <a:tailEnd type="none"/>
          </a:ln>
          <a:effectLst/>
        </p:spPr>
      </p:cxnSp>
      <p:sp>
        <p:nvSpPr>
          <p:cNvPr id="167" name="Isosceles Triangle 166">
            <a:extLst>
              <a:ext uri="{FF2B5EF4-FFF2-40B4-BE49-F238E27FC236}">
                <a16:creationId xmlns:a16="http://schemas.microsoft.com/office/drawing/2014/main" id="{A9B430C8-963C-48DD-AB70-561D66AD3DA3}"/>
              </a:ext>
            </a:extLst>
          </p:cNvPr>
          <p:cNvSpPr/>
          <p:nvPr/>
        </p:nvSpPr>
        <p:spPr bwMode="auto">
          <a:xfrm rot="10800000" flipH="1">
            <a:off x="9790992" y="3808767"/>
            <a:ext cx="1410938" cy="1310802"/>
          </a:xfrm>
          <a:prstGeom prst="triangle">
            <a:avLst>
              <a:gd name="adj" fmla="val 100000"/>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nvGrpSpPr>
          <p:cNvPr id="2137" name="Group 2136">
            <a:extLst>
              <a:ext uri="{FF2B5EF4-FFF2-40B4-BE49-F238E27FC236}">
                <a16:creationId xmlns:a16="http://schemas.microsoft.com/office/drawing/2014/main" id="{44FFAA9E-C843-4FB6-9E74-0451932075E4}"/>
              </a:ext>
            </a:extLst>
          </p:cNvPr>
          <p:cNvGrpSpPr/>
          <p:nvPr/>
        </p:nvGrpSpPr>
        <p:grpSpPr>
          <a:xfrm>
            <a:off x="10101234" y="4210222"/>
            <a:ext cx="1008427" cy="1008425"/>
            <a:chOff x="10143281" y="3865548"/>
            <a:chExt cx="1193581" cy="1193581"/>
          </a:xfrm>
          <a:solidFill>
            <a:srgbClr val="0070C0"/>
          </a:solidFill>
        </p:grpSpPr>
        <p:sp>
          <p:nvSpPr>
            <p:cNvPr id="1425" name="Oval 1424">
              <a:extLst>
                <a:ext uri="{FF2B5EF4-FFF2-40B4-BE49-F238E27FC236}">
                  <a16:creationId xmlns:a16="http://schemas.microsoft.com/office/drawing/2014/main" id="{3A2E10DF-7987-4F4D-98D9-B28C2D9E3BAB}"/>
                </a:ext>
              </a:extLst>
            </p:cNvPr>
            <p:cNvSpPr/>
            <p:nvPr/>
          </p:nvSpPr>
          <p:spPr bwMode="auto">
            <a:xfrm>
              <a:off x="10143281" y="3865548"/>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0" name="AutoShape 97">
              <a:extLst>
                <a:ext uri="{FF2B5EF4-FFF2-40B4-BE49-F238E27FC236}">
                  <a16:creationId xmlns:a16="http://schemas.microsoft.com/office/drawing/2014/main" id="{CFE54413-0C43-4F38-81FC-208541EBAD2D}"/>
                </a:ext>
              </a:extLst>
            </p:cNvPr>
            <p:cNvSpPr>
              <a:spLocks noChangeAspect="1" noChangeArrowheads="1" noTextEdit="1"/>
            </p:cNvSpPr>
            <p:nvPr/>
          </p:nvSpPr>
          <p:spPr bwMode="auto">
            <a:xfrm>
              <a:off x="10449606" y="4262910"/>
              <a:ext cx="592467" cy="406400"/>
            </a:xfrm>
            <a:prstGeom prst="rect">
              <a:avLst/>
            </a:prstGeom>
            <a:grpFill/>
            <a:ln w="19050">
              <a:solidFill>
                <a:schemeClr val="bg1"/>
              </a:solidFill>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126" name="Freeform 104">
              <a:extLst>
                <a:ext uri="{FF2B5EF4-FFF2-40B4-BE49-F238E27FC236}">
                  <a16:creationId xmlns:a16="http://schemas.microsoft.com/office/drawing/2014/main" id="{0D8920F4-F70C-4521-B963-453DEB2ADD6C}"/>
                </a:ext>
              </a:extLst>
            </p:cNvPr>
            <p:cNvSpPr>
              <a:spLocks/>
            </p:cNvSpPr>
            <p:nvPr/>
          </p:nvSpPr>
          <p:spPr bwMode="auto">
            <a:xfrm>
              <a:off x="10532207" y="4485212"/>
              <a:ext cx="123031" cy="100987"/>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grpFill/>
            <a:ln w="12700">
              <a:solidFill>
                <a:schemeClr val="bg1"/>
              </a:solidFill>
              <a:prstDash val="solid"/>
              <a:bevel/>
              <a:headEnd/>
              <a:tailEnd/>
            </a:ln>
          </p:spPr>
          <p:txBody>
            <a:bodyPr vert="horz" wrap="square" lIns="89642" tIns="44821" rIns="89642" bIns="44821" numCol="1" anchor="t" anchorCtr="0" compatLnSpc="1">
              <a:prstTxWarp prst="textNoShape">
                <a:avLst/>
              </a:prstTxWarp>
            </a:bodyPr>
            <a:lstStyle/>
            <a:p>
              <a:endParaRPr lang="en-US" sz="1765"/>
            </a:p>
          </p:txBody>
        </p:sp>
        <p:cxnSp>
          <p:nvCxnSpPr>
            <p:cNvPr id="2130" name="Straight Connector 2129">
              <a:extLst>
                <a:ext uri="{FF2B5EF4-FFF2-40B4-BE49-F238E27FC236}">
                  <a16:creationId xmlns:a16="http://schemas.microsoft.com/office/drawing/2014/main" id="{814DE084-53D1-4293-81BA-B56F0E919C83}"/>
                </a:ext>
              </a:extLst>
            </p:cNvPr>
            <p:cNvCxnSpPr/>
            <p:nvPr/>
          </p:nvCxnSpPr>
          <p:spPr>
            <a:xfrm>
              <a:off x="10717206" y="4360862"/>
              <a:ext cx="257175"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0CAE0B89-C09F-4A5E-B147-4C4D5DE3DD72}"/>
                </a:ext>
              </a:extLst>
            </p:cNvPr>
            <p:cNvCxnSpPr/>
            <p:nvPr/>
          </p:nvCxnSpPr>
          <p:spPr>
            <a:xfrm>
              <a:off x="10717206" y="4490336"/>
              <a:ext cx="257175"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0DD29F10-991D-4BDE-9435-7A91A1CD3411}"/>
                </a:ext>
              </a:extLst>
            </p:cNvPr>
            <p:cNvCxnSpPr>
              <a:cxnSpLocks/>
            </p:cNvCxnSpPr>
            <p:nvPr/>
          </p:nvCxnSpPr>
          <p:spPr>
            <a:xfrm>
              <a:off x="10717206" y="4414516"/>
              <a:ext cx="165102"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33" name="Isosceles Triangle 2132">
              <a:extLst>
                <a:ext uri="{FF2B5EF4-FFF2-40B4-BE49-F238E27FC236}">
                  <a16:creationId xmlns:a16="http://schemas.microsoft.com/office/drawing/2014/main" id="{DD123435-514D-4B0B-A2F9-6FEE4B57C6DF}"/>
                </a:ext>
              </a:extLst>
            </p:cNvPr>
            <p:cNvSpPr/>
            <p:nvPr/>
          </p:nvSpPr>
          <p:spPr bwMode="auto">
            <a:xfrm>
              <a:off x="10508245" y="4407810"/>
              <a:ext cx="165102" cy="77765"/>
            </a:xfrm>
            <a:prstGeom prst="triangl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2134" name="Oval 2133">
              <a:extLst>
                <a:ext uri="{FF2B5EF4-FFF2-40B4-BE49-F238E27FC236}">
                  <a16:creationId xmlns:a16="http://schemas.microsoft.com/office/drawing/2014/main" id="{498E9E09-A0E3-4E9E-B24D-5E4F08BE6BB4}"/>
                </a:ext>
              </a:extLst>
            </p:cNvPr>
            <p:cNvSpPr/>
            <p:nvPr/>
          </p:nvSpPr>
          <p:spPr bwMode="auto">
            <a:xfrm>
              <a:off x="10717211" y="4551573"/>
              <a:ext cx="45719" cy="45719"/>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54" name="Oval 1453">
              <a:extLst>
                <a:ext uri="{FF2B5EF4-FFF2-40B4-BE49-F238E27FC236}">
                  <a16:creationId xmlns:a16="http://schemas.microsoft.com/office/drawing/2014/main" id="{5D7C0077-66BE-46C0-ACA9-D6CA8561AFDC}"/>
                </a:ext>
              </a:extLst>
            </p:cNvPr>
            <p:cNvSpPr/>
            <p:nvPr/>
          </p:nvSpPr>
          <p:spPr bwMode="auto">
            <a:xfrm>
              <a:off x="10799757" y="4550570"/>
              <a:ext cx="45720" cy="4772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55" name="Oval 1454">
              <a:extLst>
                <a:ext uri="{FF2B5EF4-FFF2-40B4-BE49-F238E27FC236}">
                  <a16:creationId xmlns:a16="http://schemas.microsoft.com/office/drawing/2014/main" id="{3708CE8E-61FC-4A4A-96BA-006BFCEA99E3}"/>
                </a:ext>
              </a:extLst>
            </p:cNvPr>
            <p:cNvSpPr/>
            <p:nvPr/>
          </p:nvSpPr>
          <p:spPr bwMode="auto">
            <a:xfrm>
              <a:off x="10880952" y="4550570"/>
              <a:ext cx="45720" cy="4772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cxnSp>
        <p:nvCxnSpPr>
          <p:cNvPr id="1440" name="On-premise node 1 line">
            <a:extLst>
              <a:ext uri="{FF2B5EF4-FFF2-40B4-BE49-F238E27FC236}">
                <a16:creationId xmlns:a16="http://schemas.microsoft.com/office/drawing/2014/main" id="{E5FBE269-4462-4619-86A0-F9A747EE64B8}"/>
              </a:ext>
            </a:extLst>
          </p:cNvPr>
          <p:cNvCxnSpPr>
            <a:cxnSpLocks/>
            <a:endCxn id="1489" idx="4"/>
          </p:cNvCxnSpPr>
          <p:nvPr/>
        </p:nvCxnSpPr>
        <p:spPr>
          <a:xfrm flipH="1" flipV="1">
            <a:off x="10371691" y="2752083"/>
            <a:ext cx="214438" cy="1593035"/>
          </a:xfrm>
          <a:prstGeom prst="line">
            <a:avLst/>
          </a:prstGeom>
          <a:noFill/>
          <a:ln w="28575" cap="rnd" cmpd="sng" algn="ctr">
            <a:solidFill>
              <a:schemeClr val="accent1"/>
            </a:solidFill>
            <a:prstDash val="sysDot"/>
            <a:headEnd type="none"/>
            <a:tailEnd type="none"/>
          </a:ln>
          <a:effectLst/>
        </p:spPr>
      </p:cxnSp>
      <p:cxnSp>
        <p:nvCxnSpPr>
          <p:cNvPr id="175" name="Straight Connector 174">
            <a:extLst>
              <a:ext uri="{FF2B5EF4-FFF2-40B4-BE49-F238E27FC236}">
                <a16:creationId xmlns:a16="http://schemas.microsoft.com/office/drawing/2014/main" id="{1089F3C8-845D-4B17-9C17-C388DAED2C76}"/>
              </a:ext>
            </a:extLst>
          </p:cNvPr>
          <p:cNvCxnSpPr>
            <a:cxnSpLocks/>
          </p:cNvCxnSpPr>
          <p:nvPr/>
        </p:nvCxnSpPr>
        <p:spPr>
          <a:xfrm>
            <a:off x="9142120" y="5426903"/>
            <a:ext cx="29101" cy="144379"/>
          </a:xfrm>
          <a:prstGeom prst="line">
            <a:avLst/>
          </a:prstGeom>
          <a:ln w="9525" cap="rnd">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594A88-9B62-4752-8297-5B532CD32266}"/>
              </a:ext>
            </a:extLst>
          </p:cNvPr>
          <p:cNvCxnSpPr>
            <a:cxnSpLocks/>
          </p:cNvCxnSpPr>
          <p:nvPr/>
        </p:nvCxnSpPr>
        <p:spPr>
          <a:xfrm>
            <a:off x="9178307" y="5645234"/>
            <a:ext cx="13110" cy="85783"/>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2CA4C57-181F-4D62-946D-3247BFCC245D}"/>
              </a:ext>
            </a:extLst>
          </p:cNvPr>
          <p:cNvCxnSpPr>
            <a:cxnSpLocks/>
            <a:stCxn id="2072" idx="39"/>
          </p:cNvCxnSpPr>
          <p:nvPr/>
        </p:nvCxnSpPr>
        <p:spPr>
          <a:xfrm>
            <a:off x="9171475" y="5741037"/>
            <a:ext cx="66099" cy="29969"/>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4AD1910-F45D-426D-A6D4-C13E5D52A5B6}"/>
              </a:ext>
            </a:extLst>
          </p:cNvPr>
          <p:cNvSpPr/>
          <p:nvPr/>
        </p:nvSpPr>
        <p:spPr bwMode="auto">
          <a:xfrm rot="471423">
            <a:off x="9156474" y="5734874"/>
            <a:ext cx="136167" cy="59221"/>
          </a:xfrm>
          <a:custGeom>
            <a:avLst/>
            <a:gdLst>
              <a:gd name="connsiteX0" fmla="*/ 0 w 179653"/>
              <a:gd name="connsiteY0" fmla="*/ 0 h 45719"/>
              <a:gd name="connsiteX1" fmla="*/ 179653 w 179653"/>
              <a:gd name="connsiteY1" fmla="*/ 0 h 45719"/>
              <a:gd name="connsiteX2" fmla="*/ 179653 w 179653"/>
              <a:gd name="connsiteY2" fmla="*/ 45719 h 45719"/>
              <a:gd name="connsiteX3" fmla="*/ 0 w 179653"/>
              <a:gd name="connsiteY3" fmla="*/ 45719 h 45719"/>
              <a:gd name="connsiteX4" fmla="*/ 0 w 179653"/>
              <a:gd name="connsiteY4" fmla="*/ 0 h 45719"/>
              <a:gd name="connsiteX0" fmla="*/ 0 w 179653"/>
              <a:gd name="connsiteY0" fmla="*/ 14288 h 60007"/>
              <a:gd name="connsiteX1" fmla="*/ 167747 w 179653"/>
              <a:gd name="connsiteY1" fmla="*/ 0 h 60007"/>
              <a:gd name="connsiteX2" fmla="*/ 179653 w 179653"/>
              <a:gd name="connsiteY2" fmla="*/ 60007 h 60007"/>
              <a:gd name="connsiteX3" fmla="*/ 0 w 179653"/>
              <a:gd name="connsiteY3" fmla="*/ 60007 h 60007"/>
              <a:gd name="connsiteX4" fmla="*/ 0 w 179653"/>
              <a:gd name="connsiteY4" fmla="*/ 14288 h 60007"/>
              <a:gd name="connsiteX0" fmla="*/ 0 w 186797"/>
              <a:gd name="connsiteY0" fmla="*/ 14288 h 60007"/>
              <a:gd name="connsiteX1" fmla="*/ 167747 w 186797"/>
              <a:gd name="connsiteY1" fmla="*/ 0 h 60007"/>
              <a:gd name="connsiteX2" fmla="*/ 186797 w 186797"/>
              <a:gd name="connsiteY2" fmla="*/ 10001 h 60007"/>
              <a:gd name="connsiteX3" fmla="*/ 0 w 186797"/>
              <a:gd name="connsiteY3" fmla="*/ 60007 h 60007"/>
              <a:gd name="connsiteX4" fmla="*/ 0 w 186797"/>
              <a:gd name="connsiteY4" fmla="*/ 14288 h 60007"/>
              <a:gd name="connsiteX0" fmla="*/ 0 w 186797"/>
              <a:gd name="connsiteY0" fmla="*/ 14288 h 67151"/>
              <a:gd name="connsiteX1" fmla="*/ 167747 w 186797"/>
              <a:gd name="connsiteY1" fmla="*/ 0 h 67151"/>
              <a:gd name="connsiteX2" fmla="*/ 186797 w 186797"/>
              <a:gd name="connsiteY2" fmla="*/ 10001 h 67151"/>
              <a:gd name="connsiteX3" fmla="*/ 0 w 186797"/>
              <a:gd name="connsiteY3" fmla="*/ 67151 h 67151"/>
              <a:gd name="connsiteX4" fmla="*/ 0 w 186797"/>
              <a:gd name="connsiteY4" fmla="*/ 14288 h 67151"/>
              <a:gd name="connsiteX0" fmla="*/ 0 w 167747"/>
              <a:gd name="connsiteY0" fmla="*/ 14288 h 67151"/>
              <a:gd name="connsiteX1" fmla="*/ 167747 w 167747"/>
              <a:gd name="connsiteY1" fmla="*/ 0 h 67151"/>
              <a:gd name="connsiteX2" fmla="*/ 164032 w 167747"/>
              <a:gd name="connsiteY2" fmla="*/ 26093 h 67151"/>
              <a:gd name="connsiteX3" fmla="*/ 0 w 167747"/>
              <a:gd name="connsiteY3" fmla="*/ 67151 h 67151"/>
              <a:gd name="connsiteX4" fmla="*/ 0 w 167747"/>
              <a:gd name="connsiteY4" fmla="*/ 14288 h 67151"/>
              <a:gd name="connsiteX0" fmla="*/ 0 w 164032"/>
              <a:gd name="connsiteY0" fmla="*/ 14017 h 66880"/>
              <a:gd name="connsiteX1" fmla="*/ 145076 w 164032"/>
              <a:gd name="connsiteY1" fmla="*/ 0 h 66880"/>
              <a:gd name="connsiteX2" fmla="*/ 164032 w 164032"/>
              <a:gd name="connsiteY2" fmla="*/ 25822 h 66880"/>
              <a:gd name="connsiteX3" fmla="*/ 0 w 164032"/>
              <a:gd name="connsiteY3" fmla="*/ 66880 h 66880"/>
              <a:gd name="connsiteX4" fmla="*/ 0 w 164032"/>
              <a:gd name="connsiteY4" fmla="*/ 14017 h 66880"/>
              <a:gd name="connsiteX0" fmla="*/ 0 w 164032"/>
              <a:gd name="connsiteY0" fmla="*/ 14017 h 66880"/>
              <a:gd name="connsiteX1" fmla="*/ 145076 w 164032"/>
              <a:gd name="connsiteY1" fmla="*/ 0 h 66880"/>
              <a:gd name="connsiteX2" fmla="*/ 164032 w 164032"/>
              <a:gd name="connsiteY2" fmla="*/ 25822 h 66880"/>
              <a:gd name="connsiteX3" fmla="*/ 0 w 164032"/>
              <a:gd name="connsiteY3" fmla="*/ 66880 h 66880"/>
              <a:gd name="connsiteX4" fmla="*/ 0 w 164032"/>
              <a:gd name="connsiteY4" fmla="*/ 14017 h 66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32" h="66880">
                <a:moveTo>
                  <a:pt x="0" y="14017"/>
                </a:moveTo>
                <a:cubicBezTo>
                  <a:pt x="48359" y="9345"/>
                  <a:pt x="84805" y="890"/>
                  <a:pt x="145076" y="0"/>
                </a:cubicBezTo>
                <a:lnTo>
                  <a:pt x="164032" y="25822"/>
                </a:lnTo>
                <a:lnTo>
                  <a:pt x="0" y="66880"/>
                </a:lnTo>
                <a:lnTo>
                  <a:pt x="0" y="14017"/>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cxnSp>
        <p:nvCxnSpPr>
          <p:cNvPr id="12" name="Straight Connector 11">
            <a:extLst>
              <a:ext uri="{FF2B5EF4-FFF2-40B4-BE49-F238E27FC236}">
                <a16:creationId xmlns:a16="http://schemas.microsoft.com/office/drawing/2014/main" id="{D0333A58-C972-4239-9F02-D31972033817}"/>
              </a:ext>
            </a:extLst>
          </p:cNvPr>
          <p:cNvCxnSpPr>
            <a:cxnSpLocks/>
          </p:cNvCxnSpPr>
          <p:nvPr/>
        </p:nvCxnSpPr>
        <p:spPr>
          <a:xfrm flipV="1">
            <a:off x="9143411" y="5772933"/>
            <a:ext cx="147152" cy="9191"/>
          </a:xfrm>
          <a:prstGeom prst="line">
            <a:avLst/>
          </a:prstGeom>
          <a:ln w="15875">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itle 16">
            <a:extLst>
              <a:ext uri="{FF2B5EF4-FFF2-40B4-BE49-F238E27FC236}">
                <a16:creationId xmlns:a16="http://schemas.microsoft.com/office/drawing/2014/main" id="{5BA386D1-F2E8-48D1-ABD0-E8B914EB204C}"/>
              </a:ext>
            </a:extLst>
          </p:cNvPr>
          <p:cNvSpPr>
            <a:spLocks noGrp="1"/>
          </p:cNvSpPr>
          <p:nvPr>
            <p:ph type="title"/>
          </p:nvPr>
        </p:nvSpPr>
        <p:spPr>
          <a:xfrm>
            <a:off x="1" y="6302281"/>
            <a:ext cx="12191999" cy="536814"/>
          </a:xfrm>
        </p:spPr>
        <p:txBody>
          <a:bodyPr vert="horz" wrap="square" lIns="0" tIns="0" rIns="0" bIns="0" rtlCol="0" anchor="b">
            <a:spAutoFit/>
          </a:bodyPr>
          <a:lstStyle/>
          <a:p>
            <a:pPr algn="ctr"/>
            <a:r>
              <a:rPr lang="en-US" sz="3672" spc="-50" dirty="0"/>
              <a:t>Secure your digital estate like you would your home</a:t>
            </a:r>
          </a:p>
        </p:txBody>
      </p:sp>
    </p:spTree>
    <p:extLst>
      <p:ext uri="{BB962C8B-B14F-4D97-AF65-F5344CB8AC3E}">
        <p14:creationId xmlns:p14="http://schemas.microsoft.com/office/powerpoint/2010/main" val="351948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09"/>
                                        </p:tgtEl>
                                        <p:attrNameLst>
                                          <p:attrName>style.visibility</p:attrName>
                                        </p:attrNameLst>
                                      </p:cBhvr>
                                      <p:to>
                                        <p:strVal val="visible"/>
                                      </p:to>
                                    </p:set>
                                    <p:animEffect transition="in" filter="wipe(down)">
                                      <p:cBhvr>
                                        <p:cTn id="7" dur="750"/>
                                        <p:tgtEl>
                                          <p:spTgt spid="130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486"/>
                                        </p:tgtEl>
                                        <p:attrNameLst>
                                          <p:attrName>style.visibility</p:attrName>
                                        </p:attrNameLst>
                                      </p:cBhvr>
                                      <p:to>
                                        <p:strVal val="visible"/>
                                      </p:to>
                                    </p:set>
                                    <p:animEffect transition="in" filter="fade">
                                      <p:cBhvr>
                                        <p:cTn id="10" dur="750"/>
                                        <p:tgtEl>
                                          <p:spTgt spid="1486"/>
                                        </p:tgtEl>
                                      </p:cBhvr>
                                    </p:animEffect>
                                  </p:childTnLst>
                                </p:cTn>
                              </p:par>
                              <p:par>
                                <p:cTn id="11" presetID="22" presetClass="entr" presetSubtype="4" fill="hold" nodeType="withEffect">
                                  <p:stCondLst>
                                    <p:cond delay="500"/>
                                  </p:stCondLst>
                                  <p:childTnLst>
                                    <p:set>
                                      <p:cBhvr>
                                        <p:cTn id="12" dur="1" fill="hold">
                                          <p:stCondLst>
                                            <p:cond delay="0"/>
                                          </p:stCondLst>
                                        </p:cTn>
                                        <p:tgtEl>
                                          <p:spTgt spid="1418"/>
                                        </p:tgtEl>
                                        <p:attrNameLst>
                                          <p:attrName>style.visibility</p:attrName>
                                        </p:attrNameLst>
                                      </p:cBhvr>
                                      <p:to>
                                        <p:strVal val="visible"/>
                                      </p:to>
                                    </p:set>
                                    <p:animEffect transition="in" filter="wipe(down)">
                                      <p:cBhvr>
                                        <p:cTn id="13" dur="750"/>
                                        <p:tgtEl>
                                          <p:spTgt spid="141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487"/>
                                        </p:tgtEl>
                                        <p:attrNameLst>
                                          <p:attrName>style.visibility</p:attrName>
                                        </p:attrNameLst>
                                      </p:cBhvr>
                                      <p:to>
                                        <p:strVal val="visible"/>
                                      </p:to>
                                    </p:set>
                                    <p:animEffect transition="in" filter="fade">
                                      <p:cBhvr>
                                        <p:cTn id="16" dur="750"/>
                                        <p:tgtEl>
                                          <p:spTgt spid="1487"/>
                                        </p:tgtEl>
                                      </p:cBhvr>
                                    </p:animEffect>
                                  </p:childTnLst>
                                </p:cTn>
                              </p:par>
                              <p:par>
                                <p:cTn id="17" presetID="22" presetClass="entr" presetSubtype="4" fill="hold" nodeType="withEffect">
                                  <p:stCondLst>
                                    <p:cond delay="1000"/>
                                  </p:stCondLst>
                                  <p:childTnLst>
                                    <p:set>
                                      <p:cBhvr>
                                        <p:cTn id="18" dur="1" fill="hold">
                                          <p:stCondLst>
                                            <p:cond delay="0"/>
                                          </p:stCondLst>
                                        </p:cTn>
                                        <p:tgtEl>
                                          <p:spTgt spid="1438"/>
                                        </p:tgtEl>
                                        <p:attrNameLst>
                                          <p:attrName>style.visibility</p:attrName>
                                        </p:attrNameLst>
                                      </p:cBhvr>
                                      <p:to>
                                        <p:strVal val="visible"/>
                                      </p:to>
                                    </p:set>
                                    <p:animEffect transition="in" filter="wipe(down)">
                                      <p:cBhvr>
                                        <p:cTn id="19" dur="750"/>
                                        <p:tgtEl>
                                          <p:spTgt spid="14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488"/>
                                        </p:tgtEl>
                                        <p:attrNameLst>
                                          <p:attrName>style.visibility</p:attrName>
                                        </p:attrNameLst>
                                      </p:cBhvr>
                                      <p:to>
                                        <p:strVal val="visible"/>
                                      </p:to>
                                    </p:set>
                                    <p:animEffect transition="in" filter="fade">
                                      <p:cBhvr>
                                        <p:cTn id="22" dur="750"/>
                                        <p:tgtEl>
                                          <p:spTgt spid="1488"/>
                                        </p:tgtEl>
                                      </p:cBhvr>
                                    </p:animEffect>
                                  </p:childTnLst>
                                </p:cTn>
                              </p:par>
                              <p:par>
                                <p:cTn id="23" presetID="22" presetClass="entr" presetSubtype="4" fill="hold" nodeType="withEffect">
                                  <p:stCondLst>
                                    <p:cond delay="1500"/>
                                  </p:stCondLst>
                                  <p:childTnLst>
                                    <p:set>
                                      <p:cBhvr>
                                        <p:cTn id="24" dur="1" fill="hold">
                                          <p:stCondLst>
                                            <p:cond delay="0"/>
                                          </p:stCondLst>
                                        </p:cTn>
                                        <p:tgtEl>
                                          <p:spTgt spid="1440"/>
                                        </p:tgtEl>
                                        <p:attrNameLst>
                                          <p:attrName>style.visibility</p:attrName>
                                        </p:attrNameLst>
                                      </p:cBhvr>
                                      <p:to>
                                        <p:strVal val="visible"/>
                                      </p:to>
                                    </p:set>
                                    <p:animEffect transition="in" filter="wipe(down)">
                                      <p:cBhvr>
                                        <p:cTn id="25" dur="750"/>
                                        <p:tgtEl>
                                          <p:spTgt spid="1440"/>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1489"/>
                                        </p:tgtEl>
                                        <p:attrNameLst>
                                          <p:attrName>style.visibility</p:attrName>
                                        </p:attrNameLst>
                                      </p:cBhvr>
                                      <p:to>
                                        <p:strVal val="visible"/>
                                      </p:to>
                                    </p:set>
                                    <p:animEffect transition="in" filter="fade">
                                      <p:cBhvr>
                                        <p:cTn id="28" dur="750"/>
                                        <p:tgtEl>
                                          <p:spTgt spid="148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xit" presetSubtype="0" fill="hold" nodeType="withEffect">
                                  <p:stCondLst>
                                    <p:cond delay="0"/>
                                  </p:stCondLst>
                                  <p:childTnLst>
                                    <p:animEffect transition="out" filter="fade">
                                      <p:cBhvr>
                                        <p:cTn id="35" dur="500"/>
                                        <p:tgtEl>
                                          <p:spTgt spid="115"/>
                                        </p:tgtEl>
                                      </p:cBhvr>
                                    </p:animEffect>
                                    <p:set>
                                      <p:cBhvr>
                                        <p:cTn id="36" dur="1" fill="hold">
                                          <p:stCondLst>
                                            <p:cond delay="4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86" grpId="0" animBg="1"/>
      <p:bldP spid="1488" grpId="0" animBg="1"/>
      <p:bldP spid="1489" grpId="0" animBg="1"/>
      <p:bldP spid="148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Compliance is a shared responsibility</a:t>
            </a:r>
          </a:p>
        </p:txBody>
      </p:sp>
      <p:graphicFrame>
        <p:nvGraphicFramePr>
          <p:cNvPr id="67" name="Table 66">
            <a:extLst>
              <a:ext uri="{FF2B5EF4-FFF2-40B4-BE49-F238E27FC236}">
                <a16:creationId xmlns:a16="http://schemas.microsoft.com/office/drawing/2014/main" id="{46EFF118-E7E3-4271-A881-198CBE373740}"/>
              </a:ext>
            </a:extLst>
          </p:cNvPr>
          <p:cNvGraphicFramePr>
            <a:graphicFrameLocks noGrp="1"/>
          </p:cNvGraphicFramePr>
          <p:nvPr/>
        </p:nvGraphicFramePr>
        <p:xfrm>
          <a:off x="0" y="1216870"/>
          <a:ext cx="3869789" cy="5635267"/>
        </p:xfrm>
        <a:graphic>
          <a:graphicData uri="http://schemas.openxmlformats.org/drawingml/2006/table">
            <a:tbl>
              <a:tblPr>
                <a:tableStyleId>{5C22544A-7EE6-4342-B048-85BDC9FD1C3A}</a:tableStyleId>
              </a:tblPr>
              <a:tblGrid>
                <a:gridCol w="3869789">
                  <a:extLst>
                    <a:ext uri="{9D8B030D-6E8A-4147-A177-3AD203B41FA5}">
                      <a16:colId xmlns:a16="http://schemas.microsoft.com/office/drawing/2014/main" val="1626105896"/>
                    </a:ext>
                  </a:extLst>
                </a:gridCol>
              </a:tblGrid>
              <a:tr h="512297">
                <a:tc>
                  <a:txBody>
                    <a:bodyPr/>
                    <a:lstStyle/>
                    <a:p>
                      <a:endParaRPr lang="en-US" sz="1600" dirty="0"/>
                    </a:p>
                  </a:txBody>
                  <a:tcPr>
                    <a:noFill/>
                  </a:tcPr>
                </a:tc>
                <a:extLst>
                  <a:ext uri="{0D108BD9-81ED-4DB2-BD59-A6C34878D82A}">
                    <a16:rowId xmlns:a16="http://schemas.microsoft.com/office/drawing/2014/main" val="205856712"/>
                  </a:ext>
                </a:extLst>
              </a:tr>
              <a:tr h="512297">
                <a:tc>
                  <a:txBody>
                    <a:bodyPr/>
                    <a:lstStyle/>
                    <a:p>
                      <a:pPr algn="r"/>
                      <a:r>
                        <a:rPr lang="en-US" sz="1600" dirty="0"/>
                        <a:t>Data governance &amp; rights management</a:t>
                      </a:r>
                    </a:p>
                  </a:txBody>
                  <a:tcPr anchor="ctr">
                    <a:noFill/>
                  </a:tcPr>
                </a:tc>
                <a:extLst>
                  <a:ext uri="{0D108BD9-81ED-4DB2-BD59-A6C34878D82A}">
                    <a16:rowId xmlns:a16="http://schemas.microsoft.com/office/drawing/2014/main" val="1354415144"/>
                  </a:ext>
                </a:extLst>
              </a:tr>
              <a:tr h="512297">
                <a:tc>
                  <a:txBody>
                    <a:bodyPr/>
                    <a:lstStyle/>
                    <a:p>
                      <a:pPr algn="r"/>
                      <a:r>
                        <a:rPr lang="en-US" sz="1600" kern="1200" dirty="0">
                          <a:solidFill>
                            <a:schemeClr val="dk1"/>
                          </a:solidFill>
                          <a:latin typeface="+mn-lt"/>
                          <a:ea typeface="+mn-ea"/>
                          <a:cs typeface="+mn-cs"/>
                        </a:rPr>
                        <a:t>Client endpoints</a:t>
                      </a:r>
                    </a:p>
                  </a:txBody>
                  <a:tcPr anchor="ctr">
                    <a:noFill/>
                  </a:tcPr>
                </a:tc>
                <a:extLst>
                  <a:ext uri="{0D108BD9-81ED-4DB2-BD59-A6C34878D82A}">
                    <a16:rowId xmlns:a16="http://schemas.microsoft.com/office/drawing/2014/main" val="837918276"/>
                  </a:ext>
                </a:extLst>
              </a:tr>
              <a:tr h="512297">
                <a:tc>
                  <a:txBody>
                    <a:bodyPr/>
                    <a:lstStyle/>
                    <a:p>
                      <a:pPr algn="r"/>
                      <a:r>
                        <a:rPr lang="en-US" sz="1600" dirty="0"/>
                        <a:t>Account access &amp; management</a:t>
                      </a:r>
                    </a:p>
                  </a:txBody>
                  <a:tcPr anchor="ctr">
                    <a:noFill/>
                  </a:tcPr>
                </a:tc>
                <a:extLst>
                  <a:ext uri="{0D108BD9-81ED-4DB2-BD59-A6C34878D82A}">
                    <a16:rowId xmlns:a16="http://schemas.microsoft.com/office/drawing/2014/main" val="810691188"/>
                  </a:ext>
                </a:extLst>
              </a:tr>
              <a:tr h="512297">
                <a:tc>
                  <a:txBody>
                    <a:bodyPr/>
                    <a:lstStyle/>
                    <a:p>
                      <a:pPr algn="r"/>
                      <a:r>
                        <a:rPr lang="en-US" sz="1600" kern="1200" dirty="0">
                          <a:solidFill>
                            <a:schemeClr val="dk1"/>
                          </a:solidFill>
                          <a:latin typeface="+mn-lt"/>
                          <a:ea typeface="+mn-ea"/>
                          <a:cs typeface="+mn-cs"/>
                        </a:rPr>
                        <a:t>Identity &amp; directory infrastructure</a:t>
                      </a:r>
                    </a:p>
                  </a:txBody>
                  <a:tcPr anchor="ctr">
                    <a:noFill/>
                  </a:tcPr>
                </a:tc>
                <a:extLst>
                  <a:ext uri="{0D108BD9-81ED-4DB2-BD59-A6C34878D82A}">
                    <a16:rowId xmlns:a16="http://schemas.microsoft.com/office/drawing/2014/main" val="2649257365"/>
                  </a:ext>
                </a:extLst>
              </a:tr>
              <a:tr h="512297">
                <a:tc>
                  <a:txBody>
                    <a:bodyPr/>
                    <a:lstStyle/>
                    <a:p>
                      <a:pPr algn="r"/>
                      <a:r>
                        <a:rPr lang="en-US" sz="1600" kern="1200" dirty="0">
                          <a:solidFill>
                            <a:schemeClr val="dk1"/>
                          </a:solidFill>
                          <a:latin typeface="+mn-lt"/>
                          <a:ea typeface="+mn-ea"/>
                          <a:cs typeface="+mn-cs"/>
                        </a:rPr>
                        <a:t>Application</a:t>
                      </a:r>
                    </a:p>
                  </a:txBody>
                  <a:tcPr anchor="ctr">
                    <a:noFill/>
                  </a:tcPr>
                </a:tc>
                <a:extLst>
                  <a:ext uri="{0D108BD9-81ED-4DB2-BD59-A6C34878D82A}">
                    <a16:rowId xmlns:a16="http://schemas.microsoft.com/office/drawing/2014/main" val="2673817925"/>
                  </a:ext>
                </a:extLst>
              </a:tr>
              <a:tr h="512297">
                <a:tc>
                  <a:txBody>
                    <a:bodyPr/>
                    <a:lstStyle/>
                    <a:p>
                      <a:pPr algn="r"/>
                      <a:r>
                        <a:rPr lang="en-US" sz="1600" kern="1200" dirty="0">
                          <a:solidFill>
                            <a:schemeClr val="dk1"/>
                          </a:solidFill>
                          <a:latin typeface="+mn-lt"/>
                          <a:ea typeface="+mn-ea"/>
                          <a:cs typeface="+mn-cs"/>
                        </a:rPr>
                        <a:t>Network controls</a:t>
                      </a:r>
                    </a:p>
                  </a:txBody>
                  <a:tcPr anchor="ctr">
                    <a:noFill/>
                  </a:tcPr>
                </a:tc>
                <a:extLst>
                  <a:ext uri="{0D108BD9-81ED-4DB2-BD59-A6C34878D82A}">
                    <a16:rowId xmlns:a16="http://schemas.microsoft.com/office/drawing/2014/main" val="3838902989"/>
                  </a:ext>
                </a:extLst>
              </a:tr>
              <a:tr h="512297">
                <a:tc>
                  <a:txBody>
                    <a:bodyPr/>
                    <a:lstStyle/>
                    <a:p>
                      <a:pPr algn="r"/>
                      <a:r>
                        <a:rPr lang="en-US" sz="1600" kern="1200" dirty="0">
                          <a:solidFill>
                            <a:schemeClr val="dk1"/>
                          </a:solidFill>
                          <a:latin typeface="+mn-lt"/>
                          <a:ea typeface="+mn-ea"/>
                          <a:cs typeface="+mn-cs"/>
                        </a:rPr>
                        <a:t>Virtual Operating System</a:t>
                      </a:r>
                    </a:p>
                  </a:txBody>
                  <a:tcPr anchor="ctr">
                    <a:noFill/>
                  </a:tcPr>
                </a:tc>
                <a:extLst>
                  <a:ext uri="{0D108BD9-81ED-4DB2-BD59-A6C34878D82A}">
                    <a16:rowId xmlns:a16="http://schemas.microsoft.com/office/drawing/2014/main" val="1741376327"/>
                  </a:ext>
                </a:extLst>
              </a:tr>
              <a:tr h="512297">
                <a:tc>
                  <a:txBody>
                    <a:bodyPr/>
                    <a:lstStyle/>
                    <a:p>
                      <a:pPr algn="r"/>
                      <a:r>
                        <a:rPr lang="en-US" sz="1600" kern="1200" dirty="0">
                          <a:solidFill>
                            <a:schemeClr val="dk1"/>
                          </a:solidFill>
                          <a:latin typeface="+mn-lt"/>
                          <a:ea typeface="+mn-ea"/>
                          <a:cs typeface="+mn-cs"/>
                        </a:rPr>
                        <a:t>Physical hosts</a:t>
                      </a:r>
                    </a:p>
                  </a:txBody>
                  <a:tcPr anchor="ctr">
                    <a:noFill/>
                  </a:tcPr>
                </a:tc>
                <a:extLst>
                  <a:ext uri="{0D108BD9-81ED-4DB2-BD59-A6C34878D82A}">
                    <a16:rowId xmlns:a16="http://schemas.microsoft.com/office/drawing/2014/main" val="3829146674"/>
                  </a:ext>
                </a:extLst>
              </a:tr>
              <a:tr h="512297">
                <a:tc>
                  <a:txBody>
                    <a:bodyPr/>
                    <a:lstStyle/>
                    <a:p>
                      <a:pPr algn="r"/>
                      <a:r>
                        <a:rPr lang="en-US" sz="1600" kern="1200" dirty="0">
                          <a:solidFill>
                            <a:schemeClr val="dk1"/>
                          </a:solidFill>
                          <a:latin typeface="+mn-lt"/>
                          <a:ea typeface="+mn-ea"/>
                          <a:cs typeface="+mn-cs"/>
                        </a:rPr>
                        <a:t>Physical network</a:t>
                      </a:r>
                    </a:p>
                  </a:txBody>
                  <a:tcPr anchor="ctr">
                    <a:noFill/>
                  </a:tcPr>
                </a:tc>
                <a:extLst>
                  <a:ext uri="{0D108BD9-81ED-4DB2-BD59-A6C34878D82A}">
                    <a16:rowId xmlns:a16="http://schemas.microsoft.com/office/drawing/2014/main" val="3799596165"/>
                  </a:ext>
                </a:extLst>
              </a:tr>
              <a:tr h="512297">
                <a:tc>
                  <a:txBody>
                    <a:bodyPr/>
                    <a:lstStyle/>
                    <a:p>
                      <a:pPr algn="r"/>
                      <a:r>
                        <a:rPr lang="en-US" sz="1600" kern="1200" dirty="0">
                          <a:solidFill>
                            <a:schemeClr val="dk1"/>
                          </a:solidFill>
                          <a:latin typeface="+mn-lt"/>
                          <a:ea typeface="+mn-ea"/>
                          <a:cs typeface="+mn-cs"/>
                        </a:rPr>
                        <a:t>Physical datacenter</a:t>
                      </a:r>
                    </a:p>
                  </a:txBody>
                  <a:tcPr anchor="ctr">
                    <a:noFill/>
                  </a:tcPr>
                </a:tc>
                <a:extLst>
                  <a:ext uri="{0D108BD9-81ED-4DB2-BD59-A6C34878D82A}">
                    <a16:rowId xmlns:a16="http://schemas.microsoft.com/office/drawing/2014/main" val="3122364805"/>
                  </a:ext>
                </a:extLst>
              </a:tr>
            </a:tbl>
          </a:graphicData>
        </a:graphic>
      </p:graphicFrame>
      <p:graphicFrame>
        <p:nvGraphicFramePr>
          <p:cNvPr id="68" name="Table 67">
            <a:extLst>
              <a:ext uri="{FF2B5EF4-FFF2-40B4-BE49-F238E27FC236}">
                <a16:creationId xmlns:a16="http://schemas.microsoft.com/office/drawing/2014/main" id="{D6AEDE08-1D9E-4DDD-BD9C-29AFDAAABE99}"/>
              </a:ext>
            </a:extLst>
          </p:cNvPr>
          <p:cNvGraphicFramePr>
            <a:graphicFrameLocks noGrp="1"/>
          </p:cNvGraphicFramePr>
          <p:nvPr>
            <p:extLst>
              <p:ext uri="{D42A27DB-BD31-4B8C-83A1-F6EECF244321}">
                <p14:modId xmlns:p14="http://schemas.microsoft.com/office/powerpoint/2010/main" val="2155757085"/>
              </p:ext>
            </p:extLst>
          </p:nvPr>
        </p:nvGraphicFramePr>
        <p:xfrm>
          <a:off x="5125520" y="1215636"/>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1342519636"/>
                    </a:ext>
                  </a:extLst>
                </a:gridCol>
              </a:tblGrid>
              <a:tr h="512297">
                <a:tc>
                  <a:txBody>
                    <a:bodyPr/>
                    <a:lstStyle/>
                    <a:p>
                      <a:pPr algn="ctr"/>
                      <a:r>
                        <a:rPr lang="en-US" sz="1600" b="1" dirty="0"/>
                        <a:t>PaaS</a:t>
                      </a:r>
                    </a:p>
                  </a:txBody>
                  <a:tcPr anchor="b"/>
                </a:tc>
                <a:extLst>
                  <a:ext uri="{0D108BD9-81ED-4DB2-BD59-A6C34878D82A}">
                    <a16:rowId xmlns:a16="http://schemas.microsoft.com/office/drawing/2014/main" val="3697450780"/>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3088763931"/>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702367639"/>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712305333"/>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2946542629"/>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641910328"/>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3192270258"/>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207326611"/>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63364136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4977441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1422019945"/>
                  </a:ext>
                </a:extLst>
              </a:tr>
            </a:tbl>
          </a:graphicData>
        </a:graphic>
      </p:graphicFrame>
      <p:graphicFrame>
        <p:nvGraphicFramePr>
          <p:cNvPr id="69" name="Table 68">
            <a:extLst>
              <a:ext uri="{FF2B5EF4-FFF2-40B4-BE49-F238E27FC236}">
                <a16:creationId xmlns:a16="http://schemas.microsoft.com/office/drawing/2014/main" id="{36D9F5FF-BB2C-4EE6-A3E8-F4687280A752}"/>
              </a:ext>
            </a:extLst>
          </p:cNvPr>
          <p:cNvGraphicFramePr>
            <a:graphicFrameLocks noGrp="1"/>
          </p:cNvGraphicFramePr>
          <p:nvPr>
            <p:extLst>
              <p:ext uri="{D42A27DB-BD31-4B8C-83A1-F6EECF244321}">
                <p14:modId xmlns:p14="http://schemas.microsoft.com/office/powerpoint/2010/main" val="552695460"/>
              </p:ext>
            </p:extLst>
          </p:nvPr>
        </p:nvGraphicFramePr>
        <p:xfrm>
          <a:off x="4489352" y="1215636"/>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523797584"/>
                    </a:ext>
                  </a:extLst>
                </a:gridCol>
              </a:tblGrid>
              <a:tr h="512297">
                <a:tc>
                  <a:txBody>
                    <a:bodyPr/>
                    <a:lstStyle/>
                    <a:p>
                      <a:pPr algn="ctr"/>
                      <a:r>
                        <a:rPr lang="en-US" sz="1600" b="1" dirty="0"/>
                        <a:t>IaaS</a:t>
                      </a:r>
                      <a:endParaRPr lang="en-US" sz="1400" b="1" dirty="0"/>
                    </a:p>
                  </a:txBody>
                  <a:tcPr anchor="b"/>
                </a:tc>
                <a:extLst>
                  <a:ext uri="{0D108BD9-81ED-4DB2-BD59-A6C34878D82A}">
                    <a16:rowId xmlns:a16="http://schemas.microsoft.com/office/drawing/2014/main" val="2295100101"/>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489313160"/>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1380651177"/>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1791219765"/>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3094419860"/>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906464402"/>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2043903065"/>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240219732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522796959"/>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974240048"/>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1955474051"/>
                  </a:ext>
                </a:extLst>
              </a:tr>
            </a:tbl>
          </a:graphicData>
        </a:graphic>
      </p:graphicFrame>
      <p:graphicFrame>
        <p:nvGraphicFramePr>
          <p:cNvPr id="70" name="Table 69">
            <a:extLst>
              <a:ext uri="{FF2B5EF4-FFF2-40B4-BE49-F238E27FC236}">
                <a16:creationId xmlns:a16="http://schemas.microsoft.com/office/drawing/2014/main" id="{541E10DB-A396-49C4-9873-04928907C26A}"/>
              </a:ext>
            </a:extLst>
          </p:cNvPr>
          <p:cNvGraphicFramePr>
            <a:graphicFrameLocks noGrp="1"/>
          </p:cNvGraphicFramePr>
          <p:nvPr>
            <p:extLst>
              <p:ext uri="{D42A27DB-BD31-4B8C-83A1-F6EECF244321}">
                <p14:modId xmlns:p14="http://schemas.microsoft.com/office/powerpoint/2010/main" val="2075345610"/>
              </p:ext>
            </p:extLst>
          </p:nvPr>
        </p:nvGraphicFramePr>
        <p:xfrm>
          <a:off x="5765600" y="1215635"/>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3078316998"/>
                    </a:ext>
                  </a:extLst>
                </a:gridCol>
              </a:tblGrid>
              <a:tr h="512297">
                <a:tc>
                  <a:txBody>
                    <a:bodyPr/>
                    <a:lstStyle/>
                    <a:p>
                      <a:r>
                        <a:rPr lang="en-US" sz="1600" b="1" kern="1200" dirty="0">
                          <a:solidFill>
                            <a:schemeClr val="dk1"/>
                          </a:solidFill>
                          <a:latin typeface="+mn-lt"/>
                          <a:ea typeface="+mn-ea"/>
                          <a:cs typeface="+mn-cs"/>
                        </a:rPr>
                        <a:t>SaaS</a:t>
                      </a:r>
                      <a:endParaRPr lang="en-US" sz="1400" b="1" kern="1200" dirty="0">
                        <a:solidFill>
                          <a:schemeClr val="dk1"/>
                        </a:solidFill>
                        <a:latin typeface="+mn-lt"/>
                        <a:ea typeface="+mn-ea"/>
                        <a:cs typeface="+mn-cs"/>
                      </a:endParaRPr>
                    </a:p>
                  </a:txBody>
                  <a:tcPr anchor="b"/>
                </a:tc>
                <a:extLst>
                  <a:ext uri="{0D108BD9-81ED-4DB2-BD59-A6C34878D82A}">
                    <a16:rowId xmlns:a16="http://schemas.microsoft.com/office/drawing/2014/main" val="3761201350"/>
                  </a:ext>
                </a:extLst>
              </a:tr>
              <a:tr h="512297">
                <a:tc>
                  <a:txBody>
                    <a:bodyPr/>
                    <a:lstStyle/>
                    <a:p>
                      <a:endParaRPr lang="en-US" dirty="0"/>
                    </a:p>
                  </a:txBody>
                  <a:tcPr>
                    <a:solidFill>
                      <a:srgbClr val="0078D4"/>
                    </a:solidFill>
                  </a:tcPr>
                </a:tc>
                <a:extLst>
                  <a:ext uri="{0D108BD9-81ED-4DB2-BD59-A6C34878D82A}">
                    <a16:rowId xmlns:a16="http://schemas.microsoft.com/office/drawing/2014/main" val="1756350604"/>
                  </a:ext>
                </a:extLst>
              </a:tr>
              <a:tr h="512297">
                <a:tc>
                  <a:txBody>
                    <a:bodyPr/>
                    <a:lstStyle/>
                    <a:p>
                      <a:endParaRPr lang="en-US" dirty="0"/>
                    </a:p>
                  </a:txBody>
                  <a:tcPr>
                    <a:solidFill>
                      <a:srgbClr val="0078D4"/>
                    </a:solidFill>
                  </a:tcPr>
                </a:tc>
                <a:extLst>
                  <a:ext uri="{0D108BD9-81ED-4DB2-BD59-A6C34878D82A}">
                    <a16:rowId xmlns:a16="http://schemas.microsoft.com/office/drawing/2014/main" val="1108043132"/>
                  </a:ext>
                </a:extLst>
              </a:tr>
              <a:tr h="512297">
                <a:tc>
                  <a:txBody>
                    <a:bodyPr/>
                    <a:lstStyle/>
                    <a:p>
                      <a:endParaRPr lang="en-US" dirty="0"/>
                    </a:p>
                  </a:txBody>
                  <a:tcPr>
                    <a:solidFill>
                      <a:srgbClr val="0078D4"/>
                    </a:solidFill>
                  </a:tcPr>
                </a:tc>
                <a:extLst>
                  <a:ext uri="{0D108BD9-81ED-4DB2-BD59-A6C34878D82A}">
                    <a16:rowId xmlns:a16="http://schemas.microsoft.com/office/drawing/2014/main" val="2296514790"/>
                  </a:ext>
                </a:extLst>
              </a:tr>
              <a:tr h="512297">
                <a:tc>
                  <a:txBody>
                    <a:bodyPr/>
                    <a:lstStyle/>
                    <a:p>
                      <a:endParaRPr lang="en-US" dirty="0"/>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87027146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945878920"/>
                  </a:ext>
                </a:extLst>
              </a:tr>
              <a:tr h="512297">
                <a:tc>
                  <a:txBody>
                    <a:bodyPr/>
                    <a:lstStyle/>
                    <a:p>
                      <a:endParaRPr lang="en-US" sz="1600" kern="1200" dirty="0">
                        <a:solidFill>
                          <a:schemeClr val="dk1"/>
                        </a:solidFill>
                        <a:latin typeface="+mn-lt"/>
                        <a:ea typeface="+mn-ea"/>
                        <a:cs typeface="+mn-cs"/>
                      </a:endParaRPr>
                    </a:p>
                  </a:txBody>
                  <a:tcPr>
                    <a:solidFill>
                      <a:schemeClr val="tx2">
                        <a:lumMod val="50000"/>
                        <a:lumOff val="50000"/>
                      </a:schemeClr>
                    </a:solidFill>
                  </a:tcPr>
                </a:tc>
                <a:extLst>
                  <a:ext uri="{0D108BD9-81ED-4DB2-BD59-A6C34878D82A}">
                    <a16:rowId xmlns:a16="http://schemas.microsoft.com/office/drawing/2014/main" val="209052530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3180267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78096234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760976944"/>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106739014"/>
                  </a:ext>
                </a:extLst>
              </a:tr>
            </a:tbl>
          </a:graphicData>
        </a:graphic>
      </p:graphicFrame>
      <p:graphicFrame>
        <p:nvGraphicFramePr>
          <p:cNvPr id="71" name="Table 70">
            <a:extLst>
              <a:ext uri="{FF2B5EF4-FFF2-40B4-BE49-F238E27FC236}">
                <a16:creationId xmlns:a16="http://schemas.microsoft.com/office/drawing/2014/main" id="{39FABC90-F7C9-4298-AD86-47D813A82688}"/>
              </a:ext>
            </a:extLst>
          </p:cNvPr>
          <p:cNvGraphicFramePr>
            <a:graphicFrameLocks noGrp="1"/>
          </p:cNvGraphicFramePr>
          <p:nvPr>
            <p:extLst>
              <p:ext uri="{D42A27DB-BD31-4B8C-83A1-F6EECF244321}">
                <p14:modId xmlns:p14="http://schemas.microsoft.com/office/powerpoint/2010/main" val="1174154646"/>
              </p:ext>
            </p:extLst>
          </p:nvPr>
        </p:nvGraphicFramePr>
        <p:xfrm>
          <a:off x="3865877" y="1216870"/>
          <a:ext cx="640080" cy="5641130"/>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368519427"/>
                    </a:ext>
                  </a:extLst>
                </a:gridCol>
              </a:tblGrid>
              <a:tr h="512297">
                <a:tc>
                  <a:txBody>
                    <a:bodyPr/>
                    <a:lstStyle/>
                    <a:p>
                      <a:pPr algn="ctr"/>
                      <a:r>
                        <a:rPr lang="en-US" sz="1400" b="1" dirty="0"/>
                        <a:t>On-prem</a:t>
                      </a:r>
                    </a:p>
                  </a:txBody>
                  <a:tcPr anchor="b"/>
                </a:tc>
                <a:extLst>
                  <a:ext uri="{0D108BD9-81ED-4DB2-BD59-A6C34878D82A}">
                    <a16:rowId xmlns:a16="http://schemas.microsoft.com/office/drawing/2014/main" val="1916627880"/>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3931398645"/>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2440450190"/>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1213711859"/>
                  </a:ext>
                </a:extLst>
              </a:tr>
              <a:tr h="512297">
                <a:tc>
                  <a:txBody>
                    <a:bodyPr/>
                    <a:lstStyle/>
                    <a:p>
                      <a:endParaRPr lang="en-US" dirty="0"/>
                    </a:p>
                  </a:txBody>
                  <a:tcPr>
                    <a:solidFill>
                      <a:schemeClr val="accent1"/>
                    </a:solidFill>
                  </a:tcPr>
                </a:tc>
                <a:extLst>
                  <a:ext uri="{0D108BD9-81ED-4DB2-BD59-A6C34878D82A}">
                    <a16:rowId xmlns:a16="http://schemas.microsoft.com/office/drawing/2014/main" val="2010420322"/>
                  </a:ext>
                </a:extLst>
              </a:tr>
              <a:tr h="512297">
                <a:tc>
                  <a:txBody>
                    <a:bodyPr/>
                    <a:lstStyle/>
                    <a:p>
                      <a:endParaRPr lang="en-US" dirty="0"/>
                    </a:p>
                  </a:txBody>
                  <a:tcPr>
                    <a:solidFill>
                      <a:schemeClr val="accent1"/>
                    </a:solidFill>
                  </a:tcPr>
                </a:tc>
                <a:extLst>
                  <a:ext uri="{0D108BD9-81ED-4DB2-BD59-A6C34878D82A}">
                    <a16:rowId xmlns:a16="http://schemas.microsoft.com/office/drawing/2014/main" val="744165381"/>
                  </a:ext>
                </a:extLst>
              </a:tr>
              <a:tr h="512297">
                <a:tc>
                  <a:txBody>
                    <a:bodyPr/>
                    <a:lstStyle/>
                    <a:p>
                      <a:endParaRPr lang="en-US" dirty="0"/>
                    </a:p>
                  </a:txBody>
                  <a:tcPr>
                    <a:solidFill>
                      <a:schemeClr val="accent1"/>
                    </a:solidFill>
                  </a:tcPr>
                </a:tc>
                <a:extLst>
                  <a:ext uri="{0D108BD9-81ED-4DB2-BD59-A6C34878D82A}">
                    <a16:rowId xmlns:a16="http://schemas.microsoft.com/office/drawing/2014/main" val="2392682458"/>
                  </a:ext>
                </a:extLst>
              </a:tr>
              <a:tr h="512297">
                <a:tc>
                  <a:txBody>
                    <a:bodyPr/>
                    <a:lstStyle/>
                    <a:p>
                      <a:endParaRPr lang="en-US" dirty="0"/>
                    </a:p>
                  </a:txBody>
                  <a:tcPr>
                    <a:solidFill>
                      <a:schemeClr val="accent1"/>
                    </a:solidFill>
                  </a:tcPr>
                </a:tc>
                <a:extLst>
                  <a:ext uri="{0D108BD9-81ED-4DB2-BD59-A6C34878D82A}">
                    <a16:rowId xmlns:a16="http://schemas.microsoft.com/office/drawing/2014/main" val="1699518842"/>
                  </a:ext>
                </a:extLst>
              </a:tr>
              <a:tr h="512297">
                <a:tc>
                  <a:txBody>
                    <a:bodyPr/>
                    <a:lstStyle/>
                    <a:p>
                      <a:endParaRPr lang="en-US" dirty="0"/>
                    </a:p>
                  </a:txBody>
                  <a:tcPr>
                    <a:solidFill>
                      <a:schemeClr val="accent1"/>
                    </a:solidFill>
                  </a:tcPr>
                </a:tc>
                <a:extLst>
                  <a:ext uri="{0D108BD9-81ED-4DB2-BD59-A6C34878D82A}">
                    <a16:rowId xmlns:a16="http://schemas.microsoft.com/office/drawing/2014/main" val="379787120"/>
                  </a:ext>
                </a:extLst>
              </a:tr>
              <a:tr h="512297">
                <a:tc>
                  <a:txBody>
                    <a:bodyPr/>
                    <a:lstStyle/>
                    <a:p>
                      <a:endParaRPr lang="en-US" dirty="0"/>
                    </a:p>
                  </a:txBody>
                  <a:tcPr>
                    <a:solidFill>
                      <a:schemeClr val="accent1"/>
                    </a:solidFill>
                  </a:tcPr>
                </a:tc>
                <a:extLst>
                  <a:ext uri="{0D108BD9-81ED-4DB2-BD59-A6C34878D82A}">
                    <a16:rowId xmlns:a16="http://schemas.microsoft.com/office/drawing/2014/main" val="2629350086"/>
                  </a:ext>
                </a:extLst>
              </a:tr>
              <a:tr h="512297">
                <a:tc>
                  <a:txBody>
                    <a:bodyPr/>
                    <a:lstStyle/>
                    <a:p>
                      <a:endParaRPr lang="en-US" dirty="0"/>
                    </a:p>
                  </a:txBody>
                  <a:tcPr>
                    <a:solidFill>
                      <a:schemeClr val="accent1"/>
                    </a:solidFill>
                  </a:tcPr>
                </a:tc>
                <a:extLst>
                  <a:ext uri="{0D108BD9-81ED-4DB2-BD59-A6C34878D82A}">
                    <a16:rowId xmlns:a16="http://schemas.microsoft.com/office/drawing/2014/main" val="932378472"/>
                  </a:ext>
                </a:extLst>
              </a:tr>
            </a:tbl>
          </a:graphicData>
        </a:graphic>
      </p:graphicFrame>
      <p:sp>
        <p:nvSpPr>
          <p:cNvPr id="72" name="Rectangle 71">
            <a:extLst>
              <a:ext uri="{FF2B5EF4-FFF2-40B4-BE49-F238E27FC236}">
                <a16:creationId xmlns:a16="http://schemas.microsoft.com/office/drawing/2014/main" id="{163ADA46-C959-4CCF-8DCA-D0CFA26746AC}"/>
              </a:ext>
            </a:extLst>
          </p:cNvPr>
          <p:cNvSpPr/>
          <p:nvPr/>
        </p:nvSpPr>
        <p:spPr bwMode="auto">
          <a:xfrm>
            <a:off x="8504840" y="594522"/>
            <a:ext cx="1710519" cy="4106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Customer</a:t>
            </a:r>
          </a:p>
        </p:txBody>
      </p:sp>
      <p:sp>
        <p:nvSpPr>
          <p:cNvPr id="73" name="Rectangle 72">
            <a:extLst>
              <a:ext uri="{FF2B5EF4-FFF2-40B4-BE49-F238E27FC236}">
                <a16:creationId xmlns:a16="http://schemas.microsoft.com/office/drawing/2014/main" id="{43FB36C0-4144-4C42-9BEC-9E675DACBBC1}"/>
              </a:ext>
            </a:extLst>
          </p:cNvPr>
          <p:cNvSpPr/>
          <p:nvPr/>
        </p:nvSpPr>
        <p:spPr bwMode="auto">
          <a:xfrm>
            <a:off x="10328771" y="596768"/>
            <a:ext cx="1710519" cy="410697"/>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Microsoft</a:t>
            </a:r>
          </a:p>
        </p:txBody>
      </p:sp>
      <p:sp>
        <p:nvSpPr>
          <p:cNvPr id="74" name="Rectangle: Rounded Corners 73">
            <a:extLst>
              <a:ext uri="{FF2B5EF4-FFF2-40B4-BE49-F238E27FC236}">
                <a16:creationId xmlns:a16="http://schemas.microsoft.com/office/drawing/2014/main" id="{0191E485-A492-473A-92EB-DDC8689FC84D}"/>
              </a:ext>
            </a:extLst>
          </p:cNvPr>
          <p:cNvSpPr/>
          <p:nvPr/>
        </p:nvSpPr>
        <p:spPr bwMode="auto">
          <a:xfrm>
            <a:off x="4579886" y="1773565"/>
            <a:ext cx="7459403" cy="1420011"/>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5" name="TextBox 74">
            <a:extLst>
              <a:ext uri="{FF2B5EF4-FFF2-40B4-BE49-F238E27FC236}">
                <a16:creationId xmlns:a16="http://schemas.microsoft.com/office/drawing/2014/main" id="{1B112169-928C-478A-979A-4046EFCBEB07}"/>
              </a:ext>
            </a:extLst>
          </p:cNvPr>
          <p:cNvSpPr txBox="1"/>
          <p:nvPr/>
        </p:nvSpPr>
        <p:spPr>
          <a:xfrm>
            <a:off x="6689187" y="2271860"/>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Always retained by customer</a:t>
            </a:r>
          </a:p>
        </p:txBody>
      </p:sp>
      <p:sp>
        <p:nvSpPr>
          <p:cNvPr id="76" name="Rectangle: Rounded Corners 75">
            <a:extLst>
              <a:ext uri="{FF2B5EF4-FFF2-40B4-BE49-F238E27FC236}">
                <a16:creationId xmlns:a16="http://schemas.microsoft.com/office/drawing/2014/main" id="{B30D19CA-EAFE-413C-8A5C-8F888D2B276C}"/>
              </a:ext>
            </a:extLst>
          </p:cNvPr>
          <p:cNvSpPr/>
          <p:nvPr/>
        </p:nvSpPr>
        <p:spPr bwMode="auto">
          <a:xfrm>
            <a:off x="4579886" y="3345977"/>
            <a:ext cx="7459403" cy="1907697"/>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DF3C5F13-E98C-480E-9018-DA543E2B5157}"/>
              </a:ext>
            </a:extLst>
          </p:cNvPr>
          <p:cNvSpPr txBox="1"/>
          <p:nvPr/>
        </p:nvSpPr>
        <p:spPr>
          <a:xfrm>
            <a:off x="6689187" y="4114323"/>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Varies by service type</a:t>
            </a:r>
          </a:p>
        </p:txBody>
      </p:sp>
      <p:sp>
        <p:nvSpPr>
          <p:cNvPr id="78" name="Rectangle: Rounded Corners 77">
            <a:extLst>
              <a:ext uri="{FF2B5EF4-FFF2-40B4-BE49-F238E27FC236}">
                <a16:creationId xmlns:a16="http://schemas.microsoft.com/office/drawing/2014/main" id="{92150CF0-0B83-46A3-B5B7-CAE30D29BD86}"/>
              </a:ext>
            </a:extLst>
          </p:cNvPr>
          <p:cNvSpPr/>
          <p:nvPr/>
        </p:nvSpPr>
        <p:spPr bwMode="auto">
          <a:xfrm>
            <a:off x="4582160" y="5379507"/>
            <a:ext cx="7459403" cy="1412543"/>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9" name="TextBox 78">
            <a:extLst>
              <a:ext uri="{FF2B5EF4-FFF2-40B4-BE49-F238E27FC236}">
                <a16:creationId xmlns:a16="http://schemas.microsoft.com/office/drawing/2014/main" id="{A0397298-8CF6-4C3D-97D1-4905D69BB1A5}"/>
              </a:ext>
            </a:extLst>
          </p:cNvPr>
          <p:cNvSpPr txBox="1"/>
          <p:nvPr/>
        </p:nvSpPr>
        <p:spPr>
          <a:xfrm>
            <a:off x="6691461" y="5870334"/>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Transfers to Microsoft</a:t>
            </a:r>
          </a:p>
        </p:txBody>
      </p:sp>
    </p:spTree>
    <p:extLst>
      <p:ext uri="{BB962C8B-B14F-4D97-AF65-F5344CB8AC3E}">
        <p14:creationId xmlns:p14="http://schemas.microsoft.com/office/powerpoint/2010/main" val="165364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fade">
                                      <p:cBhvr>
                                        <p:cTn id="38" dur="500"/>
                                        <p:tgtEl>
                                          <p:spTgt spid="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p:bldP spid="76" grpId="0" animBg="1"/>
      <p:bldP spid="77" grpId="0"/>
      <p:bldP spid="78" grpId="0" animBg="1"/>
      <p:bldP spid="7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F68A3C3-9CFA-495A-99F5-31AA544A5E96}"/>
              </a:ext>
            </a:extLst>
          </p:cNvPr>
          <p:cNvSpPr/>
          <p:nvPr/>
        </p:nvSpPr>
        <p:spPr bwMode="auto">
          <a:xfrm>
            <a:off x="22468" y="1732083"/>
            <a:ext cx="12180181" cy="1791776"/>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49">
              <a:lnSpc>
                <a:spcPct val="90000"/>
              </a:lnSpc>
            </a:pPr>
            <a:endParaRPr lang="en-US" sz="2000" kern="0">
              <a:solidFill>
                <a:srgbClr val="0078D7"/>
              </a:solidFill>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4415AEFA-3EA8-4F2F-8918-9E101DED05F8}"/>
              </a:ext>
            </a:extLst>
          </p:cNvPr>
          <p:cNvSpPr>
            <a:spLocks noGrp="1"/>
          </p:cNvSpPr>
          <p:nvPr>
            <p:ph type="title"/>
          </p:nvPr>
        </p:nvSpPr>
        <p:spPr/>
        <p:txBody>
          <a:bodyPr/>
          <a:lstStyle/>
          <a:p>
            <a:r>
              <a:rPr lang="en-US" dirty="0"/>
              <a:t>Security  Control Planes in Azure</a:t>
            </a:r>
          </a:p>
        </p:txBody>
      </p:sp>
      <p:grpSp>
        <p:nvGrpSpPr>
          <p:cNvPr id="54" name="Group 53">
            <a:extLst>
              <a:ext uri="{FF2B5EF4-FFF2-40B4-BE49-F238E27FC236}">
                <a16:creationId xmlns:a16="http://schemas.microsoft.com/office/drawing/2014/main" id="{D8B8603E-C8B8-4BE1-B07C-0DAA6B803DE0}"/>
              </a:ext>
            </a:extLst>
          </p:cNvPr>
          <p:cNvGrpSpPr/>
          <p:nvPr/>
        </p:nvGrpSpPr>
        <p:grpSpPr>
          <a:xfrm>
            <a:off x="2725237" y="2079884"/>
            <a:ext cx="2278272" cy="3303231"/>
            <a:chOff x="428487" y="1501147"/>
            <a:chExt cx="1708704" cy="2477423"/>
          </a:xfrm>
        </p:grpSpPr>
        <p:grpSp>
          <p:nvGrpSpPr>
            <p:cNvPr id="4" name="Group 3">
              <a:extLst>
                <a:ext uri="{FF2B5EF4-FFF2-40B4-BE49-F238E27FC236}">
                  <a16:creationId xmlns:a16="http://schemas.microsoft.com/office/drawing/2014/main" id="{8879611C-4764-4DC2-88E0-56882E95D8C7}"/>
                </a:ext>
              </a:extLst>
            </p:cNvPr>
            <p:cNvGrpSpPr/>
            <p:nvPr/>
          </p:nvGrpSpPr>
          <p:grpSpPr>
            <a:xfrm>
              <a:off x="428487" y="2105394"/>
              <a:ext cx="1708704" cy="1873176"/>
              <a:chOff x="7145208" y="3231557"/>
              <a:chExt cx="2278272" cy="2497569"/>
            </a:xfrm>
          </p:grpSpPr>
          <p:sp>
            <p:nvSpPr>
              <p:cNvPr id="5" name="TextBox 4">
                <a:extLst>
                  <a:ext uri="{FF2B5EF4-FFF2-40B4-BE49-F238E27FC236}">
                    <a16:creationId xmlns:a16="http://schemas.microsoft.com/office/drawing/2014/main" id="{E92B9BED-AF73-4DDF-BC55-044ECE3EFC39}"/>
                  </a:ext>
                </a:extLst>
              </p:cNvPr>
              <p:cNvSpPr txBox="1">
                <a:spLocks noChangeAspect="1"/>
              </p:cNvSpPr>
              <p:nvPr/>
            </p:nvSpPr>
            <p:spPr>
              <a:xfrm>
                <a:off x="7145208" y="3231557"/>
                <a:ext cx="1666310" cy="483743"/>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32539">
                  <a:spcAft>
                    <a:spcPts val="600"/>
                  </a:spcAft>
                  <a:defRPr/>
                </a:pPr>
                <a:r>
                  <a:rPr lang="en-US" sz="2133" b="0" dirty="0">
                    <a:solidFill>
                      <a:srgbClr val="0D0D0D"/>
                    </a:solidFill>
                    <a:latin typeface="Segoe UI Semibold"/>
                  </a:rPr>
                  <a:t>Governance</a:t>
                </a:r>
              </a:p>
            </p:txBody>
          </p:sp>
          <p:sp>
            <p:nvSpPr>
              <p:cNvPr id="6" name="TextBox 5">
                <a:extLst>
                  <a:ext uri="{FF2B5EF4-FFF2-40B4-BE49-F238E27FC236}">
                    <a16:creationId xmlns:a16="http://schemas.microsoft.com/office/drawing/2014/main" id="{496817CE-2C03-43FE-B6AC-87ED701C05B9}"/>
                  </a:ext>
                </a:extLst>
              </p:cNvPr>
              <p:cNvSpPr txBox="1"/>
              <p:nvPr/>
            </p:nvSpPr>
            <p:spPr>
              <a:xfrm>
                <a:off x="7160369" y="4063777"/>
                <a:ext cx="2263111" cy="1665349"/>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Subscriptions</a:t>
                </a:r>
              </a:p>
              <a:p>
                <a:pPr defTabSz="950915">
                  <a:lnSpc>
                    <a:spcPct val="90000"/>
                  </a:lnSpc>
                  <a:defRPr/>
                </a:pPr>
                <a:r>
                  <a:rPr lang="en-US" sz="2133" dirty="0">
                    <a:solidFill>
                      <a:srgbClr val="0D0D0D"/>
                    </a:solidFill>
                    <a:latin typeface="Segoe UI" charset="0"/>
                    <a:cs typeface="Segoe UI" charset="0"/>
                  </a:rPr>
                  <a:t>Management Groups</a:t>
                </a:r>
              </a:p>
              <a:p>
                <a:pPr defTabSz="950915">
                  <a:lnSpc>
                    <a:spcPct val="90000"/>
                  </a:lnSpc>
                  <a:defRPr/>
                </a:pPr>
                <a:r>
                  <a:rPr lang="en-US" sz="2133" dirty="0">
                    <a:solidFill>
                      <a:srgbClr val="0D0D0D"/>
                    </a:solidFill>
                    <a:latin typeface="Segoe UI" charset="0"/>
                    <a:cs typeface="Segoe UI" charset="0"/>
                  </a:rPr>
                  <a:t>Policies</a:t>
                </a:r>
              </a:p>
              <a:p>
                <a:pPr defTabSz="950915">
                  <a:lnSpc>
                    <a:spcPct val="90000"/>
                  </a:lnSpc>
                  <a:defRPr/>
                </a:pPr>
                <a:r>
                  <a:rPr lang="en-US" sz="2133" dirty="0">
                    <a:solidFill>
                      <a:srgbClr val="0D0D0D"/>
                    </a:solidFill>
                    <a:latin typeface="Segoe UI" charset="0"/>
                    <a:cs typeface="Segoe UI" charset="0"/>
                  </a:rPr>
                  <a:t>Blueprints</a:t>
                </a:r>
              </a:p>
            </p:txBody>
          </p:sp>
        </p:grpSp>
        <p:pic>
          <p:nvPicPr>
            <p:cNvPr id="8" name="Picture 7" descr="A close up of a logo&#10;&#10;Description generated with high confidence">
              <a:extLst>
                <a:ext uri="{FF2B5EF4-FFF2-40B4-BE49-F238E27FC236}">
                  <a16:creationId xmlns:a16="http://schemas.microsoft.com/office/drawing/2014/main" id="{C109F735-6EE7-4D99-960F-3C4788AE659A}"/>
                </a:ext>
              </a:extLst>
            </p:cNvPr>
            <p:cNvPicPr>
              <a:picLocks noChangeAspect="1"/>
            </p:cNvPicPr>
            <p:nvPr/>
          </p:nvPicPr>
          <p:blipFill>
            <a:blip r:embed="rId3"/>
            <a:stretch>
              <a:fillRect/>
            </a:stretch>
          </p:blipFill>
          <p:spPr>
            <a:xfrm>
              <a:off x="510733" y="1501147"/>
              <a:ext cx="480636" cy="480636"/>
            </a:xfrm>
            <a:prstGeom prst="rect">
              <a:avLst/>
            </a:prstGeom>
          </p:spPr>
        </p:pic>
      </p:grpSp>
      <p:grpSp>
        <p:nvGrpSpPr>
          <p:cNvPr id="57" name="Group 56">
            <a:extLst>
              <a:ext uri="{FF2B5EF4-FFF2-40B4-BE49-F238E27FC236}">
                <a16:creationId xmlns:a16="http://schemas.microsoft.com/office/drawing/2014/main" id="{2204A6A7-3CD1-4A05-8BB2-D3B8306447B2}"/>
              </a:ext>
            </a:extLst>
          </p:cNvPr>
          <p:cNvGrpSpPr/>
          <p:nvPr/>
        </p:nvGrpSpPr>
        <p:grpSpPr>
          <a:xfrm>
            <a:off x="7620001" y="2019382"/>
            <a:ext cx="2094972" cy="3377628"/>
            <a:chOff x="5715000" y="1514536"/>
            <a:chExt cx="1571229" cy="2533221"/>
          </a:xfrm>
        </p:grpSpPr>
        <p:grpSp>
          <p:nvGrpSpPr>
            <p:cNvPr id="24" name="Group 23">
              <a:extLst>
                <a:ext uri="{FF2B5EF4-FFF2-40B4-BE49-F238E27FC236}">
                  <a16:creationId xmlns:a16="http://schemas.microsoft.com/office/drawing/2014/main" id="{B606012B-7647-436D-81A7-EA3DEF4FED98}"/>
                </a:ext>
              </a:extLst>
            </p:cNvPr>
            <p:cNvGrpSpPr/>
            <p:nvPr/>
          </p:nvGrpSpPr>
          <p:grpSpPr>
            <a:xfrm>
              <a:off x="5715000" y="2036084"/>
              <a:ext cx="1571229" cy="2011673"/>
              <a:chOff x="2518394" y="3126198"/>
              <a:chExt cx="2094970" cy="2682232"/>
            </a:xfrm>
          </p:grpSpPr>
          <p:sp>
            <p:nvSpPr>
              <p:cNvPr id="26" name="TextBox 25">
                <a:extLst>
                  <a:ext uri="{FF2B5EF4-FFF2-40B4-BE49-F238E27FC236}">
                    <a16:creationId xmlns:a16="http://schemas.microsoft.com/office/drawing/2014/main" id="{F64CE9B1-0A38-40D6-92BF-E936A518A124}"/>
                  </a:ext>
                </a:extLst>
              </p:cNvPr>
              <p:cNvSpPr txBox="1">
                <a:spLocks noChangeAspect="1"/>
              </p:cNvSpPr>
              <p:nvPr/>
            </p:nvSpPr>
            <p:spPr>
              <a:xfrm>
                <a:off x="2518394" y="3126198"/>
                <a:ext cx="1913171" cy="856088"/>
              </a:xfrm>
              <a:prstGeom prst="rect">
                <a:avLst/>
              </a:prstGeom>
              <a:noFill/>
            </p:spPr>
            <p:txBody>
              <a:bodyPr wrap="none" lIns="93260" tIns="93260" rIns="93260" bIns="9326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14168">
                  <a:spcAft>
                    <a:spcPts val="587"/>
                  </a:spcAft>
                  <a:defRPr/>
                </a:pPr>
                <a:r>
                  <a:rPr lang="en-US" sz="2133" kern="0" dirty="0">
                    <a:solidFill>
                      <a:srgbClr val="0D0D0D"/>
                    </a:solidFill>
                    <a:latin typeface="Segoe UI Semibold"/>
                    <a:cs typeface="Segoe UI" panose="020B0502040204020203" pitchFamily="34" charset="0"/>
                  </a:rPr>
                  <a:t>Resource </a:t>
                </a:r>
              </a:p>
              <a:p>
                <a:pPr defTabSz="914168">
                  <a:spcAft>
                    <a:spcPts val="587"/>
                  </a:spcAft>
                  <a:defRPr/>
                </a:pPr>
                <a:r>
                  <a:rPr lang="en-US" sz="2133" kern="0" dirty="0">
                    <a:solidFill>
                      <a:srgbClr val="0D0D0D"/>
                    </a:solidFill>
                    <a:latin typeface="Segoe UI Semibold"/>
                    <a:cs typeface="Segoe UI" panose="020B0502040204020203" pitchFamily="34" charset="0"/>
                  </a:rPr>
                  <a:t>Configuration</a:t>
                </a:r>
              </a:p>
            </p:txBody>
          </p:sp>
          <p:sp>
            <p:nvSpPr>
              <p:cNvPr id="27" name="TextBox 26">
                <a:extLst>
                  <a:ext uri="{FF2B5EF4-FFF2-40B4-BE49-F238E27FC236}">
                    <a16:creationId xmlns:a16="http://schemas.microsoft.com/office/drawing/2014/main" id="{BA9EC10F-E269-4A00-A589-1E08F0D7A7FF}"/>
                  </a:ext>
                </a:extLst>
              </p:cNvPr>
              <p:cNvSpPr txBox="1"/>
              <p:nvPr/>
            </p:nvSpPr>
            <p:spPr>
              <a:xfrm>
                <a:off x="2518394" y="4143080"/>
                <a:ext cx="2094970" cy="1665350"/>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RBAC</a:t>
                </a:r>
              </a:p>
              <a:p>
                <a:pPr defTabSz="950915">
                  <a:lnSpc>
                    <a:spcPct val="90000"/>
                  </a:lnSpc>
                  <a:defRPr/>
                </a:pPr>
                <a:r>
                  <a:rPr lang="en-US" sz="2133" dirty="0">
                    <a:solidFill>
                      <a:srgbClr val="0D0D0D"/>
                    </a:solidFill>
                    <a:latin typeface="Segoe UI" charset="0"/>
                    <a:cs typeface="Segoe UI" charset="0"/>
                  </a:rPr>
                  <a:t>Storage</a:t>
                </a:r>
              </a:p>
              <a:p>
                <a:pPr defTabSz="950915">
                  <a:lnSpc>
                    <a:spcPct val="90000"/>
                  </a:lnSpc>
                  <a:defRPr/>
                </a:pPr>
                <a:r>
                  <a:rPr lang="en-US" sz="2133" dirty="0">
                    <a:solidFill>
                      <a:srgbClr val="0D0D0D"/>
                    </a:solidFill>
                    <a:latin typeface="Segoe UI" charset="0"/>
                    <a:cs typeface="Segoe UI" charset="0"/>
                  </a:rPr>
                  <a:t>SQL</a:t>
                </a:r>
              </a:p>
              <a:p>
                <a:pPr defTabSz="950915">
                  <a:lnSpc>
                    <a:spcPct val="90000"/>
                  </a:lnSpc>
                  <a:defRPr/>
                </a:pPr>
                <a:r>
                  <a:rPr lang="en-US" sz="2133" dirty="0">
                    <a:solidFill>
                      <a:srgbClr val="0D0D0D"/>
                    </a:solidFill>
                    <a:latin typeface="Segoe UI" charset="0"/>
                    <a:cs typeface="Segoe UI" charset="0"/>
                  </a:rPr>
                  <a:t>ACR</a:t>
                </a:r>
              </a:p>
              <a:p>
                <a:pPr defTabSz="950915">
                  <a:lnSpc>
                    <a:spcPct val="90000"/>
                  </a:lnSpc>
                  <a:defRPr/>
                </a:pPr>
                <a:r>
                  <a:rPr lang="en-US" sz="2133" dirty="0">
                    <a:solidFill>
                      <a:srgbClr val="0D0D0D"/>
                    </a:solidFill>
                    <a:latin typeface="Segoe UI" charset="0"/>
                    <a:cs typeface="Segoe UI" charset="0"/>
                  </a:rPr>
                  <a:t>AKS</a:t>
                </a:r>
              </a:p>
            </p:txBody>
          </p:sp>
        </p:grpSp>
        <p:pic>
          <p:nvPicPr>
            <p:cNvPr id="25" name="Graphic 24">
              <a:extLst>
                <a:ext uri="{FF2B5EF4-FFF2-40B4-BE49-F238E27FC236}">
                  <a16:creationId xmlns:a16="http://schemas.microsoft.com/office/drawing/2014/main" id="{8F4696FC-8A84-4697-AB36-9646B54426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642" y="1514536"/>
              <a:ext cx="496206" cy="496206"/>
            </a:xfrm>
            <a:prstGeom prst="rect">
              <a:avLst/>
            </a:prstGeom>
          </p:spPr>
        </p:pic>
      </p:grpSp>
      <p:grpSp>
        <p:nvGrpSpPr>
          <p:cNvPr id="58" name="Group 57">
            <a:extLst>
              <a:ext uri="{FF2B5EF4-FFF2-40B4-BE49-F238E27FC236}">
                <a16:creationId xmlns:a16="http://schemas.microsoft.com/office/drawing/2014/main" id="{A570F1EC-B64C-479A-BAF5-7EC1AF3A5850}"/>
              </a:ext>
            </a:extLst>
          </p:cNvPr>
          <p:cNvGrpSpPr/>
          <p:nvPr/>
        </p:nvGrpSpPr>
        <p:grpSpPr>
          <a:xfrm>
            <a:off x="10038751" y="2011731"/>
            <a:ext cx="2017765" cy="3599314"/>
            <a:chOff x="7529063" y="1508798"/>
            <a:chExt cx="1513324" cy="2699485"/>
          </a:xfrm>
        </p:grpSpPr>
        <p:grpSp>
          <p:nvGrpSpPr>
            <p:cNvPr id="31" name="Group 30">
              <a:extLst>
                <a:ext uri="{FF2B5EF4-FFF2-40B4-BE49-F238E27FC236}">
                  <a16:creationId xmlns:a16="http://schemas.microsoft.com/office/drawing/2014/main" id="{F6890204-5745-4B64-9B3A-6B3D9353DBB1}"/>
                </a:ext>
              </a:extLst>
            </p:cNvPr>
            <p:cNvGrpSpPr/>
            <p:nvPr/>
          </p:nvGrpSpPr>
          <p:grpSpPr>
            <a:xfrm>
              <a:off x="7529063" y="2105393"/>
              <a:ext cx="1513324" cy="2102890"/>
              <a:chOff x="4785490" y="3218613"/>
              <a:chExt cx="2017765" cy="2803854"/>
            </a:xfrm>
          </p:grpSpPr>
          <p:sp>
            <p:nvSpPr>
              <p:cNvPr id="33" name="TextBox 32">
                <a:extLst>
                  <a:ext uri="{FF2B5EF4-FFF2-40B4-BE49-F238E27FC236}">
                    <a16:creationId xmlns:a16="http://schemas.microsoft.com/office/drawing/2014/main" id="{0FEABD41-206E-4A18-ACF6-5843C0564661}"/>
                  </a:ext>
                </a:extLst>
              </p:cNvPr>
              <p:cNvSpPr txBox="1">
                <a:spLocks noChangeAspect="1"/>
              </p:cNvSpPr>
              <p:nvPr/>
            </p:nvSpPr>
            <p:spPr>
              <a:xfrm>
                <a:off x="4785490" y="3218613"/>
                <a:ext cx="1449905" cy="442578"/>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32539">
                  <a:spcAft>
                    <a:spcPts val="600"/>
                  </a:spcAft>
                  <a:defRPr/>
                </a:pPr>
                <a:r>
                  <a:rPr lang="en-US" sz="1836" b="0" dirty="0">
                    <a:solidFill>
                      <a:srgbClr val="0D0D0D"/>
                    </a:solidFill>
                    <a:latin typeface="Segoe UI Semibold"/>
                  </a:rPr>
                  <a:t>Networking</a:t>
                </a:r>
              </a:p>
            </p:txBody>
          </p:sp>
          <p:sp>
            <p:nvSpPr>
              <p:cNvPr id="34" name="Rectangle 33">
                <a:extLst>
                  <a:ext uri="{FF2B5EF4-FFF2-40B4-BE49-F238E27FC236}">
                    <a16:creationId xmlns:a16="http://schemas.microsoft.com/office/drawing/2014/main" id="{0B8DF225-15A4-4F93-AD09-4DE39FC10B89}"/>
                  </a:ext>
                </a:extLst>
              </p:cNvPr>
              <p:cNvSpPr/>
              <p:nvPr/>
            </p:nvSpPr>
            <p:spPr>
              <a:xfrm>
                <a:off x="4792834" y="4061716"/>
                <a:ext cx="2010421" cy="1960751"/>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Firewall</a:t>
                </a:r>
              </a:p>
              <a:p>
                <a:pPr defTabSz="950915">
                  <a:lnSpc>
                    <a:spcPct val="90000"/>
                  </a:lnSpc>
                  <a:defRPr/>
                </a:pPr>
                <a:r>
                  <a:rPr lang="en-US" sz="2133" dirty="0" err="1">
                    <a:solidFill>
                      <a:srgbClr val="0D0D0D"/>
                    </a:solidFill>
                    <a:latin typeface="Segoe UI" charset="0"/>
                    <a:cs typeface="Segoe UI" charset="0"/>
                  </a:rPr>
                  <a:t>FrontDoor</a:t>
                </a:r>
                <a:endParaRPr lang="en-US" sz="2133" dirty="0">
                  <a:solidFill>
                    <a:srgbClr val="0D0D0D"/>
                  </a:solidFill>
                  <a:latin typeface="Segoe UI" charset="0"/>
                  <a:cs typeface="Segoe UI" charset="0"/>
                </a:endParaRPr>
              </a:p>
              <a:p>
                <a:pPr defTabSz="950915">
                  <a:lnSpc>
                    <a:spcPct val="90000"/>
                  </a:lnSpc>
                  <a:defRPr/>
                </a:pPr>
                <a:r>
                  <a:rPr lang="en-US" sz="2133" dirty="0">
                    <a:solidFill>
                      <a:srgbClr val="0D0D0D"/>
                    </a:solidFill>
                    <a:latin typeface="Segoe UI" charset="0"/>
                    <a:cs typeface="Segoe UI" charset="0"/>
                  </a:rPr>
                  <a:t>WAF</a:t>
                </a:r>
              </a:p>
              <a:p>
                <a:pPr defTabSz="950915">
                  <a:lnSpc>
                    <a:spcPct val="90000"/>
                  </a:lnSpc>
                  <a:defRPr/>
                </a:pPr>
                <a:r>
                  <a:rPr lang="en-US" sz="2133" dirty="0">
                    <a:solidFill>
                      <a:srgbClr val="0D0D0D"/>
                    </a:solidFill>
                    <a:latin typeface="Segoe UI" charset="0"/>
                    <a:cs typeface="Segoe UI" charset="0"/>
                  </a:rPr>
                  <a:t>NSGs</a:t>
                </a:r>
              </a:p>
              <a:p>
                <a:pPr defTabSz="950915">
                  <a:lnSpc>
                    <a:spcPct val="90000"/>
                  </a:lnSpc>
                  <a:defRPr/>
                </a:pPr>
                <a:r>
                  <a:rPr lang="en-US" sz="2133" dirty="0">
                    <a:solidFill>
                      <a:srgbClr val="0D0D0D"/>
                    </a:solidFill>
                    <a:latin typeface="Segoe UI" charset="0"/>
                    <a:cs typeface="Segoe UI" charset="0"/>
                  </a:rPr>
                  <a:t>Service Endpoints</a:t>
                </a:r>
              </a:p>
            </p:txBody>
          </p:sp>
        </p:grpSp>
        <p:pic>
          <p:nvPicPr>
            <p:cNvPr id="38" name="Graphic 37">
              <a:extLst>
                <a:ext uri="{FF2B5EF4-FFF2-40B4-BE49-F238E27FC236}">
                  <a16:creationId xmlns:a16="http://schemas.microsoft.com/office/drawing/2014/main" id="{F9208C50-E140-4C32-ABDD-F3C45BB830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5803" y="1508798"/>
              <a:ext cx="476250" cy="476250"/>
            </a:xfrm>
            <a:prstGeom prst="rect">
              <a:avLst/>
            </a:prstGeom>
          </p:spPr>
        </p:pic>
      </p:grpSp>
      <p:grpSp>
        <p:nvGrpSpPr>
          <p:cNvPr id="56" name="Group 55">
            <a:extLst>
              <a:ext uri="{FF2B5EF4-FFF2-40B4-BE49-F238E27FC236}">
                <a16:creationId xmlns:a16="http://schemas.microsoft.com/office/drawing/2014/main" id="{43AD9719-6466-4844-AE66-40009413DC41}"/>
              </a:ext>
            </a:extLst>
          </p:cNvPr>
          <p:cNvGrpSpPr/>
          <p:nvPr/>
        </p:nvGrpSpPr>
        <p:grpSpPr>
          <a:xfrm>
            <a:off x="5180219" y="2003313"/>
            <a:ext cx="2145277" cy="3393697"/>
            <a:chOff x="3885164" y="1502484"/>
            <a:chExt cx="1608958" cy="2545273"/>
          </a:xfrm>
        </p:grpSpPr>
        <p:grpSp>
          <p:nvGrpSpPr>
            <p:cNvPr id="47" name="Group 46">
              <a:extLst>
                <a:ext uri="{FF2B5EF4-FFF2-40B4-BE49-F238E27FC236}">
                  <a16:creationId xmlns:a16="http://schemas.microsoft.com/office/drawing/2014/main" id="{899FA000-8D7E-4010-A9C0-FC558B9E5623}"/>
                </a:ext>
              </a:extLst>
            </p:cNvPr>
            <p:cNvGrpSpPr/>
            <p:nvPr/>
          </p:nvGrpSpPr>
          <p:grpSpPr>
            <a:xfrm>
              <a:off x="3922893" y="2174277"/>
              <a:ext cx="1571229" cy="1873480"/>
              <a:chOff x="2519985" y="3248614"/>
              <a:chExt cx="2094970" cy="2497973"/>
            </a:xfrm>
          </p:grpSpPr>
          <p:sp>
            <p:nvSpPr>
              <p:cNvPr id="49" name="TextBox 48">
                <a:extLst>
                  <a:ext uri="{FF2B5EF4-FFF2-40B4-BE49-F238E27FC236}">
                    <a16:creationId xmlns:a16="http://schemas.microsoft.com/office/drawing/2014/main" id="{4DB6B270-ED25-4D38-B87F-29B30F1F72E8}"/>
                  </a:ext>
                </a:extLst>
              </p:cNvPr>
              <p:cNvSpPr txBox="1">
                <a:spLocks noChangeAspect="1"/>
              </p:cNvSpPr>
              <p:nvPr/>
            </p:nvSpPr>
            <p:spPr>
              <a:xfrm>
                <a:off x="2548965" y="3248614"/>
                <a:ext cx="856793" cy="483743"/>
              </a:xfrm>
              <a:prstGeom prst="rect">
                <a:avLst/>
              </a:prstGeom>
              <a:noFill/>
            </p:spPr>
            <p:txBody>
              <a:bodyPr wrap="none" lIns="93260" tIns="93260" rIns="93260" bIns="9326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14168">
                  <a:spcAft>
                    <a:spcPts val="587"/>
                  </a:spcAft>
                  <a:defRPr/>
                </a:pPr>
                <a:r>
                  <a:rPr lang="en-US" sz="2133" kern="0" dirty="0">
                    <a:solidFill>
                      <a:srgbClr val="0D0D0D"/>
                    </a:solidFill>
                    <a:latin typeface="Segoe UI Semibold"/>
                    <a:cs typeface="Segoe UI" panose="020B0502040204020203" pitchFamily="34" charset="0"/>
                  </a:rPr>
                  <a:t>Tools</a:t>
                </a:r>
              </a:p>
            </p:txBody>
          </p:sp>
          <p:sp>
            <p:nvSpPr>
              <p:cNvPr id="50" name="TextBox 49">
                <a:extLst>
                  <a:ext uri="{FF2B5EF4-FFF2-40B4-BE49-F238E27FC236}">
                    <a16:creationId xmlns:a16="http://schemas.microsoft.com/office/drawing/2014/main" id="{6F16ED87-47F7-4DA8-BE65-249EDDACD8F3}"/>
                  </a:ext>
                </a:extLst>
              </p:cNvPr>
              <p:cNvSpPr txBox="1"/>
              <p:nvPr/>
            </p:nvSpPr>
            <p:spPr>
              <a:xfrm>
                <a:off x="2519985" y="4081238"/>
                <a:ext cx="2094970" cy="1665349"/>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Security Center</a:t>
                </a:r>
              </a:p>
              <a:p>
                <a:pPr defTabSz="950915">
                  <a:lnSpc>
                    <a:spcPct val="90000"/>
                  </a:lnSpc>
                  <a:defRPr/>
                </a:pPr>
                <a:r>
                  <a:rPr lang="en-US" sz="2133" dirty="0">
                    <a:solidFill>
                      <a:srgbClr val="0D0D0D"/>
                    </a:solidFill>
                    <a:latin typeface="Segoe UI" charset="0"/>
                    <a:cs typeface="Segoe UI" charset="0"/>
                  </a:rPr>
                  <a:t>Sentinel</a:t>
                </a:r>
              </a:p>
              <a:p>
                <a:pPr defTabSz="950915">
                  <a:lnSpc>
                    <a:spcPct val="90000"/>
                  </a:lnSpc>
                  <a:defRPr/>
                </a:pPr>
                <a:r>
                  <a:rPr lang="en-US" sz="2133" dirty="0">
                    <a:solidFill>
                      <a:srgbClr val="0D0D0D"/>
                    </a:solidFill>
                    <a:latin typeface="Segoe UI" charset="0"/>
                    <a:cs typeface="Segoe UI" charset="0"/>
                  </a:rPr>
                  <a:t>Key Vault</a:t>
                </a:r>
              </a:p>
              <a:p>
                <a:pPr defTabSz="950915">
                  <a:lnSpc>
                    <a:spcPct val="90000"/>
                  </a:lnSpc>
                  <a:defRPr/>
                </a:pPr>
                <a:r>
                  <a:rPr lang="en-US" sz="2133" dirty="0">
                    <a:solidFill>
                      <a:srgbClr val="0D0D0D"/>
                    </a:solidFill>
                    <a:latin typeface="Segoe UI" charset="0"/>
                    <a:cs typeface="Segoe UI" charset="0"/>
                  </a:rPr>
                  <a:t>Azure Threat Protection</a:t>
                </a:r>
              </a:p>
            </p:txBody>
          </p:sp>
        </p:grpSp>
        <p:pic>
          <p:nvPicPr>
            <p:cNvPr id="53" name="Graphic 52">
              <a:extLst>
                <a:ext uri="{FF2B5EF4-FFF2-40B4-BE49-F238E27FC236}">
                  <a16:creationId xmlns:a16="http://schemas.microsoft.com/office/drawing/2014/main" id="{1C759102-F8EA-4B3B-9D4D-5AF4C9A75B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85164" y="1502484"/>
              <a:ext cx="598623" cy="598623"/>
            </a:xfrm>
            <a:prstGeom prst="rect">
              <a:avLst/>
            </a:prstGeom>
          </p:spPr>
        </p:pic>
      </p:grpSp>
      <p:grpSp>
        <p:nvGrpSpPr>
          <p:cNvPr id="59" name="Group 58">
            <a:extLst>
              <a:ext uri="{FF2B5EF4-FFF2-40B4-BE49-F238E27FC236}">
                <a16:creationId xmlns:a16="http://schemas.microsoft.com/office/drawing/2014/main" id="{99F6AF41-B725-4D5E-B566-263581939265}"/>
              </a:ext>
            </a:extLst>
          </p:cNvPr>
          <p:cNvGrpSpPr/>
          <p:nvPr/>
        </p:nvGrpSpPr>
        <p:grpSpPr>
          <a:xfrm>
            <a:off x="572593" y="1987862"/>
            <a:ext cx="2136639" cy="4217918"/>
            <a:chOff x="2305994" y="1508798"/>
            <a:chExt cx="1602479" cy="3163439"/>
          </a:xfrm>
        </p:grpSpPr>
        <p:grpSp>
          <p:nvGrpSpPr>
            <p:cNvPr id="60" name="Group 59">
              <a:extLst>
                <a:ext uri="{FF2B5EF4-FFF2-40B4-BE49-F238E27FC236}">
                  <a16:creationId xmlns:a16="http://schemas.microsoft.com/office/drawing/2014/main" id="{58D93B7B-1175-44F5-B2F2-09FEC45638B2}"/>
                </a:ext>
              </a:extLst>
            </p:cNvPr>
            <p:cNvGrpSpPr/>
            <p:nvPr/>
          </p:nvGrpSpPr>
          <p:grpSpPr>
            <a:xfrm>
              <a:off x="2305994" y="2164359"/>
              <a:ext cx="1602479" cy="2507878"/>
              <a:chOff x="416226" y="3218612"/>
              <a:chExt cx="2136639" cy="3343837"/>
            </a:xfrm>
          </p:grpSpPr>
          <p:sp>
            <p:nvSpPr>
              <p:cNvPr id="62" name="TextBox 61">
                <a:extLst>
                  <a:ext uri="{FF2B5EF4-FFF2-40B4-BE49-F238E27FC236}">
                    <a16:creationId xmlns:a16="http://schemas.microsoft.com/office/drawing/2014/main" id="{2785BB42-E887-4160-BF08-6D03439924F7}"/>
                  </a:ext>
                </a:extLst>
              </p:cNvPr>
              <p:cNvSpPr txBox="1">
                <a:spLocks noChangeAspect="1"/>
              </p:cNvSpPr>
              <p:nvPr/>
            </p:nvSpPr>
            <p:spPr>
              <a:xfrm>
                <a:off x="416226" y="3218612"/>
                <a:ext cx="1150143" cy="483743"/>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32539">
                  <a:spcAft>
                    <a:spcPts val="600"/>
                  </a:spcAft>
                  <a:defRPr/>
                </a:pPr>
                <a:r>
                  <a:rPr lang="en-US" sz="2133" b="0" dirty="0">
                    <a:solidFill>
                      <a:srgbClr val="0D0D0D"/>
                    </a:solidFill>
                    <a:latin typeface="Segoe UI Semibold"/>
                  </a:rPr>
                  <a:t>Identity</a:t>
                </a:r>
              </a:p>
            </p:txBody>
          </p:sp>
          <p:sp>
            <p:nvSpPr>
              <p:cNvPr id="63" name="TextBox 62">
                <a:extLst>
                  <a:ext uri="{FF2B5EF4-FFF2-40B4-BE49-F238E27FC236}">
                    <a16:creationId xmlns:a16="http://schemas.microsoft.com/office/drawing/2014/main" id="{A929977A-4481-422B-B4BB-BBE7F9694F1F}"/>
                  </a:ext>
                </a:extLst>
              </p:cNvPr>
              <p:cNvSpPr txBox="1"/>
              <p:nvPr/>
            </p:nvSpPr>
            <p:spPr>
              <a:xfrm>
                <a:off x="416226" y="4010897"/>
                <a:ext cx="2136639" cy="2551552"/>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Azure AD</a:t>
                </a:r>
              </a:p>
              <a:p>
                <a:pPr defTabSz="950915">
                  <a:lnSpc>
                    <a:spcPct val="90000"/>
                  </a:lnSpc>
                  <a:defRPr/>
                </a:pPr>
                <a:r>
                  <a:rPr lang="en-US" sz="2133" dirty="0">
                    <a:solidFill>
                      <a:srgbClr val="0D0D0D"/>
                    </a:solidFill>
                    <a:latin typeface="Segoe UI" charset="0"/>
                    <a:cs typeface="Segoe UI" charset="0"/>
                  </a:rPr>
                  <a:t>Conditional Access</a:t>
                </a:r>
              </a:p>
              <a:p>
                <a:pPr defTabSz="950915">
                  <a:lnSpc>
                    <a:spcPct val="90000"/>
                  </a:lnSpc>
                  <a:defRPr/>
                </a:pPr>
                <a:r>
                  <a:rPr lang="en-US" sz="2133" dirty="0">
                    <a:solidFill>
                      <a:srgbClr val="0D0D0D"/>
                    </a:solidFill>
                    <a:latin typeface="Segoe UI" charset="0"/>
                    <a:cs typeface="Segoe UI" charset="0"/>
                  </a:rPr>
                  <a:t>Service Principal</a:t>
                </a:r>
              </a:p>
              <a:p>
                <a:pPr defTabSz="950915">
                  <a:lnSpc>
                    <a:spcPct val="90000"/>
                  </a:lnSpc>
                  <a:defRPr/>
                </a:pPr>
                <a:r>
                  <a:rPr lang="en-US" sz="2133" dirty="0">
                    <a:solidFill>
                      <a:srgbClr val="0D0D0D"/>
                    </a:solidFill>
                    <a:latin typeface="Segoe UI" charset="0"/>
                    <a:cs typeface="Segoe UI" charset="0"/>
                  </a:rPr>
                  <a:t>Managed Identity</a:t>
                </a:r>
              </a:p>
              <a:p>
                <a:pPr defTabSz="950915">
                  <a:lnSpc>
                    <a:spcPct val="90000"/>
                  </a:lnSpc>
                  <a:defRPr/>
                </a:pPr>
                <a:r>
                  <a:rPr lang="en-US" sz="2133" dirty="0">
                    <a:solidFill>
                      <a:srgbClr val="0D0D0D"/>
                    </a:solidFill>
                    <a:latin typeface="Segoe UI" charset="0"/>
                    <a:cs typeface="Segoe UI" charset="0"/>
                  </a:rPr>
                  <a:t>Roles</a:t>
                </a:r>
              </a:p>
              <a:p>
                <a:pPr defTabSz="950915">
                  <a:lnSpc>
                    <a:spcPct val="90000"/>
                  </a:lnSpc>
                  <a:defRPr/>
                </a:pPr>
                <a:endParaRPr lang="en-US" sz="2133" dirty="0">
                  <a:solidFill>
                    <a:srgbClr val="0D0D0D"/>
                  </a:solidFill>
                  <a:latin typeface="Segoe UI" charset="0"/>
                  <a:cs typeface="Segoe UI" charset="0"/>
                </a:endParaRPr>
              </a:p>
            </p:txBody>
          </p:sp>
        </p:grpSp>
        <p:pic>
          <p:nvPicPr>
            <p:cNvPr id="61" name="Graphic 60">
              <a:extLst>
                <a:ext uri="{FF2B5EF4-FFF2-40B4-BE49-F238E27FC236}">
                  <a16:creationId xmlns:a16="http://schemas.microsoft.com/office/drawing/2014/main" id="{5BAF7F6A-2AB2-4074-9B7E-702E4D4471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7525" y="1508798"/>
              <a:ext cx="490322" cy="645161"/>
            </a:xfrm>
            <a:prstGeom prst="rect">
              <a:avLst/>
            </a:prstGeom>
          </p:spPr>
        </p:pic>
      </p:grpSp>
    </p:spTree>
    <p:extLst>
      <p:ext uri="{BB962C8B-B14F-4D97-AF65-F5344CB8AC3E}">
        <p14:creationId xmlns:p14="http://schemas.microsoft.com/office/powerpoint/2010/main" val="1851097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par>
                                <p:cTn id="11" presetID="22" presetClass="entr" presetSubtype="8"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500"/>
                                        <p:tgtEl>
                                          <p:spTgt spid="56"/>
                                        </p:tgtEl>
                                      </p:cBhvr>
                                    </p:animEffect>
                                  </p:childTnLst>
                                </p:cTn>
                              </p:par>
                              <p:par>
                                <p:cTn id="14" presetID="22" presetClass="entr" presetSubtype="8"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par>
                                <p:cTn id="17" presetID="22" presetClass="entr" presetSubtype="8"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par>
                                <p:cTn id="20" presetID="22" presetClass="entr" presetSubtype="8"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1D7EB8-AD07-4403-9473-40FFFCC14BC4}"/>
              </a:ext>
            </a:extLst>
          </p:cNvPr>
          <p:cNvSpPr>
            <a:spLocks noGrp="1"/>
          </p:cNvSpPr>
          <p:nvPr>
            <p:ph type="title"/>
          </p:nvPr>
        </p:nvSpPr>
        <p:spPr/>
        <p:txBody>
          <a:bodyPr/>
          <a:lstStyle/>
          <a:p>
            <a:r>
              <a:rPr lang="en-US" dirty="0"/>
              <a:t>Identity is the Control Plane of most concern</a:t>
            </a:r>
          </a:p>
        </p:txBody>
      </p:sp>
      <p:grpSp>
        <p:nvGrpSpPr>
          <p:cNvPr id="77" name="Group 76">
            <a:extLst>
              <a:ext uri="{FF2B5EF4-FFF2-40B4-BE49-F238E27FC236}">
                <a16:creationId xmlns:a16="http://schemas.microsoft.com/office/drawing/2014/main" id="{5B757CDF-5F68-41EC-95B5-34C9824A9446}"/>
              </a:ext>
            </a:extLst>
          </p:cNvPr>
          <p:cNvGrpSpPr/>
          <p:nvPr/>
        </p:nvGrpSpPr>
        <p:grpSpPr>
          <a:xfrm>
            <a:off x="6923702" y="3662518"/>
            <a:ext cx="1400652" cy="1423823"/>
            <a:chOff x="6213252" y="1819255"/>
            <a:chExt cx="1400652" cy="1423822"/>
          </a:xfrm>
        </p:grpSpPr>
        <p:sp>
          <p:nvSpPr>
            <p:cNvPr id="78" name="Oval 4">
              <a:extLst>
                <a:ext uri="{FF2B5EF4-FFF2-40B4-BE49-F238E27FC236}">
                  <a16:creationId xmlns:a16="http://schemas.microsoft.com/office/drawing/2014/main" id="{7D7B10BB-E795-4CAB-808C-A0473A217AAA}"/>
                </a:ext>
              </a:extLst>
            </p:cNvPr>
            <p:cNvSpPr/>
            <p:nvPr/>
          </p:nvSpPr>
          <p:spPr>
            <a:xfrm>
              <a:off x="6213252" y="1819255"/>
              <a:ext cx="1400652" cy="14238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57150" cap="flat">
              <a:solidFill>
                <a:srgbClr val="F8F8F8"/>
              </a:solidFill>
              <a:prstDash val="solid"/>
            </a:ln>
          </p:spPr>
          <p:txBody>
            <a:bodyPr vert="horz" wrap="square" lIns="0" tIns="46635" rIns="0" bIns="46635" anchor="ctr" anchorCtr="1" compatLnSpc="1">
              <a:noAutofit/>
            </a:bodyPr>
            <a:lstStyle/>
            <a:p>
              <a:pPr algn="ctr" defTabSz="932445">
                <a:defRPr sz="1800" b="0" i="0" u="none" strike="noStrike" kern="0" cap="none" spc="0" baseline="0">
                  <a:solidFill>
                    <a:srgbClr val="000000"/>
                  </a:solidFill>
                  <a:uFillTx/>
                </a:defRPr>
              </a:pPr>
              <a:endParaRPr lang="en-US" sz="2000" kern="0">
                <a:solidFill>
                  <a:srgbClr val="000000"/>
                </a:solidFill>
                <a:latin typeface="Segoe UI"/>
              </a:endParaRPr>
            </a:p>
          </p:txBody>
        </p:sp>
        <p:pic>
          <p:nvPicPr>
            <p:cNvPr id="79" name="Graphic 78" descr="Document">
              <a:extLst>
                <a:ext uri="{FF2B5EF4-FFF2-40B4-BE49-F238E27FC236}">
                  <a16:creationId xmlns:a16="http://schemas.microsoft.com/office/drawing/2014/main" id="{2CF960B3-6829-45E4-8308-F46CA3EE6A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02890" y="2112264"/>
              <a:ext cx="855712" cy="855712"/>
            </a:xfrm>
            <a:prstGeom prst="rect">
              <a:avLst/>
            </a:prstGeom>
          </p:spPr>
        </p:pic>
      </p:grpSp>
      <p:grpSp>
        <p:nvGrpSpPr>
          <p:cNvPr id="80" name="Group 79">
            <a:extLst>
              <a:ext uri="{FF2B5EF4-FFF2-40B4-BE49-F238E27FC236}">
                <a16:creationId xmlns:a16="http://schemas.microsoft.com/office/drawing/2014/main" id="{E7275A0A-90AD-4240-88A4-CFB5F2A9A8B0}"/>
              </a:ext>
            </a:extLst>
          </p:cNvPr>
          <p:cNvGrpSpPr/>
          <p:nvPr/>
        </p:nvGrpSpPr>
        <p:grpSpPr>
          <a:xfrm>
            <a:off x="914706" y="3474098"/>
            <a:ext cx="1400652" cy="1423823"/>
            <a:chOff x="599599" y="3523238"/>
            <a:chExt cx="984598" cy="984598"/>
          </a:xfrm>
        </p:grpSpPr>
        <p:sp>
          <p:nvSpPr>
            <p:cNvPr id="81" name="Oval 4">
              <a:extLst>
                <a:ext uri="{FF2B5EF4-FFF2-40B4-BE49-F238E27FC236}">
                  <a16:creationId xmlns:a16="http://schemas.microsoft.com/office/drawing/2014/main" id="{4F950D51-151E-4090-AA7F-69B28E843219}"/>
                </a:ext>
              </a:extLst>
            </p:cNvPr>
            <p:cNvSpPr/>
            <p:nvPr/>
          </p:nvSpPr>
          <p:spPr>
            <a:xfrm>
              <a:off x="599599" y="3523238"/>
              <a:ext cx="984598" cy="9845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57150" cap="flat">
              <a:solidFill>
                <a:srgbClr val="F8F8F8"/>
              </a:solidFill>
              <a:prstDash val="solid"/>
            </a:ln>
          </p:spPr>
          <p:txBody>
            <a:bodyPr vert="horz" wrap="square" lIns="0" tIns="46635" rIns="0" bIns="46635" anchor="ctr" anchorCtr="1" compatLnSpc="1">
              <a:noAutofit/>
            </a:bodyPr>
            <a:lstStyle/>
            <a:p>
              <a:pPr algn="ctr" defTabSz="932445">
                <a:defRPr sz="1800" b="0" i="0" u="none" strike="noStrike" kern="0" cap="none" spc="0" baseline="0">
                  <a:solidFill>
                    <a:srgbClr val="000000"/>
                  </a:solidFill>
                  <a:uFillTx/>
                </a:defRPr>
              </a:pPr>
              <a:endParaRPr lang="en-US" sz="2000" kern="0">
                <a:solidFill>
                  <a:srgbClr val="000000"/>
                </a:solidFill>
                <a:latin typeface="Segoe UI"/>
              </a:endParaRPr>
            </a:p>
          </p:txBody>
        </p:sp>
        <p:grpSp>
          <p:nvGrpSpPr>
            <p:cNvPr id="82" name="Group 341">
              <a:extLst>
                <a:ext uri="{FF2B5EF4-FFF2-40B4-BE49-F238E27FC236}">
                  <a16:creationId xmlns:a16="http://schemas.microsoft.com/office/drawing/2014/main" id="{3BD2D0AC-AF9B-442B-981C-D10499DB1318}"/>
                </a:ext>
              </a:extLst>
            </p:cNvPr>
            <p:cNvGrpSpPr/>
            <p:nvPr/>
          </p:nvGrpSpPr>
          <p:grpSpPr>
            <a:xfrm>
              <a:off x="878528" y="3844283"/>
              <a:ext cx="421483" cy="335401"/>
              <a:chOff x="878528" y="3844283"/>
              <a:chExt cx="421483" cy="335401"/>
            </a:xfrm>
          </p:grpSpPr>
          <p:sp>
            <p:nvSpPr>
              <p:cNvPr id="83" name="Freeform 1993">
                <a:extLst>
                  <a:ext uri="{FF2B5EF4-FFF2-40B4-BE49-F238E27FC236}">
                    <a16:creationId xmlns:a16="http://schemas.microsoft.com/office/drawing/2014/main" id="{6CFF4609-80A0-486A-8E9A-F757C4F6C645}"/>
                  </a:ext>
                </a:extLst>
              </p:cNvPr>
              <p:cNvSpPr/>
              <p:nvPr/>
            </p:nvSpPr>
            <p:spPr>
              <a:xfrm>
                <a:off x="991319" y="4068375"/>
                <a:ext cx="195901" cy="111309"/>
              </a:xfrm>
              <a:custGeom>
                <a:avLst/>
                <a:gdLst>
                  <a:gd name="f0" fmla="val 10800000"/>
                  <a:gd name="f1" fmla="val 5400000"/>
                  <a:gd name="f2" fmla="val 180"/>
                  <a:gd name="f3" fmla="val w"/>
                  <a:gd name="f4" fmla="val h"/>
                  <a:gd name="f5" fmla="val 0"/>
                  <a:gd name="f6" fmla="val 56"/>
                  <a:gd name="f7" fmla="val 32"/>
                  <a:gd name="f8" fmla="val 48"/>
                  <a:gd name="f9" fmla="val 30"/>
                  <a:gd name="f10" fmla="val 17"/>
                  <a:gd name="f11" fmla="val 40"/>
                  <a:gd name="f12" fmla="val 8"/>
                  <a:gd name="f13" fmla="val 28"/>
                  <a:gd name="f14" fmla="val 16"/>
                  <a:gd name="f15" fmla="val 12"/>
                  <a:gd name="f16" fmla="val 11"/>
                  <a:gd name="f17" fmla="val 44"/>
                  <a:gd name="f18" fmla="val 13"/>
                  <a:gd name="f19" fmla="+- 0 0 -90"/>
                  <a:gd name="f20" fmla="*/ f3 1 56"/>
                  <a:gd name="f21" fmla="*/ f4 1 32"/>
                  <a:gd name="f22" fmla="val f5"/>
                  <a:gd name="f23" fmla="val f6"/>
                  <a:gd name="f24" fmla="val f7"/>
                  <a:gd name="f25" fmla="*/ f19 f0 1"/>
                  <a:gd name="f26" fmla="+- f24 0 f22"/>
                  <a:gd name="f27" fmla="+- f23 0 f22"/>
                  <a:gd name="f28" fmla="*/ f25 1 f2"/>
                  <a:gd name="f29" fmla="*/ f27 1 56"/>
                  <a:gd name="f30" fmla="*/ f26 1 32"/>
                  <a:gd name="f31" fmla="*/ 56 f27 1"/>
                  <a:gd name="f32" fmla="*/ 32 f26 1"/>
                  <a:gd name="f33" fmla="*/ 48 f27 1"/>
                  <a:gd name="f34" fmla="*/ 30 f26 1"/>
                  <a:gd name="f35" fmla="*/ 28 f27 1"/>
                  <a:gd name="f36" fmla="*/ 8 f26 1"/>
                  <a:gd name="f37" fmla="*/ 8 f27 1"/>
                  <a:gd name="f38" fmla="*/ 0 f27 1"/>
                  <a:gd name="f39" fmla="*/ 0 f26 1"/>
                  <a:gd name="f40" fmla="+- f28 0 f1"/>
                  <a:gd name="f41" fmla="*/ f31 1 56"/>
                  <a:gd name="f42" fmla="*/ f32 1 32"/>
                  <a:gd name="f43" fmla="*/ f33 1 56"/>
                  <a:gd name="f44" fmla="*/ f34 1 32"/>
                  <a:gd name="f45" fmla="*/ f35 1 56"/>
                  <a:gd name="f46" fmla="*/ f36 1 32"/>
                  <a:gd name="f47" fmla="*/ f37 1 56"/>
                  <a:gd name="f48" fmla="*/ f38 1 56"/>
                  <a:gd name="f49" fmla="*/ f39 1 32"/>
                  <a:gd name="f50" fmla="*/ 0 1 f29"/>
                  <a:gd name="f51" fmla="*/ f23 1 f29"/>
                  <a:gd name="f52" fmla="*/ 0 1 f30"/>
                  <a:gd name="f53" fmla="*/ f24 1 f30"/>
                  <a:gd name="f54" fmla="*/ f41 1 f29"/>
                  <a:gd name="f55" fmla="*/ f42 1 f30"/>
                  <a:gd name="f56" fmla="*/ f43 1 f29"/>
                  <a:gd name="f57" fmla="*/ f44 1 f30"/>
                  <a:gd name="f58" fmla="*/ f45 1 f29"/>
                  <a:gd name="f59" fmla="*/ f46 1 f30"/>
                  <a:gd name="f60" fmla="*/ f47 1 f29"/>
                  <a:gd name="f61" fmla="*/ f48 1 f29"/>
                  <a:gd name="f62" fmla="*/ f49 1 f30"/>
                  <a:gd name="f63" fmla="*/ f50 f20 1"/>
                  <a:gd name="f64" fmla="*/ f51 f20 1"/>
                  <a:gd name="f65" fmla="*/ f53 f21 1"/>
                  <a:gd name="f66" fmla="*/ f52 f21 1"/>
                  <a:gd name="f67" fmla="*/ f54 f20 1"/>
                  <a:gd name="f68" fmla="*/ f55 f21 1"/>
                  <a:gd name="f69" fmla="*/ f56 f20 1"/>
                  <a:gd name="f70" fmla="*/ f57 f21 1"/>
                  <a:gd name="f71" fmla="*/ f58 f20 1"/>
                  <a:gd name="f72" fmla="*/ f59 f21 1"/>
                  <a:gd name="f73" fmla="*/ f60 f20 1"/>
                  <a:gd name="f74" fmla="*/ f61 f20 1"/>
                  <a:gd name="f75" fmla="*/ f62 f21 1"/>
                </a:gdLst>
                <a:ahLst/>
                <a:cxnLst>
                  <a:cxn ang="3cd4">
                    <a:pos x="hc" y="t"/>
                  </a:cxn>
                  <a:cxn ang="0">
                    <a:pos x="r" y="vc"/>
                  </a:cxn>
                  <a:cxn ang="cd4">
                    <a:pos x="hc" y="b"/>
                  </a:cxn>
                  <a:cxn ang="cd2">
                    <a:pos x="l" y="vc"/>
                  </a:cxn>
                  <a:cxn ang="f40">
                    <a:pos x="f67" y="f68"/>
                  </a:cxn>
                  <a:cxn ang="f40">
                    <a:pos x="f69" y="f68"/>
                  </a:cxn>
                  <a:cxn ang="f40">
                    <a:pos x="f69" y="f70"/>
                  </a:cxn>
                  <a:cxn ang="f40">
                    <a:pos x="f71" y="f72"/>
                  </a:cxn>
                  <a:cxn ang="f40">
                    <a:pos x="f73" y="f70"/>
                  </a:cxn>
                  <a:cxn ang="f40">
                    <a:pos x="f73" y="f68"/>
                  </a:cxn>
                  <a:cxn ang="f40">
                    <a:pos x="f74" y="f68"/>
                  </a:cxn>
                  <a:cxn ang="f40">
                    <a:pos x="f74" y="f70"/>
                  </a:cxn>
                  <a:cxn ang="f40">
                    <a:pos x="f71" y="f75"/>
                  </a:cxn>
                  <a:cxn ang="f40">
                    <a:pos x="f67" y="f70"/>
                  </a:cxn>
                  <a:cxn ang="f40">
                    <a:pos x="f67" y="f68"/>
                  </a:cxn>
                </a:cxnLst>
                <a:rect l="f63" t="f66" r="f64" b="f65"/>
                <a:pathLst>
                  <a:path w="56" h="32">
                    <a:moveTo>
                      <a:pt x="f6" y="f7"/>
                    </a:moveTo>
                    <a:cubicBezTo>
                      <a:pt x="f8" y="f7"/>
                      <a:pt x="f8" y="f7"/>
                      <a:pt x="f8" y="f7"/>
                    </a:cubicBezTo>
                    <a:cubicBezTo>
                      <a:pt x="f8" y="f9"/>
                      <a:pt x="f8" y="f9"/>
                      <a:pt x="f8" y="f9"/>
                    </a:cubicBezTo>
                    <a:cubicBezTo>
                      <a:pt x="f8" y="f10"/>
                      <a:pt x="f11" y="f12"/>
                      <a:pt x="f13" y="f12"/>
                    </a:cubicBezTo>
                    <a:cubicBezTo>
                      <a:pt x="f14" y="f12"/>
                      <a:pt x="f12" y="f14"/>
                      <a:pt x="f12" y="f9"/>
                    </a:cubicBezTo>
                    <a:cubicBezTo>
                      <a:pt x="f12" y="f7"/>
                      <a:pt x="f12" y="f7"/>
                      <a:pt x="f12" y="f7"/>
                    </a:cubicBezTo>
                    <a:cubicBezTo>
                      <a:pt x="f5" y="f7"/>
                      <a:pt x="f5" y="f7"/>
                      <a:pt x="f5" y="f7"/>
                    </a:cubicBezTo>
                    <a:cubicBezTo>
                      <a:pt x="f5" y="f9"/>
                      <a:pt x="f5" y="f9"/>
                      <a:pt x="f5" y="f9"/>
                    </a:cubicBezTo>
                    <a:cubicBezTo>
                      <a:pt x="f5" y="f15"/>
                      <a:pt x="f16" y="f5"/>
                      <a:pt x="f13" y="f5"/>
                    </a:cubicBezTo>
                    <a:cubicBezTo>
                      <a:pt x="f17" y="f5"/>
                      <a:pt x="f6" y="f18"/>
                      <a:pt x="f6" y="f9"/>
                    </a:cubicBezTo>
                    <a:lnTo>
                      <a:pt x="f6" y="f7"/>
                    </a:ln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4" name="Freeform 1994">
                <a:extLst>
                  <a:ext uri="{FF2B5EF4-FFF2-40B4-BE49-F238E27FC236}">
                    <a16:creationId xmlns:a16="http://schemas.microsoft.com/office/drawing/2014/main" id="{0B445CB5-A650-4BBE-B0A8-341DBFAD41D4}"/>
                  </a:ext>
                </a:extLst>
              </p:cNvPr>
              <p:cNvSpPr/>
              <p:nvPr/>
            </p:nvSpPr>
            <p:spPr>
              <a:xfrm>
                <a:off x="1130829" y="3844283"/>
                <a:ext cx="140991" cy="139500"/>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5" name="Freeform 1995">
                <a:extLst>
                  <a:ext uri="{FF2B5EF4-FFF2-40B4-BE49-F238E27FC236}">
                    <a16:creationId xmlns:a16="http://schemas.microsoft.com/office/drawing/2014/main" id="{8FDC55E7-EA1A-4ECE-9FD3-EBFB935FDE59}"/>
                  </a:ext>
                </a:extLst>
              </p:cNvPr>
              <p:cNvSpPr/>
              <p:nvPr/>
            </p:nvSpPr>
            <p:spPr>
              <a:xfrm>
                <a:off x="1130829" y="3955584"/>
                <a:ext cx="169182" cy="112791"/>
              </a:xfrm>
              <a:custGeom>
                <a:avLst/>
                <a:gdLst>
                  <a:gd name="f0" fmla="val 10800000"/>
                  <a:gd name="f1" fmla="val 5400000"/>
                  <a:gd name="f2" fmla="val 180"/>
                  <a:gd name="f3" fmla="val w"/>
                  <a:gd name="f4" fmla="val h"/>
                  <a:gd name="f5" fmla="val 0"/>
                  <a:gd name="f6" fmla="val 48"/>
                  <a:gd name="f7" fmla="val 32"/>
                  <a:gd name="f8" fmla="val 40"/>
                  <a:gd name="f9" fmla="val 30"/>
                  <a:gd name="f10" fmla="val 17"/>
                  <a:gd name="f11" fmla="val 8"/>
                  <a:gd name="f12" fmla="val 20"/>
                  <a:gd name="f13" fmla="val 14"/>
                  <a:gd name="f14" fmla="val 9"/>
                  <a:gd name="f15" fmla="val 10"/>
                  <a:gd name="f16" fmla="val 5"/>
                  <a:gd name="f17" fmla="val 3"/>
                  <a:gd name="f18" fmla="val 12"/>
                  <a:gd name="f19" fmla="val 36"/>
                  <a:gd name="f20" fmla="val 13"/>
                  <a:gd name="f21" fmla="+- 0 0 -90"/>
                  <a:gd name="f22" fmla="*/ f3 1 48"/>
                  <a:gd name="f23" fmla="*/ f4 1 32"/>
                  <a:gd name="f24" fmla="val f5"/>
                  <a:gd name="f25" fmla="val f6"/>
                  <a:gd name="f26" fmla="val f7"/>
                  <a:gd name="f27" fmla="*/ f21 f0 1"/>
                  <a:gd name="f28" fmla="+- f26 0 f24"/>
                  <a:gd name="f29" fmla="+- f25 0 f24"/>
                  <a:gd name="f30" fmla="*/ f27 1 f2"/>
                  <a:gd name="f31" fmla="*/ f29 1 48"/>
                  <a:gd name="f32" fmla="*/ f28 1 32"/>
                  <a:gd name="f33" fmla="*/ 48 f29 1"/>
                  <a:gd name="f34" fmla="*/ 32 f28 1"/>
                  <a:gd name="f35" fmla="*/ 40 f29 1"/>
                  <a:gd name="f36" fmla="*/ 30 f28 1"/>
                  <a:gd name="f37" fmla="*/ 20 f29 1"/>
                  <a:gd name="f38" fmla="*/ 8 f28 1"/>
                  <a:gd name="f39" fmla="*/ 5 f29 1"/>
                  <a:gd name="f40" fmla="*/ 14 f28 1"/>
                  <a:gd name="f41" fmla="*/ 0 f29 1"/>
                  <a:gd name="f42" fmla="*/ 0 f28 1"/>
                  <a:gd name="f43" fmla="+- f30 0 f1"/>
                  <a:gd name="f44" fmla="*/ f33 1 48"/>
                  <a:gd name="f45" fmla="*/ f34 1 32"/>
                  <a:gd name="f46" fmla="*/ f35 1 48"/>
                  <a:gd name="f47" fmla="*/ f36 1 32"/>
                  <a:gd name="f48" fmla="*/ f37 1 48"/>
                  <a:gd name="f49" fmla="*/ f38 1 32"/>
                  <a:gd name="f50" fmla="*/ f39 1 48"/>
                  <a:gd name="f51" fmla="*/ f40 1 32"/>
                  <a:gd name="f52" fmla="*/ f41 1 48"/>
                  <a:gd name="f53" fmla="*/ f42 1 32"/>
                  <a:gd name="f54" fmla="*/ 0 1 f31"/>
                  <a:gd name="f55" fmla="*/ f25 1 f31"/>
                  <a:gd name="f56" fmla="*/ 0 1 f32"/>
                  <a:gd name="f57" fmla="*/ f26 1 f32"/>
                  <a:gd name="f58" fmla="*/ f44 1 f31"/>
                  <a:gd name="f59" fmla="*/ f45 1 f32"/>
                  <a:gd name="f60" fmla="*/ f46 1 f31"/>
                  <a:gd name="f61" fmla="*/ f47 1 f32"/>
                  <a:gd name="f62" fmla="*/ f48 1 f31"/>
                  <a:gd name="f63" fmla="*/ f49 1 f32"/>
                  <a:gd name="f64" fmla="*/ f50 1 f31"/>
                  <a:gd name="f65" fmla="*/ f51 1 f32"/>
                  <a:gd name="f66" fmla="*/ f52 1 f31"/>
                  <a:gd name="f67" fmla="*/ f53 1 f32"/>
                  <a:gd name="f68" fmla="*/ f54 f22 1"/>
                  <a:gd name="f69" fmla="*/ f55 f22 1"/>
                  <a:gd name="f70" fmla="*/ f57 f23 1"/>
                  <a:gd name="f71" fmla="*/ f56 f23 1"/>
                  <a:gd name="f72" fmla="*/ f58 f22 1"/>
                  <a:gd name="f73" fmla="*/ f59 f23 1"/>
                  <a:gd name="f74" fmla="*/ f60 f22 1"/>
                  <a:gd name="f75" fmla="*/ f61 f23 1"/>
                  <a:gd name="f76" fmla="*/ f62 f22 1"/>
                  <a:gd name="f77" fmla="*/ f63 f23 1"/>
                  <a:gd name="f78" fmla="*/ f64 f22 1"/>
                  <a:gd name="f79" fmla="*/ f65 f23 1"/>
                  <a:gd name="f80" fmla="*/ f66 f22 1"/>
                  <a:gd name="f81" fmla="*/ f67 f23 1"/>
                </a:gdLst>
                <a:ahLst/>
                <a:cxnLst>
                  <a:cxn ang="3cd4">
                    <a:pos x="hc" y="t"/>
                  </a:cxn>
                  <a:cxn ang="0">
                    <a:pos x="r" y="vc"/>
                  </a:cxn>
                  <a:cxn ang="cd4">
                    <a:pos x="hc" y="b"/>
                  </a:cxn>
                  <a:cxn ang="cd2">
                    <a:pos x="l" y="vc"/>
                  </a:cxn>
                  <a:cxn ang="f43">
                    <a:pos x="f72" y="f73"/>
                  </a:cxn>
                  <a:cxn ang="f43">
                    <a:pos x="f74" y="f73"/>
                  </a:cxn>
                  <a:cxn ang="f43">
                    <a:pos x="f74" y="f75"/>
                  </a:cxn>
                  <a:cxn ang="f43">
                    <a:pos x="f76" y="f77"/>
                  </a:cxn>
                  <a:cxn ang="f43">
                    <a:pos x="f78" y="f79"/>
                  </a:cxn>
                  <a:cxn ang="f43">
                    <a:pos x="f80" y="f77"/>
                  </a:cxn>
                  <a:cxn ang="f43">
                    <a:pos x="f76" y="f81"/>
                  </a:cxn>
                  <a:cxn ang="f43">
                    <a:pos x="f72" y="f75"/>
                  </a:cxn>
                  <a:cxn ang="f43">
                    <a:pos x="f72" y="f73"/>
                  </a:cxn>
                </a:cxnLst>
                <a:rect l="f68" t="f71" r="f69" b="f70"/>
                <a:pathLst>
                  <a:path w="48" h="32">
                    <a:moveTo>
                      <a:pt x="f6" y="f7"/>
                    </a:moveTo>
                    <a:cubicBezTo>
                      <a:pt x="f8" y="f7"/>
                      <a:pt x="f8" y="f7"/>
                      <a:pt x="f8" y="f7"/>
                    </a:cubicBezTo>
                    <a:cubicBezTo>
                      <a:pt x="f8" y="f9"/>
                      <a:pt x="f8" y="f9"/>
                      <a:pt x="f8" y="f9"/>
                    </a:cubicBezTo>
                    <a:cubicBezTo>
                      <a:pt x="f8" y="f10"/>
                      <a:pt x="f7" y="f11"/>
                      <a:pt x="f12" y="f11"/>
                    </a:cubicBezTo>
                    <a:cubicBezTo>
                      <a:pt x="f13" y="f11"/>
                      <a:pt x="f14" y="f15"/>
                      <a:pt x="f16" y="f13"/>
                    </a:cubicBezTo>
                    <a:cubicBezTo>
                      <a:pt x="f5" y="f11"/>
                      <a:pt x="f5" y="f11"/>
                      <a:pt x="f5" y="f11"/>
                    </a:cubicBezTo>
                    <a:cubicBezTo>
                      <a:pt x="f16" y="f17"/>
                      <a:pt x="f18" y="f5"/>
                      <a:pt x="f12" y="f5"/>
                    </a:cubicBezTo>
                    <a:cubicBezTo>
                      <a:pt x="f19" y="f5"/>
                      <a:pt x="f6" y="f20"/>
                      <a:pt x="f6" y="f9"/>
                    </a:cubicBezTo>
                    <a:lnTo>
                      <a:pt x="f6" y="f7"/>
                    </a:ln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6" name="Freeform 1996">
                <a:extLst>
                  <a:ext uri="{FF2B5EF4-FFF2-40B4-BE49-F238E27FC236}">
                    <a16:creationId xmlns:a16="http://schemas.microsoft.com/office/drawing/2014/main" id="{ED736147-94D2-41EC-84F3-4A44D6CC1C8A}"/>
                  </a:ext>
                </a:extLst>
              </p:cNvPr>
              <p:cNvSpPr/>
              <p:nvPr/>
            </p:nvSpPr>
            <p:spPr>
              <a:xfrm>
                <a:off x="906728" y="3844283"/>
                <a:ext cx="140991" cy="139500"/>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7" name="Freeform 1997">
                <a:extLst>
                  <a:ext uri="{FF2B5EF4-FFF2-40B4-BE49-F238E27FC236}">
                    <a16:creationId xmlns:a16="http://schemas.microsoft.com/office/drawing/2014/main" id="{78C40423-A7F7-4F2B-A549-CC32B6A8030B}"/>
                  </a:ext>
                </a:extLst>
              </p:cNvPr>
              <p:cNvSpPr/>
              <p:nvPr/>
            </p:nvSpPr>
            <p:spPr>
              <a:xfrm>
                <a:off x="878528" y="3955584"/>
                <a:ext cx="169182" cy="112791"/>
              </a:xfrm>
              <a:custGeom>
                <a:avLst/>
                <a:gdLst>
                  <a:gd name="f0" fmla="val 10800000"/>
                  <a:gd name="f1" fmla="val 5400000"/>
                  <a:gd name="f2" fmla="val 180"/>
                  <a:gd name="f3" fmla="val w"/>
                  <a:gd name="f4" fmla="val h"/>
                  <a:gd name="f5" fmla="val 0"/>
                  <a:gd name="f6" fmla="val 48"/>
                  <a:gd name="f7" fmla="val 32"/>
                  <a:gd name="f8" fmla="val 8"/>
                  <a:gd name="f9" fmla="val 30"/>
                  <a:gd name="f10" fmla="val 12"/>
                  <a:gd name="f11" fmla="val 11"/>
                  <a:gd name="f12" fmla="val 28"/>
                  <a:gd name="f13" fmla="val 36"/>
                  <a:gd name="f14" fmla="val 43"/>
                  <a:gd name="f15" fmla="val 3"/>
                  <a:gd name="f16" fmla="val 42"/>
                  <a:gd name="f17" fmla="val 14"/>
                  <a:gd name="f18" fmla="val 38"/>
                  <a:gd name="f19" fmla="val 10"/>
                  <a:gd name="f20" fmla="val 33"/>
                  <a:gd name="f21" fmla="val 16"/>
                  <a:gd name="f22" fmla="+- 0 0 -90"/>
                  <a:gd name="f23" fmla="*/ f3 1 48"/>
                  <a:gd name="f24" fmla="*/ f4 1 32"/>
                  <a:gd name="f25" fmla="val f5"/>
                  <a:gd name="f26" fmla="val f6"/>
                  <a:gd name="f27" fmla="val f7"/>
                  <a:gd name="f28" fmla="*/ f22 f0 1"/>
                  <a:gd name="f29" fmla="+- f27 0 f25"/>
                  <a:gd name="f30" fmla="+- f26 0 f25"/>
                  <a:gd name="f31" fmla="*/ f28 1 f2"/>
                  <a:gd name="f32" fmla="*/ f30 1 48"/>
                  <a:gd name="f33" fmla="*/ f29 1 32"/>
                  <a:gd name="f34" fmla="*/ 8 f30 1"/>
                  <a:gd name="f35" fmla="*/ 32 f29 1"/>
                  <a:gd name="f36" fmla="*/ 0 f30 1"/>
                  <a:gd name="f37" fmla="*/ 30 f29 1"/>
                  <a:gd name="f38" fmla="*/ 28 f30 1"/>
                  <a:gd name="f39" fmla="*/ 0 f29 1"/>
                  <a:gd name="f40" fmla="*/ 48 f30 1"/>
                  <a:gd name="f41" fmla="*/ 8 f29 1"/>
                  <a:gd name="f42" fmla="*/ 42 f30 1"/>
                  <a:gd name="f43" fmla="*/ 14 f29 1"/>
                  <a:gd name="f44" fmla="+- f31 0 f1"/>
                  <a:gd name="f45" fmla="*/ f34 1 48"/>
                  <a:gd name="f46" fmla="*/ f35 1 32"/>
                  <a:gd name="f47" fmla="*/ f36 1 48"/>
                  <a:gd name="f48" fmla="*/ f37 1 32"/>
                  <a:gd name="f49" fmla="*/ f38 1 48"/>
                  <a:gd name="f50" fmla="*/ f39 1 32"/>
                  <a:gd name="f51" fmla="*/ f40 1 48"/>
                  <a:gd name="f52" fmla="*/ f41 1 32"/>
                  <a:gd name="f53" fmla="*/ f42 1 48"/>
                  <a:gd name="f54" fmla="*/ f43 1 32"/>
                  <a:gd name="f55" fmla="*/ 0 1 f32"/>
                  <a:gd name="f56" fmla="*/ f26 1 f32"/>
                  <a:gd name="f57" fmla="*/ 0 1 f33"/>
                  <a:gd name="f58" fmla="*/ f27 1 f33"/>
                  <a:gd name="f59" fmla="*/ f45 1 f32"/>
                  <a:gd name="f60" fmla="*/ f46 1 f33"/>
                  <a:gd name="f61" fmla="*/ f47 1 f32"/>
                  <a:gd name="f62" fmla="*/ f48 1 f33"/>
                  <a:gd name="f63" fmla="*/ f49 1 f32"/>
                  <a:gd name="f64" fmla="*/ f50 1 f33"/>
                  <a:gd name="f65" fmla="*/ f51 1 f32"/>
                  <a:gd name="f66" fmla="*/ f52 1 f33"/>
                  <a:gd name="f67" fmla="*/ f53 1 f32"/>
                  <a:gd name="f68" fmla="*/ f54 1 f33"/>
                  <a:gd name="f69" fmla="*/ f55 f23 1"/>
                  <a:gd name="f70" fmla="*/ f56 f23 1"/>
                  <a:gd name="f71" fmla="*/ f58 f24 1"/>
                  <a:gd name="f72" fmla="*/ f57 f24 1"/>
                  <a:gd name="f73" fmla="*/ f59 f23 1"/>
                  <a:gd name="f74" fmla="*/ f60 f24 1"/>
                  <a:gd name="f75" fmla="*/ f61 f23 1"/>
                  <a:gd name="f76" fmla="*/ f62 f24 1"/>
                  <a:gd name="f77" fmla="*/ f63 f23 1"/>
                  <a:gd name="f78" fmla="*/ f64 f24 1"/>
                  <a:gd name="f79" fmla="*/ f65 f23 1"/>
                  <a:gd name="f80" fmla="*/ f66 f24 1"/>
                  <a:gd name="f81" fmla="*/ f67 f23 1"/>
                  <a:gd name="f82" fmla="*/ f68 f24 1"/>
                </a:gdLst>
                <a:ahLst/>
                <a:cxnLst>
                  <a:cxn ang="3cd4">
                    <a:pos x="hc" y="t"/>
                  </a:cxn>
                  <a:cxn ang="0">
                    <a:pos x="r" y="vc"/>
                  </a:cxn>
                  <a:cxn ang="cd4">
                    <a:pos x="hc" y="b"/>
                  </a:cxn>
                  <a:cxn ang="cd2">
                    <a:pos x="l" y="vc"/>
                  </a:cxn>
                  <a:cxn ang="f44">
                    <a:pos x="f73" y="f74"/>
                  </a:cxn>
                  <a:cxn ang="f44">
                    <a:pos x="f75" y="f74"/>
                  </a:cxn>
                  <a:cxn ang="f44">
                    <a:pos x="f75" y="f76"/>
                  </a:cxn>
                  <a:cxn ang="f44">
                    <a:pos x="f77" y="f78"/>
                  </a:cxn>
                  <a:cxn ang="f44">
                    <a:pos x="f79" y="f80"/>
                  </a:cxn>
                  <a:cxn ang="f44">
                    <a:pos x="f81" y="f82"/>
                  </a:cxn>
                  <a:cxn ang="f44">
                    <a:pos x="f77" y="f80"/>
                  </a:cxn>
                  <a:cxn ang="f44">
                    <a:pos x="f73" y="f76"/>
                  </a:cxn>
                  <a:cxn ang="f44">
                    <a:pos x="f73" y="f74"/>
                  </a:cxn>
                </a:cxnLst>
                <a:rect l="f69" t="f72" r="f70" b="f71"/>
                <a:pathLst>
                  <a:path w="48" h="32">
                    <a:moveTo>
                      <a:pt x="f8" y="f7"/>
                    </a:moveTo>
                    <a:cubicBezTo>
                      <a:pt x="f5" y="f7"/>
                      <a:pt x="f5" y="f7"/>
                      <a:pt x="f5" y="f7"/>
                    </a:cubicBezTo>
                    <a:cubicBezTo>
                      <a:pt x="f5" y="f9"/>
                      <a:pt x="f5" y="f9"/>
                      <a:pt x="f5" y="f9"/>
                    </a:cubicBezTo>
                    <a:cubicBezTo>
                      <a:pt x="f5" y="f10"/>
                      <a:pt x="f11" y="f5"/>
                      <a:pt x="f12" y="f5"/>
                    </a:cubicBezTo>
                    <a:cubicBezTo>
                      <a:pt x="f13" y="f5"/>
                      <a:pt x="f14" y="f15"/>
                      <a:pt x="f6" y="f8"/>
                    </a:cubicBezTo>
                    <a:cubicBezTo>
                      <a:pt x="f16" y="f17"/>
                      <a:pt x="f16" y="f17"/>
                      <a:pt x="f16" y="f17"/>
                    </a:cubicBezTo>
                    <a:cubicBezTo>
                      <a:pt x="f18" y="f19"/>
                      <a:pt x="f20" y="f8"/>
                      <a:pt x="f12" y="f8"/>
                    </a:cubicBezTo>
                    <a:cubicBezTo>
                      <a:pt x="f21" y="f8"/>
                      <a:pt x="f8" y="f21"/>
                      <a:pt x="f8" y="f9"/>
                    </a:cubicBezTo>
                    <a:lnTo>
                      <a:pt x="f8" y="f7"/>
                    </a:ln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8" name="Freeform 1998">
                <a:extLst>
                  <a:ext uri="{FF2B5EF4-FFF2-40B4-BE49-F238E27FC236}">
                    <a16:creationId xmlns:a16="http://schemas.microsoft.com/office/drawing/2014/main" id="{8B8E1D39-F7DA-4687-9FBC-E4B2CF7C5A3E}"/>
                  </a:ext>
                </a:extLst>
              </p:cNvPr>
              <p:cNvSpPr/>
              <p:nvPr/>
            </p:nvSpPr>
            <p:spPr>
              <a:xfrm>
                <a:off x="1019519" y="3955584"/>
                <a:ext cx="139500" cy="140991"/>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grpSp>
      </p:grpSp>
      <p:sp>
        <p:nvSpPr>
          <p:cNvPr id="89" name="Oval 255">
            <a:extLst>
              <a:ext uri="{FF2B5EF4-FFF2-40B4-BE49-F238E27FC236}">
                <a16:creationId xmlns:a16="http://schemas.microsoft.com/office/drawing/2014/main" id="{D5C5EBA4-2AAE-4FB9-A9AE-E408B217885A}"/>
              </a:ext>
            </a:extLst>
          </p:cNvPr>
          <p:cNvSpPr/>
          <p:nvPr/>
        </p:nvSpPr>
        <p:spPr>
          <a:xfrm>
            <a:off x="2050293" y="245615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0" name="Oval 255">
            <a:extLst>
              <a:ext uri="{FF2B5EF4-FFF2-40B4-BE49-F238E27FC236}">
                <a16:creationId xmlns:a16="http://schemas.microsoft.com/office/drawing/2014/main" id="{12A87406-DC93-4136-9EAE-83F52C42D5E4}"/>
              </a:ext>
            </a:extLst>
          </p:cNvPr>
          <p:cNvSpPr/>
          <p:nvPr/>
        </p:nvSpPr>
        <p:spPr>
          <a:xfrm>
            <a:off x="8921783" y="380292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1" name="Oval 255">
            <a:extLst>
              <a:ext uri="{FF2B5EF4-FFF2-40B4-BE49-F238E27FC236}">
                <a16:creationId xmlns:a16="http://schemas.microsoft.com/office/drawing/2014/main" id="{EE4E46F0-7803-418E-9FF8-AFE037388411}"/>
              </a:ext>
            </a:extLst>
          </p:cNvPr>
          <p:cNvSpPr/>
          <p:nvPr/>
        </p:nvSpPr>
        <p:spPr>
          <a:xfrm>
            <a:off x="8092631" y="264457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2" name="Oval 255">
            <a:extLst>
              <a:ext uri="{FF2B5EF4-FFF2-40B4-BE49-F238E27FC236}">
                <a16:creationId xmlns:a16="http://schemas.microsoft.com/office/drawing/2014/main" id="{0272DBD6-60FA-48D6-A99F-CD80C33733EC}"/>
              </a:ext>
            </a:extLst>
          </p:cNvPr>
          <p:cNvSpPr/>
          <p:nvPr/>
        </p:nvSpPr>
        <p:spPr>
          <a:xfrm>
            <a:off x="8092631" y="491515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3" name="Oval 255">
            <a:extLst>
              <a:ext uri="{FF2B5EF4-FFF2-40B4-BE49-F238E27FC236}">
                <a16:creationId xmlns:a16="http://schemas.microsoft.com/office/drawing/2014/main" id="{ED405AB4-4101-4921-BC38-FAECE819C417}"/>
              </a:ext>
            </a:extLst>
          </p:cNvPr>
          <p:cNvSpPr/>
          <p:nvPr/>
        </p:nvSpPr>
        <p:spPr>
          <a:xfrm>
            <a:off x="2757295" y="363952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4" name="Oval 255">
            <a:extLst>
              <a:ext uri="{FF2B5EF4-FFF2-40B4-BE49-F238E27FC236}">
                <a16:creationId xmlns:a16="http://schemas.microsoft.com/office/drawing/2014/main" id="{B966C56B-70CE-463F-81C4-02F2F1018598}"/>
              </a:ext>
            </a:extLst>
          </p:cNvPr>
          <p:cNvSpPr/>
          <p:nvPr/>
        </p:nvSpPr>
        <p:spPr>
          <a:xfrm>
            <a:off x="2050293" y="473211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grpSp>
        <p:nvGrpSpPr>
          <p:cNvPr id="95" name="Group 220">
            <a:extLst>
              <a:ext uri="{FF2B5EF4-FFF2-40B4-BE49-F238E27FC236}">
                <a16:creationId xmlns:a16="http://schemas.microsoft.com/office/drawing/2014/main" id="{060BE912-9E27-4FF6-A17A-F2E6790B5516}"/>
              </a:ext>
            </a:extLst>
          </p:cNvPr>
          <p:cNvGrpSpPr/>
          <p:nvPr/>
        </p:nvGrpSpPr>
        <p:grpSpPr>
          <a:xfrm>
            <a:off x="2995037" y="3955528"/>
            <a:ext cx="615729" cy="521701"/>
            <a:chOff x="5293644" y="3236409"/>
            <a:chExt cx="615729" cy="521701"/>
          </a:xfrm>
        </p:grpSpPr>
        <p:sp>
          <p:nvSpPr>
            <p:cNvPr id="96" name="Freeform 5">
              <a:extLst>
                <a:ext uri="{FF2B5EF4-FFF2-40B4-BE49-F238E27FC236}">
                  <a16:creationId xmlns:a16="http://schemas.microsoft.com/office/drawing/2014/main" id="{746FBE29-5633-41A4-84B2-F501178212BA}"/>
                </a:ext>
              </a:extLst>
            </p:cNvPr>
            <p:cNvSpPr/>
            <p:nvPr/>
          </p:nvSpPr>
          <p:spPr>
            <a:xfrm>
              <a:off x="5494940" y="3627982"/>
              <a:ext cx="157487" cy="78546"/>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7" name="Freeform 6">
              <a:extLst>
                <a:ext uri="{FF2B5EF4-FFF2-40B4-BE49-F238E27FC236}">
                  <a16:creationId xmlns:a16="http://schemas.microsoft.com/office/drawing/2014/main" id="{D4AE077F-41A2-4643-B227-0395EADADDE6}"/>
                </a:ext>
              </a:extLst>
            </p:cNvPr>
            <p:cNvSpPr/>
            <p:nvPr/>
          </p:nvSpPr>
          <p:spPr>
            <a:xfrm>
              <a:off x="5293644" y="3236409"/>
              <a:ext cx="554153" cy="392743"/>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8" name="Freeform 7">
              <a:extLst>
                <a:ext uri="{FF2B5EF4-FFF2-40B4-BE49-F238E27FC236}">
                  <a16:creationId xmlns:a16="http://schemas.microsoft.com/office/drawing/2014/main" id="{B0E6B578-8795-48B1-9F52-D868A1D7FD4A}"/>
                </a:ext>
              </a:extLst>
            </p:cNvPr>
            <p:cNvSpPr/>
            <p:nvPr/>
          </p:nvSpPr>
          <p:spPr>
            <a:xfrm>
              <a:off x="5300749" y="3558808"/>
              <a:ext cx="381277" cy="0"/>
            </a:xfrm>
            <a:custGeom>
              <a:avLst/>
              <a:gdLst>
                <a:gd name="f0" fmla="val 10800000"/>
                <a:gd name="f1" fmla="val 5400000"/>
                <a:gd name="f2" fmla="val 180"/>
                <a:gd name="f3" fmla="val w"/>
                <a:gd name="f4" fmla="val h"/>
                <a:gd name="f5" fmla="val 0"/>
                <a:gd name="f6" fmla="val 381277"/>
                <a:gd name="f7" fmla="val 212612"/>
                <a:gd name="f8" fmla="+- 0 0 -90"/>
                <a:gd name="f9" fmla="*/ f3 1 381277"/>
                <a:gd name="f10" fmla="*/ f4 1 0"/>
                <a:gd name="f11" fmla="val f5"/>
                <a:gd name="f12" fmla="val f6"/>
                <a:gd name="f13" fmla="*/ f8 f0 1"/>
                <a:gd name="f14" fmla="+- f11 0 f11"/>
                <a:gd name="f15" fmla="+- f12 0 f11"/>
                <a:gd name="f16" fmla="*/ f13 1 f2"/>
                <a:gd name="f17" fmla="*/ f15 1 381277"/>
                <a:gd name="f18" fmla="*/ f14 1 0"/>
                <a:gd name="f19" fmla="+- f16 0 f1"/>
                <a:gd name="f20" fmla="*/ 0 1 f17"/>
                <a:gd name="f21" fmla="*/ 0 1 f18"/>
                <a:gd name="f22" fmla="*/ 212612 1 f17"/>
                <a:gd name="f23" fmla="*/ 381277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381277">
                  <a:moveTo>
                    <a:pt x="f5" y="f5"/>
                  </a:moveTo>
                  <a:lnTo>
                    <a:pt x="f7" y="f5"/>
                  </a:lnTo>
                  <a:lnTo>
                    <a:pt x="f6" y="f5"/>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9" name="Freeform 8">
              <a:extLst>
                <a:ext uri="{FF2B5EF4-FFF2-40B4-BE49-F238E27FC236}">
                  <a16:creationId xmlns:a16="http://schemas.microsoft.com/office/drawing/2014/main" id="{B074BC20-AF0E-4BA4-8AF6-C6A916BD63EF}"/>
                </a:ext>
              </a:extLst>
            </p:cNvPr>
            <p:cNvSpPr/>
            <p:nvPr/>
          </p:nvSpPr>
          <p:spPr>
            <a:xfrm>
              <a:off x="5682026" y="3330199"/>
              <a:ext cx="227347" cy="427911"/>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100" name="Line 9">
              <a:extLst>
                <a:ext uri="{FF2B5EF4-FFF2-40B4-BE49-F238E27FC236}">
                  <a16:creationId xmlns:a16="http://schemas.microsoft.com/office/drawing/2014/main" id="{413D8637-3AB5-4D3F-90EC-791DAEA42533}"/>
                </a:ext>
              </a:extLst>
            </p:cNvPr>
            <p:cNvSpPr/>
            <p:nvPr/>
          </p:nvSpPr>
          <p:spPr>
            <a:xfrm flipH="1" flipV="1">
              <a:off x="5682026" y="3697147"/>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101" name="Line 10">
              <a:extLst>
                <a:ext uri="{FF2B5EF4-FFF2-40B4-BE49-F238E27FC236}">
                  <a16:creationId xmlns:a16="http://schemas.microsoft.com/office/drawing/2014/main" id="{26D7F576-308E-44D8-895A-6964B6E1D260}"/>
                </a:ext>
              </a:extLst>
            </p:cNvPr>
            <p:cNvSpPr/>
            <p:nvPr/>
          </p:nvSpPr>
          <p:spPr>
            <a:xfrm>
              <a:off x="5682026" y="3386471"/>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grpSp>
      <p:grpSp>
        <p:nvGrpSpPr>
          <p:cNvPr id="102" name="Group 237">
            <a:extLst>
              <a:ext uri="{FF2B5EF4-FFF2-40B4-BE49-F238E27FC236}">
                <a16:creationId xmlns:a16="http://schemas.microsoft.com/office/drawing/2014/main" id="{899F3E63-9DFE-4179-948A-ED77182D7343}"/>
              </a:ext>
            </a:extLst>
          </p:cNvPr>
          <p:cNvGrpSpPr/>
          <p:nvPr/>
        </p:nvGrpSpPr>
        <p:grpSpPr>
          <a:xfrm>
            <a:off x="9306355" y="4106899"/>
            <a:ext cx="452244" cy="579319"/>
            <a:chOff x="7839827" y="3188869"/>
            <a:chExt cx="457200" cy="605661"/>
          </a:xfrm>
        </p:grpSpPr>
        <p:sp>
          <p:nvSpPr>
            <p:cNvPr id="103" name="Freeform 29">
              <a:extLst>
                <a:ext uri="{FF2B5EF4-FFF2-40B4-BE49-F238E27FC236}">
                  <a16:creationId xmlns:a16="http://schemas.microsoft.com/office/drawing/2014/main" id="{C6530DE0-CD91-4543-ACC8-D734758BE911}"/>
                </a:ext>
              </a:extLst>
            </p:cNvPr>
            <p:cNvSpPr/>
            <p:nvPr/>
          </p:nvSpPr>
          <p:spPr>
            <a:xfrm>
              <a:off x="7839827" y="3188869"/>
              <a:ext cx="457200" cy="605661"/>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4" name="Freeform 30">
              <a:extLst>
                <a:ext uri="{FF2B5EF4-FFF2-40B4-BE49-F238E27FC236}">
                  <a16:creationId xmlns:a16="http://schemas.microsoft.com/office/drawing/2014/main" id="{70DB47DB-3535-499C-BBA5-B721DB8ECCF6}"/>
                </a:ext>
              </a:extLst>
            </p:cNvPr>
            <p:cNvSpPr/>
            <p:nvPr/>
          </p:nvSpPr>
          <p:spPr>
            <a:xfrm>
              <a:off x="8132792" y="3188869"/>
              <a:ext cx="156472" cy="154753"/>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5" name="Rectangle 31">
              <a:extLst>
                <a:ext uri="{FF2B5EF4-FFF2-40B4-BE49-F238E27FC236}">
                  <a16:creationId xmlns:a16="http://schemas.microsoft.com/office/drawing/2014/main" id="{466A486F-346B-482E-BDAD-F62AD3DC4B6C}"/>
                </a:ext>
              </a:extLst>
            </p:cNvPr>
            <p:cNvSpPr/>
            <p:nvPr/>
          </p:nvSpPr>
          <p:spPr>
            <a:xfrm>
              <a:off x="7904192" y="3343622"/>
              <a:ext cx="71021" cy="177018"/>
            </a:xfrm>
            <a:prstGeom prst="rect">
              <a:avLst/>
            </a:pr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6" name="Rectangle 32">
              <a:extLst>
                <a:ext uri="{FF2B5EF4-FFF2-40B4-BE49-F238E27FC236}">
                  <a16:creationId xmlns:a16="http://schemas.microsoft.com/office/drawing/2014/main" id="{21A601F6-5DAA-4011-AA9A-9AADA5C37AD5}"/>
                </a:ext>
              </a:extLst>
            </p:cNvPr>
            <p:cNvSpPr/>
            <p:nvPr/>
          </p:nvSpPr>
          <p:spPr>
            <a:xfrm>
              <a:off x="8012942" y="3395953"/>
              <a:ext cx="53263" cy="124696"/>
            </a:xfrm>
            <a:prstGeom prst="rect">
              <a:avLst/>
            </a:pr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7" name="Rectangle 33">
              <a:extLst>
                <a:ext uri="{FF2B5EF4-FFF2-40B4-BE49-F238E27FC236}">
                  <a16:creationId xmlns:a16="http://schemas.microsoft.com/office/drawing/2014/main" id="{EFA62DD6-9655-4DFB-9DAD-34A79B8EA4C8}"/>
                </a:ext>
              </a:extLst>
            </p:cNvPr>
            <p:cNvSpPr/>
            <p:nvPr/>
          </p:nvSpPr>
          <p:spPr>
            <a:xfrm>
              <a:off x="8102827" y="3433800"/>
              <a:ext cx="45500" cy="86840"/>
            </a:xfrm>
            <a:prstGeom prst="rect">
              <a:avLst/>
            </a:pr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8" name="Freeform 34">
              <a:extLst>
                <a:ext uri="{FF2B5EF4-FFF2-40B4-BE49-F238E27FC236}">
                  <a16:creationId xmlns:a16="http://schemas.microsoft.com/office/drawing/2014/main" id="{4529B380-83AF-476C-BAF2-3C182D4B13A2}"/>
                </a:ext>
              </a:extLst>
            </p:cNvPr>
            <p:cNvSpPr/>
            <p:nvPr/>
          </p:nvSpPr>
          <p:spPr>
            <a:xfrm>
              <a:off x="8184949" y="3486131"/>
              <a:ext cx="43278" cy="34509"/>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9" name="Line 35">
              <a:extLst>
                <a:ext uri="{FF2B5EF4-FFF2-40B4-BE49-F238E27FC236}">
                  <a16:creationId xmlns:a16="http://schemas.microsoft.com/office/drawing/2014/main" id="{E1023CC0-905D-4001-B810-5998EF51F436}"/>
                </a:ext>
              </a:extLst>
            </p:cNvPr>
            <p:cNvSpPr/>
            <p:nvPr/>
          </p:nvSpPr>
          <p:spPr>
            <a:xfrm flipH="1">
              <a:off x="7904192"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0" name="Line 36">
              <a:extLst>
                <a:ext uri="{FF2B5EF4-FFF2-40B4-BE49-F238E27FC236}">
                  <a16:creationId xmlns:a16="http://schemas.microsoft.com/office/drawing/2014/main" id="{DBFEFA06-2F4C-4458-B4BA-CC611AD129EC}"/>
                </a:ext>
              </a:extLst>
            </p:cNvPr>
            <p:cNvSpPr/>
            <p:nvPr/>
          </p:nvSpPr>
          <p:spPr>
            <a:xfrm flipH="1">
              <a:off x="7904192" y="3650906"/>
              <a:ext cx="9210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1" name="Line 37">
              <a:extLst>
                <a:ext uri="{FF2B5EF4-FFF2-40B4-BE49-F238E27FC236}">
                  <a16:creationId xmlns:a16="http://schemas.microsoft.com/office/drawing/2014/main" id="{1DEE26B8-823C-4ED1-A3FF-E91BD1E27E57}"/>
                </a:ext>
              </a:extLst>
            </p:cNvPr>
            <p:cNvSpPr/>
            <p:nvPr/>
          </p:nvSpPr>
          <p:spPr>
            <a:xfrm flipH="1">
              <a:off x="7904192"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2" name="Line 38">
              <a:extLst>
                <a:ext uri="{FF2B5EF4-FFF2-40B4-BE49-F238E27FC236}">
                  <a16:creationId xmlns:a16="http://schemas.microsoft.com/office/drawing/2014/main" id="{8CD543EA-5103-4E8B-AE49-79B7C135D428}"/>
                </a:ext>
              </a:extLst>
            </p:cNvPr>
            <p:cNvSpPr/>
            <p:nvPr/>
          </p:nvSpPr>
          <p:spPr>
            <a:xfrm flipH="1">
              <a:off x="8108377"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3" name="Line 39">
              <a:extLst>
                <a:ext uri="{FF2B5EF4-FFF2-40B4-BE49-F238E27FC236}">
                  <a16:creationId xmlns:a16="http://schemas.microsoft.com/office/drawing/2014/main" id="{082BDE5E-4380-459D-A89B-CD011A1651A4}"/>
                </a:ext>
              </a:extLst>
            </p:cNvPr>
            <p:cNvSpPr/>
            <p:nvPr/>
          </p:nvSpPr>
          <p:spPr>
            <a:xfrm flipH="1">
              <a:off x="8108377" y="3650906"/>
              <a:ext cx="9321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4" name="Line 40">
              <a:extLst>
                <a:ext uri="{FF2B5EF4-FFF2-40B4-BE49-F238E27FC236}">
                  <a16:creationId xmlns:a16="http://schemas.microsoft.com/office/drawing/2014/main" id="{F7924C00-01C3-498A-9E24-B08898EF382C}"/>
                </a:ext>
              </a:extLst>
            </p:cNvPr>
            <p:cNvSpPr/>
            <p:nvPr/>
          </p:nvSpPr>
          <p:spPr>
            <a:xfrm flipH="1">
              <a:off x="8108377"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grpSp>
      <p:sp>
        <p:nvSpPr>
          <p:cNvPr id="115" name="Freeform 86">
            <a:extLst>
              <a:ext uri="{FF2B5EF4-FFF2-40B4-BE49-F238E27FC236}">
                <a16:creationId xmlns:a16="http://schemas.microsoft.com/office/drawing/2014/main" id="{67F23D1A-40B6-4668-9573-4C9DD4372F8D}"/>
              </a:ext>
            </a:extLst>
          </p:cNvPr>
          <p:cNvSpPr>
            <a:spLocks noChangeAspect="1"/>
          </p:cNvSpPr>
          <p:nvPr/>
        </p:nvSpPr>
        <p:spPr bwMode="black">
          <a:xfrm>
            <a:off x="8394104" y="5191487"/>
            <a:ext cx="559416" cy="635212"/>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algn="ctr" defTabSz="483819" fontAlgn="base">
              <a:lnSpc>
                <a:spcPct val="90000"/>
              </a:lnSpc>
              <a:spcBef>
                <a:spcPct val="0"/>
              </a:spcBef>
              <a:spcAft>
                <a:spcPct val="0"/>
              </a:spcAft>
              <a:defRPr/>
            </a:pPr>
            <a:endParaRPr lang="en-US" sz="1245">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6" name="Group 41">
            <a:extLst>
              <a:ext uri="{FF2B5EF4-FFF2-40B4-BE49-F238E27FC236}">
                <a16:creationId xmlns:a16="http://schemas.microsoft.com/office/drawing/2014/main" id="{12CD78C6-6D6E-4939-862F-D653E204EC99}"/>
              </a:ext>
            </a:extLst>
          </p:cNvPr>
          <p:cNvGrpSpPr/>
          <p:nvPr/>
        </p:nvGrpSpPr>
        <p:grpSpPr>
          <a:xfrm>
            <a:off x="2102465" y="2840462"/>
            <a:ext cx="1024872" cy="372580"/>
            <a:chOff x="5910187" y="1056031"/>
            <a:chExt cx="628037" cy="228316"/>
          </a:xfrm>
        </p:grpSpPr>
        <p:sp>
          <p:nvSpPr>
            <p:cNvPr id="117" name="Rectangle: Rounded Corners 42">
              <a:extLst>
                <a:ext uri="{FF2B5EF4-FFF2-40B4-BE49-F238E27FC236}">
                  <a16:creationId xmlns:a16="http://schemas.microsoft.com/office/drawing/2014/main" id="{1FB22C46-3730-4E0F-B8B3-C1F07DCA57AF}"/>
                </a:ext>
              </a:extLst>
            </p:cNvPr>
            <p:cNvSpPr/>
            <p:nvPr/>
          </p:nvSpPr>
          <p:spPr>
            <a:xfrm>
              <a:off x="5910187" y="1056031"/>
              <a:ext cx="628037" cy="22831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grpSp>
          <p:nvGrpSpPr>
            <p:cNvPr id="118" name="Group 43">
              <a:extLst>
                <a:ext uri="{FF2B5EF4-FFF2-40B4-BE49-F238E27FC236}">
                  <a16:creationId xmlns:a16="http://schemas.microsoft.com/office/drawing/2014/main" id="{DE179538-3D86-4C22-A7AB-97A5596BCD8A}"/>
                </a:ext>
              </a:extLst>
            </p:cNvPr>
            <p:cNvGrpSpPr/>
            <p:nvPr/>
          </p:nvGrpSpPr>
          <p:grpSpPr>
            <a:xfrm>
              <a:off x="5964969" y="1102885"/>
              <a:ext cx="518473" cy="134617"/>
              <a:chOff x="5964969" y="1102885"/>
              <a:chExt cx="518473" cy="134617"/>
            </a:xfrm>
          </p:grpSpPr>
          <p:grpSp>
            <p:nvGrpSpPr>
              <p:cNvPr id="119" name="Group 44">
                <a:extLst>
                  <a:ext uri="{FF2B5EF4-FFF2-40B4-BE49-F238E27FC236}">
                    <a16:creationId xmlns:a16="http://schemas.microsoft.com/office/drawing/2014/main" id="{3992B354-ADAF-437E-B0ED-656B723685CF}"/>
                  </a:ext>
                </a:extLst>
              </p:cNvPr>
              <p:cNvGrpSpPr/>
              <p:nvPr/>
            </p:nvGrpSpPr>
            <p:grpSpPr>
              <a:xfrm>
                <a:off x="6382063" y="1102885"/>
                <a:ext cx="101379" cy="134617"/>
                <a:chOff x="6382063" y="1102885"/>
                <a:chExt cx="101379" cy="134617"/>
              </a:xfrm>
            </p:grpSpPr>
            <p:sp>
              <p:nvSpPr>
                <p:cNvPr id="127" name="Freeform 1787">
                  <a:extLst>
                    <a:ext uri="{FF2B5EF4-FFF2-40B4-BE49-F238E27FC236}">
                      <a16:creationId xmlns:a16="http://schemas.microsoft.com/office/drawing/2014/main" id="{D2349326-B904-4AE1-899B-0130F1ECE980}"/>
                    </a:ext>
                  </a:extLst>
                </p:cNvPr>
                <p:cNvSpPr/>
                <p:nvPr/>
              </p:nvSpPr>
              <p:spPr>
                <a:xfrm>
                  <a:off x="6382063" y="1161461"/>
                  <a:ext cx="101379" cy="76041"/>
                </a:xfrm>
                <a:custGeom>
                  <a:avLst/>
                  <a:gdLst>
                    <a:gd name="f0" fmla="val 10800000"/>
                    <a:gd name="f1" fmla="val 5400000"/>
                    <a:gd name="f2" fmla="val 180"/>
                    <a:gd name="f3" fmla="val w"/>
                    <a:gd name="f4" fmla="val h"/>
                    <a:gd name="f5" fmla="val 0"/>
                    <a:gd name="f6" fmla="val 135"/>
                    <a:gd name="f7" fmla="val 19"/>
                    <a:gd name="f8" fmla="val 116"/>
                    <a:gd name="f9" fmla="val 161"/>
                    <a:gd name="f10" fmla="+- 0 0 -90"/>
                    <a:gd name="f11" fmla="*/ f3 1 180"/>
                    <a:gd name="f12" fmla="*/ f4 1 135"/>
                    <a:gd name="f13" fmla="val f5"/>
                    <a:gd name="f14" fmla="val f2"/>
                    <a:gd name="f15" fmla="val f6"/>
                    <a:gd name="f16" fmla="*/ f10 f0 1"/>
                    <a:gd name="f17" fmla="+- f15 0 f13"/>
                    <a:gd name="f18" fmla="+- f14 0 f13"/>
                    <a:gd name="f19" fmla="*/ f16 1 f2"/>
                    <a:gd name="f20" fmla="*/ f18 1 180"/>
                    <a:gd name="f21" fmla="*/ f17 1 135"/>
                    <a:gd name="f22" fmla="*/ 180 f18 1"/>
                    <a:gd name="f23" fmla="*/ 135 f17 1"/>
                    <a:gd name="f24" fmla="*/ 0 f18 1"/>
                    <a:gd name="f25" fmla="*/ 0 f17 1"/>
                    <a:gd name="f26" fmla="*/ 19 f18 1"/>
                    <a:gd name="f27" fmla="*/ 116 f17 1"/>
                    <a:gd name="f28" fmla="*/ 161 f18 1"/>
                    <a:gd name="f29" fmla="*/ 19 f17 1"/>
                    <a:gd name="f30" fmla="+- f19 0 f1"/>
                    <a:gd name="f31" fmla="*/ f22 1 180"/>
                    <a:gd name="f32" fmla="*/ f23 1 135"/>
                    <a:gd name="f33" fmla="*/ f24 1 180"/>
                    <a:gd name="f34" fmla="*/ f25 1 135"/>
                    <a:gd name="f35" fmla="*/ f26 1 180"/>
                    <a:gd name="f36" fmla="*/ f27 1 135"/>
                    <a:gd name="f37" fmla="*/ f28 1 180"/>
                    <a:gd name="f38" fmla="*/ f29 1 135"/>
                    <a:gd name="f39" fmla="*/ 0 1 f20"/>
                    <a:gd name="f40" fmla="*/ f14 1 f20"/>
                    <a:gd name="f41" fmla="*/ 0 1 f21"/>
                    <a:gd name="f42" fmla="*/ f15 1 f21"/>
                    <a:gd name="f43" fmla="*/ f31 1 f20"/>
                    <a:gd name="f44" fmla="*/ f32 1 f21"/>
                    <a:gd name="f45" fmla="*/ f33 1 f20"/>
                    <a:gd name="f46" fmla="*/ f34 1 f21"/>
                    <a:gd name="f47" fmla="*/ f35 1 f20"/>
                    <a:gd name="f48" fmla="*/ f36 1 f21"/>
                    <a:gd name="f49" fmla="*/ f37 1 f20"/>
                    <a:gd name="f50" fmla="*/ f38 1 f21"/>
                    <a:gd name="f51" fmla="*/ f39 f11 1"/>
                    <a:gd name="f52" fmla="*/ f40 f11 1"/>
                    <a:gd name="f53" fmla="*/ f42 f12 1"/>
                    <a:gd name="f54" fmla="*/ f41 f12 1"/>
                    <a:gd name="f55" fmla="*/ f43 f11 1"/>
                    <a:gd name="f56" fmla="*/ f44 f12 1"/>
                    <a:gd name="f57" fmla="*/ f45 f11 1"/>
                    <a:gd name="f58" fmla="*/ f46 f12 1"/>
                    <a:gd name="f59" fmla="*/ f47 f11 1"/>
                    <a:gd name="f60" fmla="*/ f48 f12 1"/>
                    <a:gd name="f61" fmla="*/ f49 f11 1"/>
                    <a:gd name="f62" fmla="*/ f50 f12 1"/>
                  </a:gdLst>
                  <a:ahLst/>
                  <a:cxnLst>
                    <a:cxn ang="3cd4">
                      <a:pos x="hc" y="t"/>
                    </a:cxn>
                    <a:cxn ang="0">
                      <a:pos x="r" y="vc"/>
                    </a:cxn>
                    <a:cxn ang="cd4">
                      <a:pos x="hc" y="b"/>
                    </a:cxn>
                    <a:cxn ang="cd2">
                      <a:pos x="l" y="vc"/>
                    </a:cxn>
                    <a:cxn ang="f30">
                      <a:pos x="f55" y="f56"/>
                    </a:cxn>
                    <a:cxn ang="f30">
                      <a:pos x="f57" y="f56"/>
                    </a:cxn>
                    <a:cxn ang="f30">
                      <a:pos x="f57" y="f58"/>
                    </a:cxn>
                    <a:cxn ang="f30">
                      <a:pos x="f55" y="f58"/>
                    </a:cxn>
                    <a:cxn ang="f30">
                      <a:pos x="f55" y="f56"/>
                    </a:cxn>
                    <a:cxn ang="f30">
                      <a:pos x="f59" y="f60"/>
                    </a:cxn>
                    <a:cxn ang="f30">
                      <a:pos x="f61" y="f60"/>
                    </a:cxn>
                    <a:cxn ang="f30">
                      <a:pos x="f61" y="f62"/>
                    </a:cxn>
                    <a:cxn ang="f30">
                      <a:pos x="f59" y="f62"/>
                    </a:cxn>
                    <a:cxn ang="f30">
                      <a:pos x="f59" y="f60"/>
                    </a:cxn>
                  </a:cxnLst>
                  <a:rect l="f51" t="f54" r="f52" b="f53"/>
                  <a:pathLst>
                    <a:path w="180" h="135">
                      <a:moveTo>
                        <a:pt x="f2" y="f6"/>
                      </a:moveTo>
                      <a:lnTo>
                        <a:pt x="f5" y="f6"/>
                      </a:lnTo>
                      <a:lnTo>
                        <a:pt x="f5" y="f5"/>
                      </a:lnTo>
                      <a:lnTo>
                        <a:pt x="f2" y="f5"/>
                      </a:lnTo>
                      <a:lnTo>
                        <a:pt x="f2" y="f6"/>
                      </a:lnTo>
                      <a:close/>
                      <a:moveTo>
                        <a:pt x="f7" y="f8"/>
                      </a:moveTo>
                      <a:lnTo>
                        <a:pt x="f9" y="f8"/>
                      </a:lnTo>
                      <a:lnTo>
                        <a:pt x="f9" y="f7"/>
                      </a:lnTo>
                      <a:lnTo>
                        <a:pt x="f7" y="f7"/>
                      </a:lnTo>
                      <a:lnTo>
                        <a:pt x="f7" y="f8"/>
                      </a:lnTo>
                      <a:close/>
                    </a:path>
                  </a:pathLst>
                </a:custGeom>
                <a:solidFill>
                  <a:srgbClr val="FFFFFF"/>
                </a:solidFill>
                <a:ln w="19050"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28" name="Freeform 1788">
                  <a:extLst>
                    <a:ext uri="{FF2B5EF4-FFF2-40B4-BE49-F238E27FC236}">
                      <a16:creationId xmlns:a16="http://schemas.microsoft.com/office/drawing/2014/main" id="{911FF5BA-B992-4E33-9A13-2ACA2F9FCD8F}"/>
                    </a:ext>
                  </a:extLst>
                </p:cNvPr>
                <p:cNvSpPr/>
                <p:nvPr/>
              </p:nvSpPr>
              <p:spPr>
                <a:xfrm>
                  <a:off x="6397837" y="1102885"/>
                  <a:ext cx="68150" cy="58576"/>
                </a:xfrm>
                <a:custGeom>
                  <a:avLst/>
                  <a:gdLst>
                    <a:gd name="f0" fmla="val 10800000"/>
                    <a:gd name="f1" fmla="val 5400000"/>
                    <a:gd name="f2" fmla="val 180"/>
                    <a:gd name="f3" fmla="val w"/>
                    <a:gd name="f4" fmla="val h"/>
                    <a:gd name="f5" fmla="val 0"/>
                    <a:gd name="f6" fmla="val 51"/>
                    <a:gd name="f7" fmla="val 44"/>
                    <a:gd name="f8" fmla="val 43"/>
                    <a:gd name="f9" fmla="val 26"/>
                    <a:gd name="f10" fmla="val 16"/>
                    <a:gd name="f11" fmla="val 36"/>
                    <a:gd name="f12" fmla="val 8"/>
                    <a:gd name="f13" fmla="val 12"/>
                    <a:gd name="f14" fmla="val 11"/>
                    <a:gd name="f15" fmla="val 40"/>
                    <a:gd name="f16" fmla="+- 0 0 -90"/>
                    <a:gd name="f17" fmla="*/ f3 1 51"/>
                    <a:gd name="f18" fmla="*/ f4 1 44"/>
                    <a:gd name="f19" fmla="val f5"/>
                    <a:gd name="f20" fmla="val f6"/>
                    <a:gd name="f21" fmla="val f7"/>
                    <a:gd name="f22" fmla="*/ f16 f0 1"/>
                    <a:gd name="f23" fmla="+- f21 0 f19"/>
                    <a:gd name="f24" fmla="+- f20 0 f19"/>
                    <a:gd name="f25" fmla="*/ f22 1 f2"/>
                    <a:gd name="f26" fmla="*/ f24 1 51"/>
                    <a:gd name="f27" fmla="*/ f23 1 44"/>
                    <a:gd name="f28" fmla="*/ 51 f24 1"/>
                    <a:gd name="f29" fmla="*/ 44 f23 1"/>
                    <a:gd name="f30" fmla="*/ 43 f24 1"/>
                    <a:gd name="f31" fmla="*/ 26 f23 1"/>
                    <a:gd name="f32" fmla="*/ 26 f24 1"/>
                    <a:gd name="f33" fmla="*/ 8 f23 1"/>
                    <a:gd name="f34" fmla="*/ 8 f24 1"/>
                    <a:gd name="f35" fmla="*/ 0 f24 1"/>
                    <a:gd name="f36" fmla="*/ 0 f23 1"/>
                    <a:gd name="f37" fmla="+- f25 0 f1"/>
                    <a:gd name="f38" fmla="*/ f28 1 51"/>
                    <a:gd name="f39" fmla="*/ f29 1 44"/>
                    <a:gd name="f40" fmla="*/ f30 1 51"/>
                    <a:gd name="f41" fmla="*/ f31 1 44"/>
                    <a:gd name="f42" fmla="*/ f32 1 51"/>
                    <a:gd name="f43" fmla="*/ f33 1 44"/>
                    <a:gd name="f44" fmla="*/ f34 1 51"/>
                    <a:gd name="f45" fmla="*/ f35 1 51"/>
                    <a:gd name="f46" fmla="*/ f36 1 44"/>
                    <a:gd name="f47" fmla="*/ 0 1 f26"/>
                    <a:gd name="f48" fmla="*/ f20 1 f26"/>
                    <a:gd name="f49" fmla="*/ 0 1 f27"/>
                    <a:gd name="f50" fmla="*/ f21 1 f27"/>
                    <a:gd name="f51" fmla="*/ f38 1 f26"/>
                    <a:gd name="f52" fmla="*/ f39 1 f27"/>
                    <a:gd name="f53" fmla="*/ f40 1 f26"/>
                    <a:gd name="f54" fmla="*/ f41 1 f27"/>
                    <a:gd name="f55" fmla="*/ f42 1 f26"/>
                    <a:gd name="f56" fmla="*/ f43 1 f27"/>
                    <a:gd name="f57" fmla="*/ f44 1 f26"/>
                    <a:gd name="f58" fmla="*/ f45 1 f26"/>
                    <a:gd name="f59" fmla="*/ f46 1 f27"/>
                    <a:gd name="f60" fmla="*/ f47 f17 1"/>
                    <a:gd name="f61" fmla="*/ f48 f17 1"/>
                    <a:gd name="f62" fmla="*/ f50 f18 1"/>
                    <a:gd name="f63" fmla="*/ f49 f18 1"/>
                    <a:gd name="f64" fmla="*/ f51 f17 1"/>
                    <a:gd name="f65" fmla="*/ f52 f18 1"/>
                    <a:gd name="f66" fmla="*/ f53 f17 1"/>
                    <a:gd name="f67" fmla="*/ f54 f18 1"/>
                    <a:gd name="f68" fmla="*/ f55 f17 1"/>
                    <a:gd name="f69" fmla="*/ f56 f18 1"/>
                    <a:gd name="f70" fmla="*/ f57 f17 1"/>
                    <a:gd name="f71" fmla="*/ f58 f17 1"/>
                    <a:gd name="f72" fmla="*/ f59 f18 1"/>
                  </a:gdLst>
                  <a:ahLst/>
                  <a:cxnLst>
                    <a:cxn ang="3cd4">
                      <a:pos x="hc" y="t"/>
                    </a:cxn>
                    <a:cxn ang="0">
                      <a:pos x="r" y="vc"/>
                    </a:cxn>
                    <a:cxn ang="cd4">
                      <a:pos x="hc" y="b"/>
                    </a:cxn>
                    <a:cxn ang="cd2">
                      <a:pos x="l" y="vc"/>
                    </a:cxn>
                    <a:cxn ang="f37">
                      <a:pos x="f64" y="f65"/>
                    </a:cxn>
                    <a:cxn ang="f37">
                      <a:pos x="f66" y="f65"/>
                    </a:cxn>
                    <a:cxn ang="f37">
                      <a:pos x="f66" y="f67"/>
                    </a:cxn>
                    <a:cxn ang="f37">
                      <a:pos x="f68" y="f69"/>
                    </a:cxn>
                    <a:cxn ang="f37">
                      <a:pos x="f70" y="f67"/>
                    </a:cxn>
                    <a:cxn ang="f37">
                      <a:pos x="f70" y="f65"/>
                    </a:cxn>
                    <a:cxn ang="f37">
                      <a:pos x="f71" y="f65"/>
                    </a:cxn>
                    <a:cxn ang="f37">
                      <a:pos x="f71" y="f67"/>
                    </a:cxn>
                    <a:cxn ang="f37">
                      <a:pos x="f68" y="f72"/>
                    </a:cxn>
                    <a:cxn ang="f37">
                      <a:pos x="f64" y="f67"/>
                    </a:cxn>
                    <a:cxn ang="f37">
                      <a:pos x="f64" y="f65"/>
                    </a:cxn>
                  </a:cxnLst>
                  <a:rect l="f60" t="f63" r="f61" b="f62"/>
                  <a:pathLst>
                    <a:path w="51" h="44">
                      <a:moveTo>
                        <a:pt x="f6" y="f7"/>
                      </a:moveTo>
                      <a:cubicBezTo>
                        <a:pt x="f8" y="f7"/>
                        <a:pt x="f8" y="f7"/>
                        <a:pt x="f8" y="f7"/>
                      </a:cubicBezTo>
                      <a:cubicBezTo>
                        <a:pt x="f8" y="f9"/>
                        <a:pt x="f8" y="f9"/>
                        <a:pt x="f8" y="f9"/>
                      </a:cubicBezTo>
                      <a:cubicBezTo>
                        <a:pt x="f8" y="f10"/>
                        <a:pt x="f11" y="f12"/>
                        <a:pt x="f9" y="f12"/>
                      </a:cubicBezTo>
                      <a:cubicBezTo>
                        <a:pt x="f10" y="f12"/>
                        <a:pt x="f12" y="f10"/>
                        <a:pt x="f12" y="f9"/>
                      </a:cubicBezTo>
                      <a:cubicBezTo>
                        <a:pt x="f12" y="f7"/>
                        <a:pt x="f12" y="f7"/>
                        <a:pt x="f12" y="f7"/>
                      </a:cubicBezTo>
                      <a:cubicBezTo>
                        <a:pt x="f5" y="f7"/>
                        <a:pt x="f5" y="f7"/>
                        <a:pt x="f5" y="f7"/>
                      </a:cubicBezTo>
                      <a:cubicBezTo>
                        <a:pt x="f5" y="f9"/>
                        <a:pt x="f5" y="f9"/>
                        <a:pt x="f5" y="f9"/>
                      </a:cubicBezTo>
                      <a:cubicBezTo>
                        <a:pt x="f5" y="f13"/>
                        <a:pt x="f14" y="f5"/>
                        <a:pt x="f9" y="f5"/>
                      </a:cubicBezTo>
                      <a:cubicBezTo>
                        <a:pt x="f15" y="f5"/>
                        <a:pt x="f6" y="f13"/>
                        <a:pt x="f6" y="f9"/>
                      </a:cubicBezTo>
                      <a:lnTo>
                        <a:pt x="f6" y="f7"/>
                      </a:lnTo>
                      <a:close/>
                    </a:path>
                  </a:pathLst>
                </a:custGeom>
                <a:solidFill>
                  <a:srgbClr val="FFFFFF"/>
                </a:solidFill>
                <a:ln w="19050"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grpSp>
          <p:grpSp>
            <p:nvGrpSpPr>
              <p:cNvPr id="120" name="Group 45">
                <a:extLst>
                  <a:ext uri="{FF2B5EF4-FFF2-40B4-BE49-F238E27FC236}">
                    <a16:creationId xmlns:a16="http://schemas.microsoft.com/office/drawing/2014/main" id="{4FD7E685-6118-483A-890B-D609C00FFFA7}"/>
                  </a:ext>
                </a:extLst>
              </p:cNvPr>
              <p:cNvGrpSpPr/>
              <p:nvPr/>
            </p:nvGrpSpPr>
            <p:grpSpPr>
              <a:xfrm>
                <a:off x="5964969" y="1146026"/>
                <a:ext cx="385163" cy="48335"/>
                <a:chOff x="5964969" y="1146026"/>
                <a:chExt cx="385163" cy="48335"/>
              </a:xfrm>
            </p:grpSpPr>
            <p:sp>
              <p:nvSpPr>
                <p:cNvPr id="121" name="Oval 46">
                  <a:extLst>
                    <a:ext uri="{FF2B5EF4-FFF2-40B4-BE49-F238E27FC236}">
                      <a16:creationId xmlns:a16="http://schemas.microsoft.com/office/drawing/2014/main" id="{3BBDF16D-AC92-4157-9C0C-C3458D4646D4}"/>
                    </a:ext>
                  </a:extLst>
                </p:cNvPr>
                <p:cNvSpPr/>
                <p:nvPr/>
              </p:nvSpPr>
              <p:spPr>
                <a:xfrm>
                  <a:off x="5964969"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2" name="Oval 47">
                  <a:extLst>
                    <a:ext uri="{FF2B5EF4-FFF2-40B4-BE49-F238E27FC236}">
                      <a16:creationId xmlns:a16="http://schemas.microsoft.com/office/drawing/2014/main" id="{672C1322-4ADA-401F-A7A8-8EDBDB432A03}"/>
                    </a:ext>
                  </a:extLst>
                </p:cNvPr>
                <p:cNvSpPr/>
                <p:nvPr/>
              </p:nvSpPr>
              <p:spPr>
                <a:xfrm>
                  <a:off x="6032333"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3" name="Oval 48">
                  <a:extLst>
                    <a:ext uri="{FF2B5EF4-FFF2-40B4-BE49-F238E27FC236}">
                      <a16:creationId xmlns:a16="http://schemas.microsoft.com/office/drawing/2014/main" id="{439C1F6A-66CD-4FC0-A613-716E26619FAE}"/>
                    </a:ext>
                  </a:extLst>
                </p:cNvPr>
                <p:cNvSpPr/>
                <p:nvPr/>
              </p:nvSpPr>
              <p:spPr>
                <a:xfrm>
                  <a:off x="6099697"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4" name="Oval 49">
                  <a:extLst>
                    <a:ext uri="{FF2B5EF4-FFF2-40B4-BE49-F238E27FC236}">
                      <a16:creationId xmlns:a16="http://schemas.microsoft.com/office/drawing/2014/main" id="{A46B1271-47C7-4C19-9B3D-2C145FE848D6}"/>
                    </a:ext>
                  </a:extLst>
                </p:cNvPr>
                <p:cNvSpPr/>
                <p:nvPr/>
              </p:nvSpPr>
              <p:spPr>
                <a:xfrm>
                  <a:off x="6167061"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5" name="Oval 50">
                  <a:extLst>
                    <a:ext uri="{FF2B5EF4-FFF2-40B4-BE49-F238E27FC236}">
                      <a16:creationId xmlns:a16="http://schemas.microsoft.com/office/drawing/2014/main" id="{AF42A3B2-2137-4793-A860-7A8153F4D455}"/>
                    </a:ext>
                  </a:extLst>
                </p:cNvPr>
                <p:cNvSpPr/>
                <p:nvPr/>
              </p:nvSpPr>
              <p:spPr>
                <a:xfrm>
                  <a:off x="6234424"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6" name="Oval 51">
                  <a:extLst>
                    <a:ext uri="{FF2B5EF4-FFF2-40B4-BE49-F238E27FC236}">
                      <a16:creationId xmlns:a16="http://schemas.microsoft.com/office/drawing/2014/main" id="{1814F89D-2BE2-4DC7-BED7-7FE1278DD101}"/>
                    </a:ext>
                  </a:extLst>
                </p:cNvPr>
                <p:cNvSpPr/>
                <p:nvPr/>
              </p:nvSpPr>
              <p:spPr>
                <a:xfrm>
                  <a:off x="6301797"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grpSp>
        </p:grpSp>
      </p:grpSp>
      <p:grpSp>
        <p:nvGrpSpPr>
          <p:cNvPr id="129" name="Group 264">
            <a:extLst>
              <a:ext uri="{FF2B5EF4-FFF2-40B4-BE49-F238E27FC236}">
                <a16:creationId xmlns:a16="http://schemas.microsoft.com/office/drawing/2014/main" id="{7D1E93EC-EC9B-42DD-8903-67317EB5390A}"/>
              </a:ext>
            </a:extLst>
          </p:cNvPr>
          <p:cNvGrpSpPr/>
          <p:nvPr/>
        </p:nvGrpSpPr>
        <p:grpSpPr>
          <a:xfrm>
            <a:off x="8405235" y="2948825"/>
            <a:ext cx="548640" cy="540776"/>
            <a:chOff x="6560646" y="3221303"/>
            <a:chExt cx="548640" cy="540776"/>
          </a:xfrm>
        </p:grpSpPr>
        <p:sp>
          <p:nvSpPr>
            <p:cNvPr id="130" name="Freeform 44">
              <a:extLst>
                <a:ext uri="{FF2B5EF4-FFF2-40B4-BE49-F238E27FC236}">
                  <a16:creationId xmlns:a16="http://schemas.microsoft.com/office/drawing/2014/main" id="{78F698BD-D087-48B0-85ED-8E11CF2697B3}"/>
                </a:ext>
              </a:extLst>
            </p:cNvPr>
            <p:cNvSpPr/>
            <p:nvPr/>
          </p:nvSpPr>
          <p:spPr>
            <a:xfrm>
              <a:off x="6560646" y="3221303"/>
              <a:ext cx="201643" cy="219977"/>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131" name="Freeform 45">
              <a:extLst>
                <a:ext uri="{FF2B5EF4-FFF2-40B4-BE49-F238E27FC236}">
                  <a16:creationId xmlns:a16="http://schemas.microsoft.com/office/drawing/2014/main" id="{55EE6166-3E68-4FB2-9DF9-1EE8FFE4828B}"/>
                </a:ext>
              </a:extLst>
            </p:cNvPr>
            <p:cNvSpPr/>
            <p:nvPr/>
          </p:nvSpPr>
          <p:spPr>
            <a:xfrm>
              <a:off x="6560646" y="3477947"/>
              <a:ext cx="201643" cy="109993"/>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132" name="Freeform 46">
              <a:extLst>
                <a:ext uri="{FF2B5EF4-FFF2-40B4-BE49-F238E27FC236}">
                  <a16:creationId xmlns:a16="http://schemas.microsoft.com/office/drawing/2014/main" id="{BEA64AF6-0671-4A9A-80C7-6108311D3A26}"/>
                </a:ext>
              </a:extLst>
            </p:cNvPr>
            <p:cNvSpPr/>
            <p:nvPr/>
          </p:nvSpPr>
          <p:spPr>
            <a:xfrm>
              <a:off x="6798957" y="3221303"/>
              <a:ext cx="310329" cy="366628"/>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133" name="Freeform 47">
              <a:extLst>
                <a:ext uri="{FF2B5EF4-FFF2-40B4-BE49-F238E27FC236}">
                  <a16:creationId xmlns:a16="http://schemas.microsoft.com/office/drawing/2014/main" id="{F911270C-B19E-4D88-8BF5-922CDA2B8E37}"/>
                </a:ext>
              </a:extLst>
            </p:cNvPr>
            <p:cNvSpPr/>
            <p:nvPr/>
          </p:nvSpPr>
          <p:spPr>
            <a:xfrm>
              <a:off x="6560646" y="3631137"/>
              <a:ext cx="548640" cy="130942"/>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grpSp>
      <p:sp>
        <p:nvSpPr>
          <p:cNvPr id="134" name="TextBox 133">
            <a:extLst>
              <a:ext uri="{FF2B5EF4-FFF2-40B4-BE49-F238E27FC236}">
                <a16:creationId xmlns:a16="http://schemas.microsoft.com/office/drawing/2014/main" id="{04FAFCF0-F5B0-4429-830F-5A23F3560C8A}"/>
              </a:ext>
            </a:extLst>
          </p:cNvPr>
          <p:cNvSpPr txBox="1"/>
          <p:nvPr/>
        </p:nvSpPr>
        <p:spPr>
          <a:xfrm>
            <a:off x="1335154" y="1397000"/>
            <a:ext cx="3516735" cy="615553"/>
          </a:xfrm>
          <a:prstGeom prst="rect">
            <a:avLst/>
          </a:prstGeom>
          <a:noFill/>
        </p:spPr>
        <p:txBody>
          <a:bodyPr wrap="square" lIns="0" tIns="0" rIns="0" bIns="0" rtlCol="0">
            <a:spAutoFit/>
          </a:bodyPr>
          <a:lstStyle/>
          <a:p>
            <a:pPr defTabSz="914344">
              <a:defRPr/>
            </a:pPr>
            <a:r>
              <a:rPr lang="en-AU" sz="4000">
                <a:gradFill>
                  <a:gsLst>
                    <a:gs pos="2917">
                      <a:srgbClr val="000000"/>
                    </a:gs>
                    <a:gs pos="30000">
                      <a:srgbClr val="000000"/>
                    </a:gs>
                  </a:gsLst>
                  <a:lin ang="5400000" scaled="0"/>
                </a:gradFill>
                <a:latin typeface="Segoe UI Semibold"/>
              </a:rPr>
              <a:t>Authentication</a:t>
            </a:r>
          </a:p>
        </p:txBody>
      </p:sp>
      <p:sp>
        <p:nvSpPr>
          <p:cNvPr id="135" name="TextBox 134">
            <a:extLst>
              <a:ext uri="{FF2B5EF4-FFF2-40B4-BE49-F238E27FC236}">
                <a16:creationId xmlns:a16="http://schemas.microsoft.com/office/drawing/2014/main" id="{0AC35802-C0B6-455B-99DC-668F90A88B65}"/>
              </a:ext>
            </a:extLst>
          </p:cNvPr>
          <p:cNvSpPr txBox="1"/>
          <p:nvPr/>
        </p:nvSpPr>
        <p:spPr>
          <a:xfrm>
            <a:off x="7329562" y="1400309"/>
            <a:ext cx="3516735" cy="615553"/>
          </a:xfrm>
          <a:prstGeom prst="rect">
            <a:avLst/>
          </a:prstGeom>
          <a:noFill/>
        </p:spPr>
        <p:txBody>
          <a:bodyPr wrap="square" lIns="0" tIns="0" rIns="0" bIns="0" rtlCol="0">
            <a:spAutoFit/>
          </a:bodyPr>
          <a:lstStyle/>
          <a:p>
            <a:pPr defTabSz="914344">
              <a:defRPr/>
            </a:pPr>
            <a:r>
              <a:rPr lang="en-AU" sz="4000">
                <a:gradFill>
                  <a:gsLst>
                    <a:gs pos="2917">
                      <a:srgbClr val="000000"/>
                    </a:gs>
                    <a:gs pos="30000">
                      <a:srgbClr val="000000"/>
                    </a:gs>
                  </a:gsLst>
                  <a:lin ang="5400000" scaled="0"/>
                </a:gradFill>
                <a:latin typeface="Segoe UI Semibold"/>
              </a:rPr>
              <a:t>Authorization</a:t>
            </a:r>
          </a:p>
        </p:txBody>
      </p:sp>
      <p:sp>
        <p:nvSpPr>
          <p:cNvPr id="136" name="TextBox 135">
            <a:extLst>
              <a:ext uri="{FF2B5EF4-FFF2-40B4-BE49-F238E27FC236}">
                <a16:creationId xmlns:a16="http://schemas.microsoft.com/office/drawing/2014/main" id="{3E2D610C-AF93-4987-AF9C-1EEC6B6CFEE9}"/>
              </a:ext>
            </a:extLst>
          </p:cNvPr>
          <p:cNvSpPr txBox="1"/>
          <p:nvPr/>
        </p:nvSpPr>
        <p:spPr>
          <a:xfrm>
            <a:off x="3289388" y="2868481"/>
            <a:ext cx="261124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Something you know</a:t>
            </a:r>
          </a:p>
        </p:txBody>
      </p:sp>
      <p:grpSp>
        <p:nvGrpSpPr>
          <p:cNvPr id="137" name="Group 94">
            <a:extLst>
              <a:ext uri="{FF2B5EF4-FFF2-40B4-BE49-F238E27FC236}">
                <a16:creationId xmlns:a16="http://schemas.microsoft.com/office/drawing/2014/main" id="{318E669E-4959-4959-A026-A4A4A132C770}"/>
              </a:ext>
            </a:extLst>
          </p:cNvPr>
          <p:cNvGrpSpPr/>
          <p:nvPr/>
        </p:nvGrpSpPr>
        <p:grpSpPr>
          <a:xfrm>
            <a:off x="2397511" y="5020391"/>
            <a:ext cx="468132" cy="566456"/>
            <a:chOff x="6143890" y="3148580"/>
            <a:chExt cx="560170" cy="677827"/>
          </a:xfrm>
        </p:grpSpPr>
        <p:sp>
          <p:nvSpPr>
            <p:cNvPr id="138" name="Freeform 2117">
              <a:extLst>
                <a:ext uri="{FF2B5EF4-FFF2-40B4-BE49-F238E27FC236}">
                  <a16:creationId xmlns:a16="http://schemas.microsoft.com/office/drawing/2014/main" id="{1CFD8A30-AC1F-45A8-99EA-9A1A574756F0}"/>
                </a:ext>
              </a:extLst>
            </p:cNvPr>
            <p:cNvSpPr/>
            <p:nvPr/>
          </p:nvSpPr>
          <p:spPr>
            <a:xfrm>
              <a:off x="6220626" y="3529702"/>
              <a:ext cx="217416" cy="253224"/>
            </a:xfrm>
            <a:custGeom>
              <a:avLst/>
              <a:gdLst>
                <a:gd name="f0" fmla="val 10800000"/>
                <a:gd name="f1" fmla="val 5400000"/>
                <a:gd name="f2" fmla="val 180"/>
                <a:gd name="f3" fmla="val w"/>
                <a:gd name="f4" fmla="val h"/>
                <a:gd name="f5" fmla="val 0"/>
                <a:gd name="f6" fmla="val 36"/>
                <a:gd name="f7" fmla="val 42"/>
                <a:gd name="f8" fmla="val 4"/>
                <a:gd name="f9" fmla="val 3"/>
                <a:gd name="f10" fmla="val 1"/>
                <a:gd name="f11" fmla="val 41"/>
                <a:gd name="f12" fmla="val 39"/>
                <a:gd name="f13" fmla="val 37"/>
                <a:gd name="f14" fmla="val 35"/>
                <a:gd name="f15" fmla="val 34"/>
                <a:gd name="f16" fmla="val 17"/>
                <a:gd name="f17" fmla="val 29"/>
                <a:gd name="f18" fmla="val 25"/>
                <a:gd name="f19" fmla="val 11"/>
                <a:gd name="f20" fmla="val 27"/>
                <a:gd name="f21" fmla="val 28"/>
                <a:gd name="f22" fmla="val 2"/>
                <a:gd name="f23" fmla="val 30"/>
                <a:gd name="f24" fmla="val 32"/>
                <a:gd name="f25" fmla="val 6"/>
                <a:gd name="f26" fmla="val 33"/>
                <a:gd name="f27" fmla="val 13"/>
                <a:gd name="f28" fmla="val 24"/>
                <a:gd name="f29" fmla="val 5"/>
                <a:gd name="f30" fmla="+- 0 0 -90"/>
                <a:gd name="f31" fmla="*/ f3 1 36"/>
                <a:gd name="f32" fmla="*/ f4 1 42"/>
                <a:gd name="f33" fmla="val f5"/>
                <a:gd name="f34" fmla="val f6"/>
                <a:gd name="f35" fmla="val f7"/>
                <a:gd name="f36" fmla="*/ f30 f0 1"/>
                <a:gd name="f37" fmla="+- f35 0 f33"/>
                <a:gd name="f38" fmla="+- f34 0 f33"/>
                <a:gd name="f39" fmla="*/ f36 1 f2"/>
                <a:gd name="f40" fmla="*/ f38 1 36"/>
                <a:gd name="f41" fmla="*/ f37 1 42"/>
                <a:gd name="f42" fmla="*/ 4 f38 1"/>
                <a:gd name="f43" fmla="*/ 42 f37 1"/>
                <a:gd name="f44" fmla="*/ 1 f38 1"/>
                <a:gd name="f45" fmla="*/ 39 f37 1"/>
                <a:gd name="f46" fmla="*/ 3 f38 1"/>
                <a:gd name="f47" fmla="*/ 34 f37 1"/>
                <a:gd name="f48" fmla="*/ 27 f38 1"/>
                <a:gd name="f49" fmla="*/ 4 f37 1"/>
                <a:gd name="f50" fmla="*/ 32 f38 1"/>
                <a:gd name="f51" fmla="*/ 1 f37 1"/>
                <a:gd name="f52" fmla="*/ 35 f38 1"/>
                <a:gd name="f53" fmla="*/ 6 f37 1"/>
                <a:gd name="f54" fmla="*/ 6 f38 1"/>
                <a:gd name="f55" fmla="*/ 41 f37 1"/>
                <a:gd name="f56" fmla="+- f39 0 f1"/>
                <a:gd name="f57" fmla="*/ f42 1 36"/>
                <a:gd name="f58" fmla="*/ f43 1 42"/>
                <a:gd name="f59" fmla="*/ f44 1 36"/>
                <a:gd name="f60" fmla="*/ f45 1 42"/>
                <a:gd name="f61" fmla="*/ f46 1 36"/>
                <a:gd name="f62" fmla="*/ f47 1 42"/>
                <a:gd name="f63" fmla="*/ f48 1 36"/>
                <a:gd name="f64" fmla="*/ f49 1 42"/>
                <a:gd name="f65" fmla="*/ f50 1 36"/>
                <a:gd name="f66" fmla="*/ f51 1 42"/>
                <a:gd name="f67" fmla="*/ f52 1 36"/>
                <a:gd name="f68" fmla="*/ f53 1 42"/>
                <a:gd name="f69" fmla="*/ f54 1 36"/>
                <a:gd name="f70" fmla="*/ f55 1 42"/>
                <a:gd name="f71" fmla="*/ 0 1 f40"/>
                <a:gd name="f72" fmla="*/ f34 1 f40"/>
                <a:gd name="f73" fmla="*/ 0 1 f41"/>
                <a:gd name="f74" fmla="*/ f35 1 f41"/>
                <a:gd name="f75" fmla="*/ f57 1 f40"/>
                <a:gd name="f76" fmla="*/ f58 1 f41"/>
                <a:gd name="f77" fmla="*/ f59 1 f40"/>
                <a:gd name="f78" fmla="*/ f60 1 f41"/>
                <a:gd name="f79" fmla="*/ f61 1 f40"/>
                <a:gd name="f80" fmla="*/ f62 1 f41"/>
                <a:gd name="f81" fmla="*/ f63 1 f40"/>
                <a:gd name="f82" fmla="*/ f64 1 f41"/>
                <a:gd name="f83" fmla="*/ f65 1 f40"/>
                <a:gd name="f84" fmla="*/ f66 1 f41"/>
                <a:gd name="f85" fmla="*/ f67 1 f40"/>
                <a:gd name="f86" fmla="*/ f68 1 f41"/>
                <a:gd name="f87" fmla="*/ f69 1 f40"/>
                <a:gd name="f88" fmla="*/ f70 1 f41"/>
                <a:gd name="f89" fmla="*/ f71 f31 1"/>
                <a:gd name="f90" fmla="*/ f72 f31 1"/>
                <a:gd name="f91" fmla="*/ f74 f32 1"/>
                <a:gd name="f92" fmla="*/ f73 f32 1"/>
                <a:gd name="f93" fmla="*/ f75 f31 1"/>
                <a:gd name="f94" fmla="*/ f76 f32 1"/>
                <a:gd name="f95" fmla="*/ f77 f31 1"/>
                <a:gd name="f96" fmla="*/ f78 f32 1"/>
                <a:gd name="f97" fmla="*/ f79 f31 1"/>
                <a:gd name="f98" fmla="*/ f80 f32 1"/>
                <a:gd name="f99" fmla="*/ f81 f31 1"/>
                <a:gd name="f100" fmla="*/ f82 f32 1"/>
                <a:gd name="f101" fmla="*/ f83 f31 1"/>
                <a:gd name="f102" fmla="*/ f84 f32 1"/>
                <a:gd name="f103" fmla="*/ f85 f31 1"/>
                <a:gd name="f104" fmla="*/ f86 f32 1"/>
                <a:gd name="f105" fmla="*/ f87 f31 1"/>
                <a:gd name="f106" fmla="*/ f88 f32 1"/>
              </a:gdLst>
              <a:ahLst/>
              <a:cxnLst>
                <a:cxn ang="3cd4">
                  <a:pos x="hc" y="t"/>
                </a:cxn>
                <a:cxn ang="0">
                  <a:pos x="r" y="vc"/>
                </a:cxn>
                <a:cxn ang="cd4">
                  <a:pos x="hc" y="b"/>
                </a:cxn>
                <a:cxn ang="cd2">
                  <a:pos x="l" y="vc"/>
                </a:cxn>
                <a:cxn ang="f56">
                  <a:pos x="f93" y="f94"/>
                </a:cxn>
                <a:cxn ang="f56">
                  <a:pos x="f95" y="f96"/>
                </a:cxn>
                <a:cxn ang="f56">
                  <a:pos x="f97" y="f98"/>
                </a:cxn>
                <a:cxn ang="f56">
                  <a:pos x="f99" y="f100"/>
                </a:cxn>
                <a:cxn ang="f56">
                  <a:pos x="f101" y="f102"/>
                </a:cxn>
                <a:cxn ang="f56">
                  <a:pos x="f103" y="f104"/>
                </a:cxn>
                <a:cxn ang="f56">
                  <a:pos x="f105" y="f106"/>
                </a:cxn>
                <a:cxn ang="f56">
                  <a:pos x="f93" y="f94"/>
                </a:cxn>
              </a:cxnLst>
              <a:rect l="f89" t="f92" r="f90" b="f91"/>
              <a:pathLst>
                <a:path w="36" h="42">
                  <a:moveTo>
                    <a:pt x="f8" y="f7"/>
                  </a:moveTo>
                  <a:cubicBezTo>
                    <a:pt x="f9" y="f7"/>
                    <a:pt x="f10" y="f11"/>
                    <a:pt x="f10" y="f12"/>
                  </a:cubicBezTo>
                  <a:cubicBezTo>
                    <a:pt x="f5" y="f13"/>
                    <a:pt x="f10" y="f14"/>
                    <a:pt x="f9" y="f15"/>
                  </a:cubicBezTo>
                  <a:cubicBezTo>
                    <a:pt x="f16" y="f17"/>
                    <a:pt x="f18" y="f19"/>
                    <a:pt x="f20" y="f8"/>
                  </a:cubicBezTo>
                  <a:cubicBezTo>
                    <a:pt x="f21" y="f22"/>
                    <a:pt x="f23" y="f5"/>
                    <a:pt x="f24" y="f10"/>
                  </a:cubicBezTo>
                  <a:cubicBezTo>
                    <a:pt x="f15" y="f10"/>
                    <a:pt x="f6" y="f8"/>
                    <a:pt x="f14" y="f25"/>
                  </a:cubicBezTo>
                  <a:cubicBezTo>
                    <a:pt x="f26" y="f27"/>
                    <a:pt x="f28" y="f14"/>
                    <a:pt x="f25" y="f11"/>
                  </a:cubicBezTo>
                  <a:cubicBezTo>
                    <a:pt x="f29" y="f7"/>
                    <a:pt x="f29"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39" name="Freeform 2118">
              <a:extLst>
                <a:ext uri="{FF2B5EF4-FFF2-40B4-BE49-F238E27FC236}">
                  <a16:creationId xmlns:a16="http://schemas.microsoft.com/office/drawing/2014/main" id="{3B79A247-0349-4A8E-8396-C326D703F433}"/>
                </a:ext>
              </a:extLst>
            </p:cNvPr>
            <p:cNvSpPr/>
            <p:nvPr/>
          </p:nvSpPr>
          <p:spPr>
            <a:xfrm>
              <a:off x="6189930" y="3437613"/>
              <a:ext cx="340193" cy="388793"/>
            </a:xfrm>
            <a:custGeom>
              <a:avLst/>
              <a:gdLst>
                <a:gd name="f0" fmla="val 10800000"/>
                <a:gd name="f1" fmla="val 5400000"/>
                <a:gd name="f2" fmla="val 180"/>
                <a:gd name="f3" fmla="val w"/>
                <a:gd name="f4" fmla="val h"/>
                <a:gd name="f5" fmla="val 0"/>
                <a:gd name="f6" fmla="val 56"/>
                <a:gd name="f7" fmla="val 64"/>
                <a:gd name="f8" fmla="val 28"/>
                <a:gd name="f9" fmla="val 27"/>
                <a:gd name="f10" fmla="val 26"/>
                <a:gd name="f11" fmla="val 63"/>
                <a:gd name="f12" fmla="val 25"/>
                <a:gd name="f13" fmla="val 62"/>
                <a:gd name="f14" fmla="val 24"/>
                <a:gd name="f15" fmla="val 60"/>
                <a:gd name="f16" fmla="val 58"/>
                <a:gd name="f17" fmla="val 37"/>
                <a:gd name="f18" fmla="val 49"/>
                <a:gd name="f19" fmla="val 48"/>
                <a:gd name="f20" fmla="val 29"/>
                <a:gd name="f21" fmla="val 20"/>
                <a:gd name="f22" fmla="val 13"/>
                <a:gd name="f23" fmla="val 8"/>
                <a:gd name="f24" fmla="val 36"/>
                <a:gd name="f25" fmla="val 30"/>
                <a:gd name="f26" fmla="val 12"/>
                <a:gd name="f27" fmla="val 23"/>
                <a:gd name="f28" fmla="val 22"/>
                <a:gd name="f29" fmla="val 21"/>
                <a:gd name="f30" fmla="val 15"/>
                <a:gd name="f31" fmla="val 6"/>
                <a:gd name="f32" fmla="val 39"/>
                <a:gd name="f33" fmla="val 4"/>
                <a:gd name="f34" fmla="val 40"/>
                <a:gd name="f35" fmla="val 1"/>
                <a:gd name="f36" fmla="val 35"/>
                <a:gd name="f37" fmla="val 33"/>
                <a:gd name="f38" fmla="val 3"/>
                <a:gd name="f39" fmla="val 32"/>
                <a:gd name="f40" fmla="val 16"/>
                <a:gd name="f41" fmla="val 19"/>
                <a:gd name="f42" fmla="val 17"/>
                <a:gd name="f43" fmla="val 9"/>
                <a:gd name="f44" fmla="val 43"/>
                <a:gd name="f45" fmla="val 55"/>
                <a:gd name="f46" fmla="+- 0 0 -90"/>
                <a:gd name="f47" fmla="*/ f3 1 56"/>
                <a:gd name="f48" fmla="*/ f4 1 64"/>
                <a:gd name="f49" fmla="val f5"/>
                <a:gd name="f50" fmla="val f6"/>
                <a:gd name="f51" fmla="val f7"/>
                <a:gd name="f52" fmla="*/ f46 f0 1"/>
                <a:gd name="f53" fmla="+- f51 0 f49"/>
                <a:gd name="f54" fmla="+- f50 0 f49"/>
                <a:gd name="f55" fmla="*/ f52 1 f2"/>
                <a:gd name="f56" fmla="*/ f54 1 56"/>
                <a:gd name="f57" fmla="*/ f53 1 64"/>
                <a:gd name="f58" fmla="*/ 28 f54 1"/>
                <a:gd name="f59" fmla="*/ 64 f53 1"/>
                <a:gd name="f60" fmla="*/ 25 f54 1"/>
                <a:gd name="f61" fmla="*/ 62 f53 1"/>
                <a:gd name="f62" fmla="*/ 26 f54 1"/>
                <a:gd name="f63" fmla="*/ 56 f53 1"/>
                <a:gd name="f64" fmla="*/ 48 f54 1"/>
                <a:gd name="f65" fmla="*/ 20 f53 1"/>
                <a:gd name="f66" fmla="*/ 36 f54 1"/>
                <a:gd name="f67" fmla="*/ 8 f53 1"/>
                <a:gd name="f68" fmla="*/ 24 f54 1"/>
                <a:gd name="f69" fmla="*/ 23 f54 1"/>
                <a:gd name="f70" fmla="*/ 22 f53 1"/>
                <a:gd name="f71" fmla="*/ 6 f54 1"/>
                <a:gd name="f72" fmla="*/ 39 f53 1"/>
                <a:gd name="f73" fmla="*/ 1 f54 1"/>
                <a:gd name="f74" fmla="*/ 37 f53 1"/>
                <a:gd name="f75" fmla="*/ 3 f54 1"/>
                <a:gd name="f76" fmla="*/ 32 f53 1"/>
                <a:gd name="f77" fmla="*/ 16 f54 1"/>
                <a:gd name="f78" fmla="*/ 19 f53 1"/>
                <a:gd name="f79" fmla="*/ 17 f54 1"/>
                <a:gd name="f80" fmla="*/ 17 f53 1"/>
                <a:gd name="f81" fmla="*/ 0 f53 1"/>
                <a:gd name="f82" fmla="*/ 56 f54 1"/>
                <a:gd name="f83" fmla="*/ 30 f54 1"/>
                <a:gd name="f84" fmla="*/ 63 f53 1"/>
                <a:gd name="f85" fmla="+- f55 0 f1"/>
                <a:gd name="f86" fmla="*/ f58 1 56"/>
                <a:gd name="f87" fmla="*/ f59 1 64"/>
                <a:gd name="f88" fmla="*/ f60 1 56"/>
                <a:gd name="f89" fmla="*/ f61 1 64"/>
                <a:gd name="f90" fmla="*/ f62 1 56"/>
                <a:gd name="f91" fmla="*/ f63 1 64"/>
                <a:gd name="f92" fmla="*/ f64 1 56"/>
                <a:gd name="f93" fmla="*/ f65 1 64"/>
                <a:gd name="f94" fmla="*/ f66 1 56"/>
                <a:gd name="f95" fmla="*/ f67 1 64"/>
                <a:gd name="f96" fmla="*/ f68 1 56"/>
                <a:gd name="f97" fmla="*/ f69 1 56"/>
                <a:gd name="f98" fmla="*/ f70 1 64"/>
                <a:gd name="f99" fmla="*/ f71 1 56"/>
                <a:gd name="f100" fmla="*/ f72 1 64"/>
                <a:gd name="f101" fmla="*/ f73 1 56"/>
                <a:gd name="f102" fmla="*/ f74 1 64"/>
                <a:gd name="f103" fmla="*/ f75 1 56"/>
                <a:gd name="f104" fmla="*/ f76 1 64"/>
                <a:gd name="f105" fmla="*/ f77 1 56"/>
                <a:gd name="f106" fmla="*/ f78 1 64"/>
                <a:gd name="f107" fmla="*/ f79 1 56"/>
                <a:gd name="f108" fmla="*/ f80 1 64"/>
                <a:gd name="f109" fmla="*/ f81 1 64"/>
                <a:gd name="f110" fmla="*/ f82 1 56"/>
                <a:gd name="f111" fmla="*/ f83 1 56"/>
                <a:gd name="f112" fmla="*/ f84 1 64"/>
                <a:gd name="f113" fmla="*/ 0 1 f56"/>
                <a:gd name="f114" fmla="*/ f50 1 f56"/>
                <a:gd name="f115" fmla="*/ 0 1 f57"/>
                <a:gd name="f116" fmla="*/ f51 1 f57"/>
                <a:gd name="f117" fmla="*/ f86 1 f56"/>
                <a:gd name="f118" fmla="*/ f87 1 f57"/>
                <a:gd name="f119" fmla="*/ f88 1 f56"/>
                <a:gd name="f120" fmla="*/ f89 1 f57"/>
                <a:gd name="f121" fmla="*/ f90 1 f56"/>
                <a:gd name="f122" fmla="*/ f91 1 f57"/>
                <a:gd name="f123" fmla="*/ f92 1 f56"/>
                <a:gd name="f124" fmla="*/ f93 1 f57"/>
                <a:gd name="f125" fmla="*/ f94 1 f56"/>
                <a:gd name="f126" fmla="*/ f95 1 f57"/>
                <a:gd name="f127" fmla="*/ f96 1 f56"/>
                <a:gd name="f128" fmla="*/ f97 1 f56"/>
                <a:gd name="f129" fmla="*/ f98 1 f57"/>
                <a:gd name="f130" fmla="*/ f99 1 f56"/>
                <a:gd name="f131" fmla="*/ f100 1 f57"/>
                <a:gd name="f132" fmla="*/ f101 1 f56"/>
                <a:gd name="f133" fmla="*/ f102 1 f57"/>
                <a:gd name="f134" fmla="*/ f103 1 f56"/>
                <a:gd name="f135" fmla="*/ f104 1 f57"/>
                <a:gd name="f136" fmla="*/ f105 1 f56"/>
                <a:gd name="f137" fmla="*/ f106 1 f57"/>
                <a:gd name="f138" fmla="*/ f107 1 f56"/>
                <a:gd name="f139" fmla="*/ f108 1 f57"/>
                <a:gd name="f140" fmla="*/ f109 1 f57"/>
                <a:gd name="f141" fmla="*/ f110 1 f56"/>
                <a:gd name="f142" fmla="*/ f111 1 f56"/>
                <a:gd name="f143" fmla="*/ f112 1 f57"/>
                <a:gd name="f144" fmla="*/ f113 f47 1"/>
                <a:gd name="f145" fmla="*/ f114 f47 1"/>
                <a:gd name="f146" fmla="*/ f116 f48 1"/>
                <a:gd name="f147" fmla="*/ f115 f48 1"/>
                <a:gd name="f148" fmla="*/ f117 f47 1"/>
                <a:gd name="f149" fmla="*/ f118 f48 1"/>
                <a:gd name="f150" fmla="*/ f119 f47 1"/>
                <a:gd name="f151" fmla="*/ f120 f48 1"/>
                <a:gd name="f152" fmla="*/ f121 f47 1"/>
                <a:gd name="f153" fmla="*/ f122 f48 1"/>
                <a:gd name="f154" fmla="*/ f123 f47 1"/>
                <a:gd name="f155" fmla="*/ f124 f48 1"/>
                <a:gd name="f156" fmla="*/ f125 f47 1"/>
                <a:gd name="f157" fmla="*/ f126 f48 1"/>
                <a:gd name="f158" fmla="*/ f127 f47 1"/>
                <a:gd name="f159" fmla="*/ f128 f47 1"/>
                <a:gd name="f160" fmla="*/ f129 f48 1"/>
                <a:gd name="f161" fmla="*/ f130 f47 1"/>
                <a:gd name="f162" fmla="*/ f131 f48 1"/>
                <a:gd name="f163" fmla="*/ f132 f47 1"/>
                <a:gd name="f164" fmla="*/ f133 f48 1"/>
                <a:gd name="f165" fmla="*/ f134 f47 1"/>
                <a:gd name="f166" fmla="*/ f135 f48 1"/>
                <a:gd name="f167" fmla="*/ f136 f47 1"/>
                <a:gd name="f168" fmla="*/ f137 f48 1"/>
                <a:gd name="f169" fmla="*/ f138 f47 1"/>
                <a:gd name="f170" fmla="*/ f139 f48 1"/>
                <a:gd name="f171" fmla="*/ f140 f48 1"/>
                <a:gd name="f172" fmla="*/ f141 f47 1"/>
                <a:gd name="f173" fmla="*/ f142 f47 1"/>
                <a:gd name="f174" fmla="*/ f143 f48 1"/>
              </a:gdLst>
              <a:ahLst/>
              <a:cxnLst>
                <a:cxn ang="3cd4">
                  <a:pos x="hc" y="t"/>
                </a:cxn>
                <a:cxn ang="0">
                  <a:pos x="r" y="vc"/>
                </a:cxn>
                <a:cxn ang="cd4">
                  <a:pos x="hc" y="b"/>
                </a:cxn>
                <a:cxn ang="cd2">
                  <a:pos x="l" y="vc"/>
                </a:cxn>
                <a:cxn ang="f85">
                  <a:pos x="f148" y="f149"/>
                </a:cxn>
                <a:cxn ang="f85">
                  <a:pos x="f150" y="f151"/>
                </a:cxn>
                <a:cxn ang="f85">
                  <a:pos x="f152" y="f153"/>
                </a:cxn>
                <a:cxn ang="f85">
                  <a:pos x="f154" y="f155"/>
                </a:cxn>
                <a:cxn ang="f85">
                  <a:pos x="f156" y="f157"/>
                </a:cxn>
                <a:cxn ang="f85">
                  <a:pos x="f158" y="f155"/>
                </a:cxn>
                <a:cxn ang="f85">
                  <a:pos x="f159" y="f160"/>
                </a:cxn>
                <a:cxn ang="f85">
                  <a:pos x="f161" y="f162"/>
                </a:cxn>
                <a:cxn ang="f85">
                  <a:pos x="f163" y="f164"/>
                </a:cxn>
                <a:cxn ang="f85">
                  <a:pos x="f165" y="f166"/>
                </a:cxn>
                <a:cxn ang="f85">
                  <a:pos x="f167" y="f168"/>
                </a:cxn>
                <a:cxn ang="f85">
                  <a:pos x="f169" y="f170"/>
                </a:cxn>
                <a:cxn ang="f85">
                  <a:pos x="f156" y="f171"/>
                </a:cxn>
                <a:cxn ang="f85">
                  <a:pos x="f172" y="f155"/>
                </a:cxn>
                <a:cxn ang="f85">
                  <a:pos x="f173" y="f174"/>
                </a:cxn>
                <a:cxn ang="f85">
                  <a:pos x="f148" y="f149"/>
                </a:cxn>
              </a:cxnLst>
              <a:rect l="f144" t="f147" r="f145" b="f146"/>
              <a:pathLst>
                <a:path w="56" h="64">
                  <a:moveTo>
                    <a:pt x="f8" y="f7"/>
                  </a:moveTo>
                  <a:cubicBezTo>
                    <a:pt x="f9" y="f7"/>
                    <a:pt x="f10" y="f11"/>
                    <a:pt x="f12" y="f13"/>
                  </a:cubicBezTo>
                  <a:cubicBezTo>
                    <a:pt x="f14" y="f15"/>
                    <a:pt x="f14" y="f16"/>
                    <a:pt x="f10" y="f6"/>
                  </a:cubicBezTo>
                  <a:cubicBezTo>
                    <a:pt x="f17" y="f18"/>
                    <a:pt x="f19" y="f20"/>
                    <a:pt x="f19" y="f21"/>
                  </a:cubicBezTo>
                  <a:cubicBezTo>
                    <a:pt x="f19" y="f22"/>
                    <a:pt x="f19" y="f23"/>
                    <a:pt x="f24" y="f23"/>
                  </a:cubicBezTo>
                  <a:cubicBezTo>
                    <a:pt x="f25" y="f23"/>
                    <a:pt x="f8" y="f26"/>
                    <a:pt x="f14" y="f21"/>
                  </a:cubicBezTo>
                  <a:cubicBezTo>
                    <a:pt x="f27" y="f28"/>
                    <a:pt x="f27" y="f28"/>
                    <a:pt x="f27" y="f28"/>
                  </a:cubicBezTo>
                  <a:cubicBezTo>
                    <a:pt x="f29" y="f8"/>
                    <a:pt x="f30" y="f24"/>
                    <a:pt x="f31" y="f32"/>
                  </a:cubicBezTo>
                  <a:cubicBezTo>
                    <a:pt x="f33" y="f34"/>
                    <a:pt x="f35" y="f32"/>
                    <a:pt x="f35" y="f17"/>
                  </a:cubicBezTo>
                  <a:cubicBezTo>
                    <a:pt x="f5" y="f36"/>
                    <a:pt x="f35" y="f37"/>
                    <a:pt x="f38" y="f39"/>
                  </a:cubicBezTo>
                  <a:cubicBezTo>
                    <a:pt x="f23" y="f25"/>
                    <a:pt x="f22" y="f12"/>
                    <a:pt x="f40" y="f41"/>
                  </a:cubicBezTo>
                  <a:cubicBezTo>
                    <a:pt x="f42" y="f42"/>
                    <a:pt x="f42" y="f42"/>
                    <a:pt x="f42" y="f42"/>
                  </a:cubicBezTo>
                  <a:cubicBezTo>
                    <a:pt x="f21" y="f43"/>
                    <a:pt x="f14" y="f5"/>
                    <a:pt x="f24" y="f5"/>
                  </a:cubicBezTo>
                  <a:cubicBezTo>
                    <a:pt x="f6" y="f5"/>
                    <a:pt x="f6" y="f30"/>
                    <a:pt x="f6" y="f21"/>
                  </a:cubicBezTo>
                  <a:cubicBezTo>
                    <a:pt x="f6" y="f39"/>
                    <a:pt x="f44" y="f45"/>
                    <a:pt x="f25" y="f11"/>
                  </a:cubicBezTo>
                  <a:cubicBezTo>
                    <a:pt x="f25" y="f11"/>
                    <a:pt x="f20"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40" name="Freeform 2119">
              <a:extLst>
                <a:ext uri="{FF2B5EF4-FFF2-40B4-BE49-F238E27FC236}">
                  <a16:creationId xmlns:a16="http://schemas.microsoft.com/office/drawing/2014/main" id="{1DBD9BF6-939A-4157-9854-1838042BA42E}"/>
                </a:ext>
              </a:extLst>
            </p:cNvPr>
            <p:cNvSpPr/>
            <p:nvPr/>
          </p:nvSpPr>
          <p:spPr>
            <a:xfrm>
              <a:off x="6143890" y="3342973"/>
              <a:ext cx="493666" cy="483434"/>
            </a:xfrm>
            <a:custGeom>
              <a:avLst/>
              <a:gdLst>
                <a:gd name="f0" fmla="val 10800000"/>
                <a:gd name="f1" fmla="val 5400000"/>
                <a:gd name="f2" fmla="val 180"/>
                <a:gd name="f3" fmla="val w"/>
                <a:gd name="f4" fmla="val h"/>
                <a:gd name="f5" fmla="val 0"/>
                <a:gd name="f6" fmla="val 82"/>
                <a:gd name="f7" fmla="val 80"/>
                <a:gd name="f8" fmla="val 60"/>
                <a:gd name="f9" fmla="val 59"/>
                <a:gd name="f10" fmla="val 58"/>
                <a:gd name="f11" fmla="val 79"/>
                <a:gd name="f12" fmla="val 57"/>
                <a:gd name="f13" fmla="val 78"/>
                <a:gd name="f14" fmla="val 56"/>
                <a:gd name="f15" fmla="val 76"/>
                <a:gd name="f16" fmla="val 74"/>
                <a:gd name="f17" fmla="val 73"/>
                <a:gd name="f18" fmla="val 61"/>
                <a:gd name="f19" fmla="val 70"/>
                <a:gd name="f20" fmla="val 65"/>
                <a:gd name="f21" fmla="val 64"/>
                <a:gd name="f22" fmla="val 69"/>
                <a:gd name="f23" fmla="val 71"/>
                <a:gd name="f24" fmla="val 51"/>
                <a:gd name="f25" fmla="val 42"/>
                <a:gd name="f26" fmla="val 36"/>
                <a:gd name="f27" fmla="val 28"/>
                <a:gd name="f28" fmla="val 21"/>
                <a:gd name="f29" fmla="val 66"/>
                <a:gd name="f30" fmla="val 15"/>
                <a:gd name="f31" fmla="val 10"/>
                <a:gd name="f32" fmla="val 55"/>
                <a:gd name="f33" fmla="val 8"/>
                <a:gd name="f34" fmla="val 48"/>
                <a:gd name="f35" fmla="val 38"/>
                <a:gd name="f36" fmla="val 30"/>
                <a:gd name="f37" fmla="val 9"/>
                <a:gd name="f38" fmla="val 24"/>
                <a:gd name="f39" fmla="val 23"/>
                <a:gd name="f40" fmla="val 37"/>
                <a:gd name="f41" fmla="val 5"/>
                <a:gd name="f42" fmla="val 40"/>
                <a:gd name="f43" fmla="val 3"/>
                <a:gd name="f44" fmla="val 1"/>
                <a:gd name="f45" fmla="val 39"/>
                <a:gd name="f46" fmla="val 35"/>
                <a:gd name="f47" fmla="val 32"/>
                <a:gd name="f48" fmla="val 22"/>
                <a:gd name="f49" fmla="val 17"/>
                <a:gd name="f50" fmla="val 18"/>
                <a:gd name="f51" fmla="val 25"/>
                <a:gd name="f52" fmla="val 26"/>
                <a:gd name="f53" fmla="val 43"/>
                <a:gd name="f54" fmla="val 53"/>
                <a:gd name="f55" fmla="val 63"/>
                <a:gd name="f56" fmla="val 62"/>
                <a:gd name="f57" fmla="+- 0 0 -90"/>
                <a:gd name="f58" fmla="*/ f3 1 82"/>
                <a:gd name="f59" fmla="*/ f4 1 80"/>
                <a:gd name="f60" fmla="val f5"/>
                <a:gd name="f61" fmla="val f6"/>
                <a:gd name="f62" fmla="val f7"/>
                <a:gd name="f63" fmla="*/ f57 f0 1"/>
                <a:gd name="f64" fmla="+- f62 0 f60"/>
                <a:gd name="f65" fmla="+- f61 0 f60"/>
                <a:gd name="f66" fmla="*/ f63 1 f2"/>
                <a:gd name="f67" fmla="*/ f65 1 82"/>
                <a:gd name="f68" fmla="*/ f64 1 80"/>
                <a:gd name="f69" fmla="*/ 60 f65 1"/>
                <a:gd name="f70" fmla="*/ 80 f64 1"/>
                <a:gd name="f71" fmla="*/ 57 f65 1"/>
                <a:gd name="f72" fmla="*/ 78 f64 1"/>
                <a:gd name="f73" fmla="*/ 58 f65 1"/>
                <a:gd name="f74" fmla="*/ 73 f64 1"/>
                <a:gd name="f75" fmla="*/ 69 f65 1"/>
                <a:gd name="f76" fmla="*/ 57 f64 1"/>
                <a:gd name="f77" fmla="*/ 74 f65 1"/>
                <a:gd name="f78" fmla="*/ 36 f64 1"/>
                <a:gd name="f79" fmla="*/ 66 f65 1"/>
                <a:gd name="f80" fmla="*/ 15 f64 1"/>
                <a:gd name="f81" fmla="*/ 48 f65 1"/>
                <a:gd name="f82" fmla="*/ 8 f64 1"/>
                <a:gd name="f83" fmla="*/ 24 f65 1"/>
                <a:gd name="f84" fmla="*/ 21 f64 1"/>
                <a:gd name="f85" fmla="*/ 5 f65 1"/>
                <a:gd name="f86" fmla="*/ 40 f64 1"/>
                <a:gd name="f87" fmla="*/ 0 f65 1"/>
                <a:gd name="f88" fmla="*/ 37 f64 1"/>
                <a:gd name="f89" fmla="*/ 3 f65 1"/>
                <a:gd name="f90" fmla="*/ 32 f64 1"/>
                <a:gd name="f91" fmla="*/ 17 f65 1"/>
                <a:gd name="f92" fmla="*/ 18 f64 1"/>
                <a:gd name="f93" fmla="*/ 0 f64 1"/>
                <a:gd name="f94" fmla="*/ 71 f65 1"/>
                <a:gd name="f95" fmla="*/ 10 f64 1"/>
                <a:gd name="f96" fmla="*/ 82 f65 1"/>
                <a:gd name="f97" fmla="*/ 76 f65 1"/>
                <a:gd name="f98" fmla="*/ 60 f64 1"/>
                <a:gd name="f99" fmla="*/ 63 f65 1"/>
                <a:gd name="f100" fmla="*/ 79 f64 1"/>
                <a:gd name="f101" fmla="+- f66 0 f1"/>
                <a:gd name="f102" fmla="*/ f69 1 82"/>
                <a:gd name="f103" fmla="*/ f70 1 80"/>
                <a:gd name="f104" fmla="*/ f71 1 82"/>
                <a:gd name="f105" fmla="*/ f72 1 80"/>
                <a:gd name="f106" fmla="*/ f73 1 82"/>
                <a:gd name="f107" fmla="*/ f74 1 80"/>
                <a:gd name="f108" fmla="*/ f75 1 82"/>
                <a:gd name="f109" fmla="*/ f76 1 80"/>
                <a:gd name="f110" fmla="*/ f77 1 82"/>
                <a:gd name="f111" fmla="*/ f78 1 80"/>
                <a:gd name="f112" fmla="*/ f79 1 82"/>
                <a:gd name="f113" fmla="*/ f80 1 80"/>
                <a:gd name="f114" fmla="*/ f81 1 82"/>
                <a:gd name="f115" fmla="*/ f82 1 80"/>
                <a:gd name="f116" fmla="*/ f83 1 82"/>
                <a:gd name="f117" fmla="*/ f84 1 80"/>
                <a:gd name="f118" fmla="*/ f85 1 82"/>
                <a:gd name="f119" fmla="*/ f86 1 80"/>
                <a:gd name="f120" fmla="*/ f87 1 82"/>
                <a:gd name="f121" fmla="*/ f88 1 80"/>
                <a:gd name="f122" fmla="*/ f89 1 82"/>
                <a:gd name="f123" fmla="*/ f90 1 80"/>
                <a:gd name="f124" fmla="*/ f91 1 82"/>
                <a:gd name="f125" fmla="*/ f92 1 80"/>
                <a:gd name="f126" fmla="*/ f93 1 80"/>
                <a:gd name="f127" fmla="*/ f94 1 82"/>
                <a:gd name="f128" fmla="*/ f95 1 80"/>
                <a:gd name="f129" fmla="*/ f96 1 82"/>
                <a:gd name="f130" fmla="*/ f97 1 82"/>
                <a:gd name="f131" fmla="*/ f98 1 80"/>
                <a:gd name="f132" fmla="*/ f99 1 82"/>
                <a:gd name="f133" fmla="*/ f100 1 80"/>
                <a:gd name="f134" fmla="*/ 0 1 f67"/>
                <a:gd name="f135" fmla="*/ f61 1 f67"/>
                <a:gd name="f136" fmla="*/ 0 1 f68"/>
                <a:gd name="f137" fmla="*/ f62 1 f68"/>
                <a:gd name="f138" fmla="*/ f102 1 f67"/>
                <a:gd name="f139" fmla="*/ f103 1 f68"/>
                <a:gd name="f140" fmla="*/ f104 1 f67"/>
                <a:gd name="f141" fmla="*/ f105 1 f68"/>
                <a:gd name="f142" fmla="*/ f106 1 f67"/>
                <a:gd name="f143" fmla="*/ f107 1 f68"/>
                <a:gd name="f144" fmla="*/ f108 1 f67"/>
                <a:gd name="f145" fmla="*/ f109 1 f68"/>
                <a:gd name="f146" fmla="*/ f110 1 f67"/>
                <a:gd name="f147" fmla="*/ f111 1 f68"/>
                <a:gd name="f148" fmla="*/ f112 1 f67"/>
                <a:gd name="f149" fmla="*/ f113 1 f68"/>
                <a:gd name="f150" fmla="*/ f114 1 f67"/>
                <a:gd name="f151" fmla="*/ f115 1 f68"/>
                <a:gd name="f152" fmla="*/ f116 1 f67"/>
                <a:gd name="f153" fmla="*/ f117 1 f68"/>
                <a:gd name="f154" fmla="*/ f118 1 f67"/>
                <a:gd name="f155" fmla="*/ f119 1 f68"/>
                <a:gd name="f156" fmla="*/ f120 1 f67"/>
                <a:gd name="f157" fmla="*/ f121 1 f68"/>
                <a:gd name="f158" fmla="*/ f122 1 f67"/>
                <a:gd name="f159" fmla="*/ f123 1 f68"/>
                <a:gd name="f160" fmla="*/ f124 1 f67"/>
                <a:gd name="f161" fmla="*/ f125 1 f68"/>
                <a:gd name="f162" fmla="*/ f126 1 f68"/>
                <a:gd name="f163" fmla="*/ f127 1 f67"/>
                <a:gd name="f164" fmla="*/ f128 1 f68"/>
                <a:gd name="f165" fmla="*/ f129 1 f67"/>
                <a:gd name="f166" fmla="*/ f130 1 f67"/>
                <a:gd name="f167" fmla="*/ f131 1 f68"/>
                <a:gd name="f168" fmla="*/ f132 1 f67"/>
                <a:gd name="f169" fmla="*/ f133 1 f68"/>
                <a:gd name="f170" fmla="*/ f134 f58 1"/>
                <a:gd name="f171" fmla="*/ f135 f58 1"/>
                <a:gd name="f172" fmla="*/ f137 f59 1"/>
                <a:gd name="f173" fmla="*/ f136 f59 1"/>
                <a:gd name="f174" fmla="*/ f138 f58 1"/>
                <a:gd name="f175" fmla="*/ f139 f59 1"/>
                <a:gd name="f176" fmla="*/ f140 f58 1"/>
                <a:gd name="f177" fmla="*/ f141 f59 1"/>
                <a:gd name="f178" fmla="*/ f142 f58 1"/>
                <a:gd name="f179" fmla="*/ f143 f59 1"/>
                <a:gd name="f180" fmla="*/ f144 f58 1"/>
                <a:gd name="f181" fmla="*/ f145 f59 1"/>
                <a:gd name="f182" fmla="*/ f146 f58 1"/>
                <a:gd name="f183" fmla="*/ f147 f59 1"/>
                <a:gd name="f184" fmla="*/ f148 f58 1"/>
                <a:gd name="f185" fmla="*/ f149 f59 1"/>
                <a:gd name="f186" fmla="*/ f150 f58 1"/>
                <a:gd name="f187" fmla="*/ f151 f59 1"/>
                <a:gd name="f188" fmla="*/ f152 f58 1"/>
                <a:gd name="f189" fmla="*/ f153 f59 1"/>
                <a:gd name="f190" fmla="*/ f154 f58 1"/>
                <a:gd name="f191" fmla="*/ f155 f59 1"/>
                <a:gd name="f192" fmla="*/ f156 f58 1"/>
                <a:gd name="f193" fmla="*/ f157 f59 1"/>
                <a:gd name="f194" fmla="*/ f158 f58 1"/>
                <a:gd name="f195" fmla="*/ f159 f59 1"/>
                <a:gd name="f196" fmla="*/ f160 f58 1"/>
                <a:gd name="f197" fmla="*/ f161 f59 1"/>
                <a:gd name="f198" fmla="*/ f162 f59 1"/>
                <a:gd name="f199" fmla="*/ f163 f58 1"/>
                <a:gd name="f200" fmla="*/ f164 f59 1"/>
                <a:gd name="f201" fmla="*/ f165 f58 1"/>
                <a:gd name="f202" fmla="*/ f166 f58 1"/>
                <a:gd name="f203" fmla="*/ f167 f59 1"/>
                <a:gd name="f204" fmla="*/ f168 f58 1"/>
                <a:gd name="f205" fmla="*/ f169 f59 1"/>
              </a:gdLst>
              <a:ahLst/>
              <a:cxnLst>
                <a:cxn ang="3cd4">
                  <a:pos x="hc" y="t"/>
                </a:cxn>
                <a:cxn ang="0">
                  <a:pos x="r" y="vc"/>
                </a:cxn>
                <a:cxn ang="cd4">
                  <a:pos x="hc" y="b"/>
                </a:cxn>
                <a:cxn ang="cd2">
                  <a:pos x="l" y="vc"/>
                </a:cxn>
                <a:cxn ang="f101">
                  <a:pos x="f174" y="f175"/>
                </a:cxn>
                <a:cxn ang="f101">
                  <a:pos x="f176" y="f177"/>
                </a:cxn>
                <a:cxn ang="f101">
                  <a:pos x="f178" y="f179"/>
                </a:cxn>
                <a:cxn ang="f101">
                  <a:pos x="f180" y="f181"/>
                </a:cxn>
                <a:cxn ang="f101">
                  <a:pos x="f182" y="f183"/>
                </a:cxn>
                <a:cxn ang="f101">
                  <a:pos x="f184" y="f185"/>
                </a:cxn>
                <a:cxn ang="f101">
                  <a:pos x="f186" y="f187"/>
                </a:cxn>
                <a:cxn ang="f101">
                  <a:pos x="f188" y="f189"/>
                </a:cxn>
                <a:cxn ang="f101">
                  <a:pos x="f190" y="f191"/>
                </a:cxn>
                <a:cxn ang="f101">
                  <a:pos x="f192" y="f193"/>
                </a:cxn>
                <a:cxn ang="f101">
                  <a:pos x="f194" y="f195"/>
                </a:cxn>
                <a:cxn ang="f101">
                  <a:pos x="f196" y="f197"/>
                </a:cxn>
                <a:cxn ang="f101">
                  <a:pos x="f186" y="f198"/>
                </a:cxn>
                <a:cxn ang="f101">
                  <a:pos x="f199" y="f200"/>
                </a:cxn>
                <a:cxn ang="f101">
                  <a:pos x="f201" y="f183"/>
                </a:cxn>
                <a:cxn ang="f101">
                  <a:pos x="f202" y="f203"/>
                </a:cxn>
                <a:cxn ang="f101">
                  <a:pos x="f204" y="f205"/>
                </a:cxn>
                <a:cxn ang="f101">
                  <a:pos x="f174" y="f175"/>
                </a:cxn>
              </a:cxnLst>
              <a:rect l="f170" t="f173" r="f171" b="f172"/>
              <a:pathLst>
                <a:path w="82" h="80">
                  <a:moveTo>
                    <a:pt x="f8" y="f7"/>
                  </a:moveTo>
                  <a:cubicBezTo>
                    <a:pt x="f9" y="f7"/>
                    <a:pt x="f10" y="f11"/>
                    <a:pt x="f12" y="f13"/>
                  </a:cubicBezTo>
                  <a:cubicBezTo>
                    <a:pt x="f14" y="f15"/>
                    <a:pt x="f14" y="f16"/>
                    <a:pt x="f10" y="f17"/>
                  </a:cubicBezTo>
                  <a:cubicBezTo>
                    <a:pt x="f18" y="f19"/>
                    <a:pt x="f20" y="f21"/>
                    <a:pt x="f22" y="f12"/>
                  </a:cubicBezTo>
                  <a:cubicBezTo>
                    <a:pt x="f23" y="f24"/>
                    <a:pt x="f16" y="f25"/>
                    <a:pt x="f16" y="f26"/>
                  </a:cubicBezTo>
                  <a:cubicBezTo>
                    <a:pt x="f16" y="f27"/>
                    <a:pt x="f23" y="f28"/>
                    <a:pt x="f29" y="f30"/>
                  </a:cubicBezTo>
                  <a:cubicBezTo>
                    <a:pt x="f18" y="f31"/>
                    <a:pt x="f32" y="f33"/>
                    <a:pt x="f34" y="f33"/>
                  </a:cubicBezTo>
                  <a:cubicBezTo>
                    <a:pt x="f35" y="f33"/>
                    <a:pt x="f36" y="f37"/>
                    <a:pt x="f38" y="f28"/>
                  </a:cubicBezTo>
                  <a:cubicBezTo>
                    <a:pt x="f39" y="f38"/>
                    <a:pt x="f30" y="f40"/>
                    <a:pt x="f41" y="f42"/>
                  </a:cubicBezTo>
                  <a:cubicBezTo>
                    <a:pt x="f43" y="f42"/>
                    <a:pt x="f44" y="f45"/>
                    <a:pt x="f5" y="f40"/>
                  </a:cubicBezTo>
                  <a:cubicBezTo>
                    <a:pt x="f5" y="f46"/>
                    <a:pt x="f44" y="f47"/>
                    <a:pt x="f43" y="f47"/>
                  </a:cubicBezTo>
                  <a:cubicBezTo>
                    <a:pt x="f33" y="f36"/>
                    <a:pt x="f30" y="f48"/>
                    <a:pt x="f49" y="f50"/>
                  </a:cubicBezTo>
                  <a:cubicBezTo>
                    <a:pt x="f51" y="f44"/>
                    <a:pt x="f26" y="f5"/>
                    <a:pt x="f34" y="f5"/>
                  </a:cubicBezTo>
                  <a:cubicBezTo>
                    <a:pt x="f12" y="f5"/>
                    <a:pt x="f20" y="f43"/>
                    <a:pt x="f23" y="f31"/>
                  </a:cubicBezTo>
                  <a:cubicBezTo>
                    <a:pt x="f13" y="f49"/>
                    <a:pt x="f6" y="f52"/>
                    <a:pt x="f6" y="f26"/>
                  </a:cubicBezTo>
                  <a:cubicBezTo>
                    <a:pt x="f6" y="f53"/>
                    <a:pt x="f11" y="f54"/>
                    <a:pt x="f15" y="f8"/>
                  </a:cubicBezTo>
                  <a:cubicBezTo>
                    <a:pt x="f16" y="f55"/>
                    <a:pt x="f22" y="f16"/>
                    <a:pt x="f55" y="f11"/>
                  </a:cubicBezTo>
                  <a:cubicBezTo>
                    <a:pt x="f56" y="f11"/>
                    <a:pt x="f18"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41" name="Freeform 2120">
              <a:extLst>
                <a:ext uri="{FF2B5EF4-FFF2-40B4-BE49-F238E27FC236}">
                  <a16:creationId xmlns:a16="http://schemas.microsoft.com/office/drawing/2014/main" id="{A619001B-E45C-4D45-8BDA-2063147CC26C}"/>
                </a:ext>
              </a:extLst>
            </p:cNvPr>
            <p:cNvSpPr/>
            <p:nvPr/>
          </p:nvSpPr>
          <p:spPr>
            <a:xfrm>
              <a:off x="6189930" y="3245781"/>
              <a:ext cx="514130" cy="191841"/>
            </a:xfrm>
            <a:custGeom>
              <a:avLst/>
              <a:gdLst>
                <a:gd name="f0" fmla="val 10800000"/>
                <a:gd name="f1" fmla="val 5400000"/>
                <a:gd name="f2" fmla="val 180"/>
                <a:gd name="f3" fmla="val w"/>
                <a:gd name="f4" fmla="val h"/>
                <a:gd name="f5" fmla="val 0"/>
                <a:gd name="f6" fmla="val 85"/>
                <a:gd name="f7" fmla="val 32"/>
                <a:gd name="f8" fmla="val 80"/>
                <a:gd name="f9" fmla="val 79"/>
                <a:gd name="f10" fmla="val 77"/>
                <a:gd name="f11" fmla="val 31"/>
                <a:gd name="f12" fmla="val 29"/>
                <a:gd name="f13" fmla="val 70"/>
                <a:gd name="f14" fmla="val 16"/>
                <a:gd name="f15" fmla="val 57"/>
                <a:gd name="f16" fmla="val 8"/>
                <a:gd name="f17" fmla="val 40"/>
                <a:gd name="f18" fmla="val 24"/>
                <a:gd name="f19" fmla="val 13"/>
                <a:gd name="f20" fmla="val 12"/>
                <a:gd name="f21" fmla="val 22"/>
                <a:gd name="f22" fmla="val 7"/>
                <a:gd name="f23" fmla="val 4"/>
                <a:gd name="f24" fmla="val 2"/>
                <a:gd name="f25" fmla="val 23"/>
                <a:gd name="f26" fmla="val 20"/>
                <a:gd name="f27" fmla="val 1"/>
                <a:gd name="f28" fmla="val 18"/>
                <a:gd name="f29" fmla="val 6"/>
                <a:gd name="f30" fmla="val 21"/>
                <a:gd name="f31" fmla="val 60"/>
                <a:gd name="f32" fmla="val 76"/>
                <a:gd name="f33" fmla="val 10"/>
                <a:gd name="f34" fmla="val 84"/>
                <a:gd name="f35" fmla="val 26"/>
                <a:gd name="f36" fmla="val 28"/>
                <a:gd name="f37" fmla="val 30"/>
                <a:gd name="f38" fmla="val 82"/>
                <a:gd name="f39" fmla="val 81"/>
                <a:gd name="f40" fmla="+- 0 0 -90"/>
                <a:gd name="f41" fmla="*/ f3 1 85"/>
                <a:gd name="f42" fmla="*/ f4 1 32"/>
                <a:gd name="f43" fmla="val f5"/>
                <a:gd name="f44" fmla="val f6"/>
                <a:gd name="f45" fmla="val f7"/>
                <a:gd name="f46" fmla="*/ f40 f0 1"/>
                <a:gd name="f47" fmla="+- f45 0 f43"/>
                <a:gd name="f48" fmla="+- f44 0 f43"/>
                <a:gd name="f49" fmla="*/ f46 1 f2"/>
                <a:gd name="f50" fmla="*/ f48 1 85"/>
                <a:gd name="f51" fmla="*/ f47 1 32"/>
                <a:gd name="f52" fmla="*/ 80 f48 1"/>
                <a:gd name="f53" fmla="*/ 32 f47 1"/>
                <a:gd name="f54" fmla="*/ 77 f48 1"/>
                <a:gd name="f55" fmla="*/ 29 f47 1"/>
                <a:gd name="f56" fmla="*/ 40 f48 1"/>
                <a:gd name="f57" fmla="*/ 8 f47 1"/>
                <a:gd name="f58" fmla="*/ 8 f48 1"/>
                <a:gd name="f59" fmla="*/ 22 f47 1"/>
                <a:gd name="f60" fmla="*/ 2 f48 1"/>
                <a:gd name="f61" fmla="*/ 23 f47 1"/>
                <a:gd name="f62" fmla="*/ 1 f48 1"/>
                <a:gd name="f63" fmla="*/ 18 f47 1"/>
                <a:gd name="f64" fmla="*/ 0 f47 1"/>
                <a:gd name="f65" fmla="*/ 84 f48 1"/>
                <a:gd name="f66" fmla="*/ 26 f47 1"/>
                <a:gd name="f67" fmla="*/ 82 f48 1"/>
                <a:gd name="f68" fmla="*/ 31 f47 1"/>
                <a:gd name="f69" fmla="+- f49 0 f1"/>
                <a:gd name="f70" fmla="*/ f52 1 85"/>
                <a:gd name="f71" fmla="*/ f53 1 32"/>
                <a:gd name="f72" fmla="*/ f54 1 85"/>
                <a:gd name="f73" fmla="*/ f55 1 32"/>
                <a:gd name="f74" fmla="*/ f56 1 85"/>
                <a:gd name="f75" fmla="*/ f57 1 32"/>
                <a:gd name="f76" fmla="*/ f58 1 85"/>
                <a:gd name="f77" fmla="*/ f59 1 32"/>
                <a:gd name="f78" fmla="*/ f60 1 85"/>
                <a:gd name="f79" fmla="*/ f61 1 32"/>
                <a:gd name="f80" fmla="*/ f62 1 85"/>
                <a:gd name="f81" fmla="*/ f63 1 32"/>
                <a:gd name="f82" fmla="*/ f64 1 32"/>
                <a:gd name="f83" fmla="*/ f65 1 85"/>
                <a:gd name="f84" fmla="*/ f66 1 32"/>
                <a:gd name="f85" fmla="*/ f67 1 85"/>
                <a:gd name="f86" fmla="*/ f68 1 32"/>
                <a:gd name="f87" fmla="*/ 0 1 f50"/>
                <a:gd name="f88" fmla="*/ f44 1 f50"/>
                <a:gd name="f89" fmla="*/ 0 1 f51"/>
                <a:gd name="f90" fmla="*/ f45 1 f51"/>
                <a:gd name="f91" fmla="*/ f70 1 f50"/>
                <a:gd name="f92" fmla="*/ f71 1 f51"/>
                <a:gd name="f93" fmla="*/ f72 1 f50"/>
                <a:gd name="f94" fmla="*/ f73 1 f51"/>
                <a:gd name="f95" fmla="*/ f74 1 f50"/>
                <a:gd name="f96" fmla="*/ f75 1 f51"/>
                <a:gd name="f97" fmla="*/ f76 1 f50"/>
                <a:gd name="f98" fmla="*/ f77 1 f51"/>
                <a:gd name="f99" fmla="*/ f78 1 f50"/>
                <a:gd name="f100" fmla="*/ f79 1 f51"/>
                <a:gd name="f101" fmla="*/ f80 1 f50"/>
                <a:gd name="f102" fmla="*/ f81 1 f51"/>
                <a:gd name="f103" fmla="*/ f82 1 f51"/>
                <a:gd name="f104" fmla="*/ f83 1 f50"/>
                <a:gd name="f105" fmla="*/ f84 1 f51"/>
                <a:gd name="f106" fmla="*/ f85 1 f50"/>
                <a:gd name="f107" fmla="*/ f86 1 f51"/>
                <a:gd name="f108" fmla="*/ f87 f41 1"/>
                <a:gd name="f109" fmla="*/ f88 f41 1"/>
                <a:gd name="f110" fmla="*/ f90 f42 1"/>
                <a:gd name="f111" fmla="*/ f89 f42 1"/>
                <a:gd name="f112" fmla="*/ f91 f41 1"/>
                <a:gd name="f113" fmla="*/ f92 f42 1"/>
                <a:gd name="f114" fmla="*/ f93 f41 1"/>
                <a:gd name="f115" fmla="*/ f94 f42 1"/>
                <a:gd name="f116" fmla="*/ f95 f41 1"/>
                <a:gd name="f117" fmla="*/ f96 f42 1"/>
                <a:gd name="f118" fmla="*/ f97 f41 1"/>
                <a:gd name="f119" fmla="*/ f98 f42 1"/>
                <a:gd name="f120" fmla="*/ f99 f41 1"/>
                <a:gd name="f121" fmla="*/ f100 f42 1"/>
                <a:gd name="f122" fmla="*/ f101 f41 1"/>
                <a:gd name="f123" fmla="*/ f102 f42 1"/>
                <a:gd name="f124" fmla="*/ f103 f42 1"/>
                <a:gd name="f125" fmla="*/ f104 f41 1"/>
                <a:gd name="f126" fmla="*/ f105 f42 1"/>
                <a:gd name="f127" fmla="*/ f106 f41 1"/>
                <a:gd name="f128" fmla="*/ f107 f42 1"/>
              </a:gdLst>
              <a:ahLst/>
              <a:cxnLst>
                <a:cxn ang="3cd4">
                  <a:pos x="hc" y="t"/>
                </a:cxn>
                <a:cxn ang="0">
                  <a:pos x="r" y="vc"/>
                </a:cxn>
                <a:cxn ang="cd4">
                  <a:pos x="hc" y="b"/>
                </a:cxn>
                <a:cxn ang="cd2">
                  <a:pos x="l" y="vc"/>
                </a:cxn>
                <a:cxn ang="f69">
                  <a:pos x="f112" y="f113"/>
                </a:cxn>
                <a:cxn ang="f69">
                  <a:pos x="f114" y="f115"/>
                </a:cxn>
                <a:cxn ang="f69">
                  <a:pos x="f116" y="f117"/>
                </a:cxn>
                <a:cxn ang="f69">
                  <a:pos x="f118" y="f119"/>
                </a:cxn>
                <a:cxn ang="f69">
                  <a:pos x="f120" y="f121"/>
                </a:cxn>
                <a:cxn ang="f69">
                  <a:pos x="f122" y="f123"/>
                </a:cxn>
                <a:cxn ang="f69">
                  <a:pos x="f116" y="f124"/>
                </a:cxn>
                <a:cxn ang="f69">
                  <a:pos x="f125" y="f126"/>
                </a:cxn>
                <a:cxn ang="f69">
                  <a:pos x="f127" y="f128"/>
                </a:cxn>
                <a:cxn ang="f69">
                  <a:pos x="f112" y="f113"/>
                </a:cxn>
              </a:cxnLst>
              <a:rect l="f108" t="f111" r="f109" b="f110"/>
              <a:pathLst>
                <a:path w="85" h="32">
                  <a:moveTo>
                    <a:pt x="f8" y="f7"/>
                  </a:moveTo>
                  <a:cubicBezTo>
                    <a:pt x="f9" y="f7"/>
                    <a:pt x="f10" y="f11"/>
                    <a:pt x="f10" y="f12"/>
                  </a:cubicBezTo>
                  <a:cubicBezTo>
                    <a:pt x="f13" y="f14"/>
                    <a:pt x="f15" y="f16"/>
                    <a:pt x="f17" y="f16"/>
                  </a:cubicBezTo>
                  <a:cubicBezTo>
                    <a:pt x="f18" y="f16"/>
                    <a:pt x="f19" y="f20"/>
                    <a:pt x="f16" y="f21"/>
                  </a:cubicBezTo>
                  <a:cubicBezTo>
                    <a:pt x="f22" y="f18"/>
                    <a:pt x="f23" y="f18"/>
                    <a:pt x="f24" y="f25"/>
                  </a:cubicBezTo>
                  <a:cubicBezTo>
                    <a:pt x="f5" y="f21"/>
                    <a:pt x="f5" y="f26"/>
                    <a:pt x="f27" y="f28"/>
                  </a:cubicBezTo>
                  <a:cubicBezTo>
                    <a:pt x="f22" y="f29"/>
                    <a:pt x="f30" y="f5"/>
                    <a:pt x="f17" y="f5"/>
                  </a:cubicBezTo>
                  <a:cubicBezTo>
                    <a:pt x="f31" y="f5"/>
                    <a:pt x="f32" y="f33"/>
                    <a:pt x="f34" y="f35"/>
                  </a:cubicBezTo>
                  <a:cubicBezTo>
                    <a:pt x="f6" y="f36"/>
                    <a:pt x="f34" y="f37"/>
                    <a:pt x="f38" y="f11"/>
                  </a:cubicBezTo>
                  <a:cubicBezTo>
                    <a:pt x="f39" y="f7"/>
                    <a:pt x="f39"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42" name="Freeform 2121">
              <a:extLst>
                <a:ext uri="{FF2B5EF4-FFF2-40B4-BE49-F238E27FC236}">
                  <a16:creationId xmlns:a16="http://schemas.microsoft.com/office/drawing/2014/main" id="{4CC8BA70-9172-47DA-9C0F-702B18BAA292}"/>
                </a:ext>
              </a:extLst>
            </p:cNvPr>
            <p:cNvSpPr/>
            <p:nvPr/>
          </p:nvSpPr>
          <p:spPr>
            <a:xfrm>
              <a:off x="6238530" y="3148580"/>
              <a:ext cx="416929" cy="97200"/>
            </a:xfrm>
            <a:custGeom>
              <a:avLst/>
              <a:gdLst>
                <a:gd name="f0" fmla="val 10800000"/>
                <a:gd name="f1" fmla="val 5400000"/>
                <a:gd name="f2" fmla="val 180"/>
                <a:gd name="f3" fmla="val w"/>
                <a:gd name="f4" fmla="val h"/>
                <a:gd name="f5" fmla="val 0"/>
                <a:gd name="f6" fmla="val 69"/>
                <a:gd name="f7" fmla="val 16"/>
                <a:gd name="f8" fmla="val 64"/>
                <a:gd name="f9" fmla="val 63"/>
                <a:gd name="f10" fmla="val 62"/>
                <a:gd name="f11" fmla="val 15"/>
                <a:gd name="f12" fmla="val 53"/>
                <a:gd name="f13" fmla="val 10"/>
                <a:gd name="f14" fmla="val 43"/>
                <a:gd name="f15" fmla="val 8"/>
                <a:gd name="f16" fmla="val 32"/>
                <a:gd name="f17" fmla="val 23"/>
                <a:gd name="f18" fmla="val 14"/>
                <a:gd name="f19" fmla="val 6"/>
                <a:gd name="f20" fmla="val 4"/>
                <a:gd name="f21" fmla="val 2"/>
                <a:gd name="f22" fmla="val 1"/>
                <a:gd name="f23" fmla="val 12"/>
                <a:gd name="f24" fmla="val 7"/>
                <a:gd name="f25" fmla="val 3"/>
                <a:gd name="f26" fmla="val 22"/>
                <a:gd name="f27" fmla="val 44"/>
                <a:gd name="f28" fmla="val 56"/>
                <a:gd name="f29" fmla="val 66"/>
                <a:gd name="f30" fmla="val 68"/>
                <a:gd name="f31" fmla="val 9"/>
                <a:gd name="f32" fmla="val 67"/>
                <a:gd name="f33" fmla="+- 0 0 -90"/>
                <a:gd name="f34" fmla="*/ f3 1 69"/>
                <a:gd name="f35" fmla="*/ f4 1 16"/>
                <a:gd name="f36" fmla="val f5"/>
                <a:gd name="f37" fmla="val f6"/>
                <a:gd name="f38" fmla="val f7"/>
                <a:gd name="f39" fmla="*/ f33 f0 1"/>
                <a:gd name="f40" fmla="+- f38 0 f36"/>
                <a:gd name="f41" fmla="+- f37 0 f36"/>
                <a:gd name="f42" fmla="*/ f39 1 f2"/>
                <a:gd name="f43" fmla="*/ f41 1 69"/>
                <a:gd name="f44" fmla="*/ f40 1 16"/>
                <a:gd name="f45" fmla="*/ 64 f41 1"/>
                <a:gd name="f46" fmla="*/ 16 f40 1"/>
                <a:gd name="f47" fmla="*/ 62 f41 1"/>
                <a:gd name="f48" fmla="*/ 15 f40 1"/>
                <a:gd name="f49" fmla="*/ 32 f41 1"/>
                <a:gd name="f50" fmla="*/ 8 f40 1"/>
                <a:gd name="f51" fmla="*/ 6 f41 1"/>
                <a:gd name="f52" fmla="*/ 14 f40 1"/>
                <a:gd name="f53" fmla="*/ 1 f41 1"/>
                <a:gd name="f54" fmla="*/ 12 f40 1"/>
                <a:gd name="f55" fmla="*/ 3 f41 1"/>
                <a:gd name="f56" fmla="*/ 6 f40 1"/>
                <a:gd name="f57" fmla="*/ 0 f40 1"/>
                <a:gd name="f58" fmla="*/ 66 f41 1"/>
                <a:gd name="f59" fmla="*/ 68 f41 1"/>
                <a:gd name="f60" fmla="+- f42 0 f1"/>
                <a:gd name="f61" fmla="*/ f45 1 69"/>
                <a:gd name="f62" fmla="*/ f46 1 16"/>
                <a:gd name="f63" fmla="*/ f47 1 69"/>
                <a:gd name="f64" fmla="*/ f48 1 16"/>
                <a:gd name="f65" fmla="*/ f49 1 69"/>
                <a:gd name="f66" fmla="*/ f50 1 16"/>
                <a:gd name="f67" fmla="*/ f51 1 69"/>
                <a:gd name="f68" fmla="*/ f52 1 16"/>
                <a:gd name="f69" fmla="*/ f53 1 69"/>
                <a:gd name="f70" fmla="*/ f54 1 16"/>
                <a:gd name="f71" fmla="*/ f55 1 69"/>
                <a:gd name="f72" fmla="*/ f56 1 16"/>
                <a:gd name="f73" fmla="*/ f57 1 16"/>
                <a:gd name="f74" fmla="*/ f58 1 69"/>
                <a:gd name="f75" fmla="*/ f59 1 69"/>
                <a:gd name="f76" fmla="*/ 0 1 f43"/>
                <a:gd name="f77" fmla="*/ f37 1 f43"/>
                <a:gd name="f78" fmla="*/ 0 1 f44"/>
                <a:gd name="f79" fmla="*/ f38 1 f44"/>
                <a:gd name="f80" fmla="*/ f61 1 f43"/>
                <a:gd name="f81" fmla="*/ f62 1 f44"/>
                <a:gd name="f82" fmla="*/ f63 1 f43"/>
                <a:gd name="f83" fmla="*/ f64 1 f44"/>
                <a:gd name="f84" fmla="*/ f65 1 f43"/>
                <a:gd name="f85" fmla="*/ f66 1 f44"/>
                <a:gd name="f86" fmla="*/ f67 1 f43"/>
                <a:gd name="f87" fmla="*/ f68 1 f44"/>
                <a:gd name="f88" fmla="*/ f69 1 f43"/>
                <a:gd name="f89" fmla="*/ f70 1 f44"/>
                <a:gd name="f90" fmla="*/ f71 1 f43"/>
                <a:gd name="f91" fmla="*/ f72 1 f44"/>
                <a:gd name="f92" fmla="*/ f73 1 f44"/>
                <a:gd name="f93" fmla="*/ f74 1 f43"/>
                <a:gd name="f94" fmla="*/ f75 1 f43"/>
                <a:gd name="f95" fmla="*/ f76 f34 1"/>
                <a:gd name="f96" fmla="*/ f77 f34 1"/>
                <a:gd name="f97" fmla="*/ f79 f35 1"/>
                <a:gd name="f98" fmla="*/ f78 f35 1"/>
                <a:gd name="f99" fmla="*/ f80 f34 1"/>
                <a:gd name="f100" fmla="*/ f81 f35 1"/>
                <a:gd name="f101" fmla="*/ f82 f34 1"/>
                <a:gd name="f102" fmla="*/ f83 f35 1"/>
                <a:gd name="f103" fmla="*/ f84 f34 1"/>
                <a:gd name="f104" fmla="*/ f85 f35 1"/>
                <a:gd name="f105" fmla="*/ f86 f34 1"/>
                <a:gd name="f106" fmla="*/ f87 f35 1"/>
                <a:gd name="f107" fmla="*/ f88 f34 1"/>
                <a:gd name="f108" fmla="*/ f89 f35 1"/>
                <a:gd name="f109" fmla="*/ f90 f34 1"/>
                <a:gd name="f110" fmla="*/ f91 f35 1"/>
                <a:gd name="f111" fmla="*/ f92 f35 1"/>
                <a:gd name="f112" fmla="*/ f93 f34 1"/>
                <a:gd name="f113" fmla="*/ f94 f34 1"/>
              </a:gdLst>
              <a:ahLst/>
              <a:cxnLst>
                <a:cxn ang="3cd4">
                  <a:pos x="hc" y="t"/>
                </a:cxn>
                <a:cxn ang="0">
                  <a:pos x="r" y="vc"/>
                </a:cxn>
                <a:cxn ang="cd4">
                  <a:pos x="hc" y="b"/>
                </a:cxn>
                <a:cxn ang="cd2">
                  <a:pos x="l" y="vc"/>
                </a:cxn>
                <a:cxn ang="f60">
                  <a:pos x="f99" y="f100"/>
                </a:cxn>
                <a:cxn ang="f60">
                  <a:pos x="f101" y="f102"/>
                </a:cxn>
                <a:cxn ang="f60">
                  <a:pos x="f103" y="f104"/>
                </a:cxn>
                <a:cxn ang="f60">
                  <a:pos x="f105" y="f106"/>
                </a:cxn>
                <a:cxn ang="f60">
                  <a:pos x="f107" y="f108"/>
                </a:cxn>
                <a:cxn ang="f60">
                  <a:pos x="f109" y="f110"/>
                </a:cxn>
                <a:cxn ang="f60">
                  <a:pos x="f103" y="f111"/>
                </a:cxn>
                <a:cxn ang="f60">
                  <a:pos x="f112" y="f104"/>
                </a:cxn>
                <a:cxn ang="f60">
                  <a:pos x="f113" y="f106"/>
                </a:cxn>
                <a:cxn ang="f60">
                  <a:pos x="f99" y="f100"/>
                </a:cxn>
              </a:cxnLst>
              <a:rect l="f95" t="f98" r="f96" b="f97"/>
              <a:pathLst>
                <a:path w="69" h="16">
                  <a:moveTo>
                    <a:pt x="f8" y="f7"/>
                  </a:moveTo>
                  <a:cubicBezTo>
                    <a:pt x="f8" y="f7"/>
                    <a:pt x="f9" y="f7"/>
                    <a:pt x="f10" y="f11"/>
                  </a:cubicBezTo>
                  <a:cubicBezTo>
                    <a:pt x="f12" y="f13"/>
                    <a:pt x="f14" y="f15"/>
                    <a:pt x="f16" y="f15"/>
                  </a:cubicBezTo>
                  <a:cubicBezTo>
                    <a:pt x="f17" y="f15"/>
                    <a:pt x="f18" y="f13"/>
                    <a:pt x="f19" y="f18"/>
                  </a:cubicBezTo>
                  <a:cubicBezTo>
                    <a:pt x="f20" y="f18"/>
                    <a:pt x="f21" y="f18"/>
                    <a:pt x="f22" y="f23"/>
                  </a:cubicBezTo>
                  <a:cubicBezTo>
                    <a:pt x="f5" y="f13"/>
                    <a:pt x="f22" y="f24"/>
                    <a:pt x="f25" y="f19"/>
                  </a:cubicBezTo>
                  <a:cubicBezTo>
                    <a:pt x="f23" y="f21"/>
                    <a:pt x="f26" y="f5"/>
                    <a:pt x="f16" y="f5"/>
                  </a:cubicBezTo>
                  <a:cubicBezTo>
                    <a:pt x="f27" y="f5"/>
                    <a:pt x="f28" y="f25"/>
                    <a:pt x="f29" y="f15"/>
                  </a:cubicBezTo>
                  <a:cubicBezTo>
                    <a:pt x="f30" y="f31"/>
                    <a:pt x="f6" y="f23"/>
                    <a:pt x="f30" y="f18"/>
                  </a:cubicBezTo>
                  <a:cubicBezTo>
                    <a:pt x="f32" y="f11"/>
                    <a:pt x="f29"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grpSp>
      <p:sp>
        <p:nvSpPr>
          <p:cNvPr id="143" name="TextBox 142">
            <a:extLst>
              <a:ext uri="{FF2B5EF4-FFF2-40B4-BE49-F238E27FC236}">
                <a16:creationId xmlns:a16="http://schemas.microsoft.com/office/drawing/2014/main" id="{C913E627-209A-4C6F-B017-BE5DF1632141}"/>
              </a:ext>
            </a:extLst>
          </p:cNvPr>
          <p:cNvSpPr txBox="1"/>
          <p:nvPr/>
        </p:nvSpPr>
        <p:spPr>
          <a:xfrm>
            <a:off x="4025943" y="4063461"/>
            <a:ext cx="261124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Something you have</a:t>
            </a:r>
          </a:p>
        </p:txBody>
      </p:sp>
      <p:sp>
        <p:nvSpPr>
          <p:cNvPr id="144" name="TextBox 143">
            <a:extLst>
              <a:ext uri="{FF2B5EF4-FFF2-40B4-BE49-F238E27FC236}">
                <a16:creationId xmlns:a16="http://schemas.microsoft.com/office/drawing/2014/main" id="{BAC3A6AC-CEAB-4796-A385-5360F05551A4}"/>
              </a:ext>
            </a:extLst>
          </p:cNvPr>
          <p:cNvSpPr txBox="1"/>
          <p:nvPr/>
        </p:nvSpPr>
        <p:spPr>
          <a:xfrm>
            <a:off x="3289388" y="5279070"/>
            <a:ext cx="261124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Something you are</a:t>
            </a:r>
          </a:p>
        </p:txBody>
      </p:sp>
      <p:sp>
        <p:nvSpPr>
          <p:cNvPr id="145" name="TextBox 144">
            <a:extLst>
              <a:ext uri="{FF2B5EF4-FFF2-40B4-BE49-F238E27FC236}">
                <a16:creationId xmlns:a16="http://schemas.microsoft.com/office/drawing/2014/main" id="{F7456303-0F88-42C6-8236-B6418BEAF1AD}"/>
              </a:ext>
            </a:extLst>
          </p:cNvPr>
          <p:cNvSpPr txBox="1"/>
          <p:nvPr/>
        </p:nvSpPr>
        <p:spPr>
          <a:xfrm>
            <a:off x="9395153" y="3012509"/>
            <a:ext cx="2143179"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Apps &amp; resources</a:t>
            </a:r>
          </a:p>
        </p:txBody>
      </p:sp>
      <p:sp>
        <p:nvSpPr>
          <p:cNvPr id="146" name="TextBox 145">
            <a:extLst>
              <a:ext uri="{FF2B5EF4-FFF2-40B4-BE49-F238E27FC236}">
                <a16:creationId xmlns:a16="http://schemas.microsoft.com/office/drawing/2014/main" id="{F349310E-428D-4C8E-95FE-AECE9B99BC70}"/>
              </a:ext>
            </a:extLst>
          </p:cNvPr>
          <p:cNvSpPr txBox="1"/>
          <p:nvPr/>
        </p:nvSpPr>
        <p:spPr>
          <a:xfrm>
            <a:off x="10204065" y="4237344"/>
            <a:ext cx="130421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Data</a:t>
            </a:r>
          </a:p>
        </p:txBody>
      </p:sp>
      <p:sp>
        <p:nvSpPr>
          <p:cNvPr id="147" name="TextBox 146">
            <a:extLst>
              <a:ext uri="{FF2B5EF4-FFF2-40B4-BE49-F238E27FC236}">
                <a16:creationId xmlns:a16="http://schemas.microsoft.com/office/drawing/2014/main" id="{95C80811-9961-4DA9-BC43-849FD40919DC}"/>
              </a:ext>
            </a:extLst>
          </p:cNvPr>
          <p:cNvSpPr txBox="1"/>
          <p:nvPr/>
        </p:nvSpPr>
        <p:spPr>
          <a:xfrm>
            <a:off x="9336731" y="5432958"/>
            <a:ext cx="1791507"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Access level</a:t>
            </a:r>
          </a:p>
        </p:txBody>
      </p:sp>
    </p:spTree>
    <p:extLst>
      <p:ext uri="{BB962C8B-B14F-4D97-AF65-F5344CB8AC3E}">
        <p14:creationId xmlns:p14="http://schemas.microsoft.com/office/powerpoint/2010/main" val="414277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1+#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additive="base">
                                        <p:cTn id="11" dur="500" fill="hold"/>
                                        <p:tgtEl>
                                          <p:spTgt spid="136"/>
                                        </p:tgtEl>
                                        <p:attrNameLst>
                                          <p:attrName>ppt_x</p:attrName>
                                        </p:attrNameLst>
                                      </p:cBhvr>
                                      <p:tavLst>
                                        <p:tav tm="0">
                                          <p:val>
                                            <p:strVal val="1+#ppt_w/2"/>
                                          </p:val>
                                        </p:tav>
                                        <p:tav tm="100000">
                                          <p:val>
                                            <p:strVal val="#ppt_x"/>
                                          </p:val>
                                        </p:tav>
                                      </p:tavLst>
                                    </p:anim>
                                    <p:anim calcmode="lin" valueType="num">
                                      <p:cBhvr additive="base">
                                        <p:cTn id="12" dur="500" fill="hold"/>
                                        <p:tgtEl>
                                          <p:spTgt spid="13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1+#ppt_w/2"/>
                                          </p:val>
                                        </p:tav>
                                        <p:tav tm="100000">
                                          <p:val>
                                            <p:strVal val="#ppt_x"/>
                                          </p:val>
                                        </p:tav>
                                      </p:tavLst>
                                    </p:anim>
                                    <p:anim calcmode="lin" valueType="num">
                                      <p:cBhvr additive="base">
                                        <p:cTn id="16" dur="500" fill="hold"/>
                                        <p:tgtEl>
                                          <p:spTgt spid="1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95"/>
                                        </p:tgtEl>
                                        <p:attrNameLst>
                                          <p:attrName>style.visibility</p:attrName>
                                        </p:attrNameLst>
                                      </p:cBhvr>
                                      <p:to>
                                        <p:strVal val="visible"/>
                                      </p:to>
                                    </p:set>
                                    <p:anim calcmode="lin" valueType="num">
                                      <p:cBhvr additive="base">
                                        <p:cTn id="21" dur="500" fill="hold"/>
                                        <p:tgtEl>
                                          <p:spTgt spid="95"/>
                                        </p:tgtEl>
                                        <p:attrNameLst>
                                          <p:attrName>ppt_x</p:attrName>
                                        </p:attrNameLst>
                                      </p:cBhvr>
                                      <p:tavLst>
                                        <p:tav tm="0">
                                          <p:val>
                                            <p:strVal val="1+#ppt_w/2"/>
                                          </p:val>
                                        </p:tav>
                                        <p:tav tm="100000">
                                          <p:val>
                                            <p:strVal val="#ppt_x"/>
                                          </p:val>
                                        </p:tav>
                                      </p:tavLst>
                                    </p:anim>
                                    <p:anim calcmode="lin" valueType="num">
                                      <p:cBhvr additive="base">
                                        <p:cTn id="22" dur="500" fill="hold"/>
                                        <p:tgtEl>
                                          <p:spTgt spid="9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500" fill="hold"/>
                                        <p:tgtEl>
                                          <p:spTgt spid="93"/>
                                        </p:tgtEl>
                                        <p:attrNameLst>
                                          <p:attrName>ppt_x</p:attrName>
                                        </p:attrNameLst>
                                      </p:cBhvr>
                                      <p:tavLst>
                                        <p:tav tm="0">
                                          <p:val>
                                            <p:strVal val="1+#ppt_w/2"/>
                                          </p:val>
                                        </p:tav>
                                        <p:tav tm="100000">
                                          <p:val>
                                            <p:strVal val="#ppt_x"/>
                                          </p:val>
                                        </p:tav>
                                      </p:tavLst>
                                    </p:anim>
                                    <p:anim calcmode="lin" valueType="num">
                                      <p:cBhvr additive="base">
                                        <p:cTn id="26" dur="500" fill="hold"/>
                                        <p:tgtEl>
                                          <p:spTgt spid="9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43"/>
                                        </p:tgtEl>
                                        <p:attrNameLst>
                                          <p:attrName>style.visibility</p:attrName>
                                        </p:attrNameLst>
                                      </p:cBhvr>
                                      <p:to>
                                        <p:strVal val="visible"/>
                                      </p:to>
                                    </p:set>
                                    <p:anim calcmode="lin" valueType="num">
                                      <p:cBhvr additive="base">
                                        <p:cTn id="29" dur="500" fill="hold"/>
                                        <p:tgtEl>
                                          <p:spTgt spid="143"/>
                                        </p:tgtEl>
                                        <p:attrNameLst>
                                          <p:attrName>ppt_x</p:attrName>
                                        </p:attrNameLst>
                                      </p:cBhvr>
                                      <p:tavLst>
                                        <p:tav tm="0">
                                          <p:val>
                                            <p:strVal val="1+#ppt_w/2"/>
                                          </p:val>
                                        </p:tav>
                                        <p:tav tm="100000">
                                          <p:val>
                                            <p:strVal val="#ppt_x"/>
                                          </p:val>
                                        </p:tav>
                                      </p:tavLst>
                                    </p:anim>
                                    <p:anim calcmode="lin" valueType="num">
                                      <p:cBhvr additive="base">
                                        <p:cTn id="30" dur="500" fill="hold"/>
                                        <p:tgtEl>
                                          <p:spTgt spid="14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37"/>
                                        </p:tgtEl>
                                        <p:attrNameLst>
                                          <p:attrName>style.visibility</p:attrName>
                                        </p:attrNameLst>
                                      </p:cBhvr>
                                      <p:to>
                                        <p:strVal val="visible"/>
                                      </p:to>
                                    </p:set>
                                    <p:anim calcmode="lin" valueType="num">
                                      <p:cBhvr additive="base">
                                        <p:cTn id="35" dur="500" fill="hold"/>
                                        <p:tgtEl>
                                          <p:spTgt spid="137"/>
                                        </p:tgtEl>
                                        <p:attrNameLst>
                                          <p:attrName>ppt_x</p:attrName>
                                        </p:attrNameLst>
                                      </p:cBhvr>
                                      <p:tavLst>
                                        <p:tav tm="0">
                                          <p:val>
                                            <p:strVal val="1+#ppt_w/2"/>
                                          </p:val>
                                        </p:tav>
                                        <p:tav tm="100000">
                                          <p:val>
                                            <p:strVal val="#ppt_x"/>
                                          </p:val>
                                        </p:tav>
                                      </p:tavLst>
                                    </p:anim>
                                    <p:anim calcmode="lin" valueType="num">
                                      <p:cBhvr additive="base">
                                        <p:cTn id="36" dur="500" fill="hold"/>
                                        <p:tgtEl>
                                          <p:spTgt spid="137"/>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anim calcmode="lin" valueType="num">
                                      <p:cBhvr additive="base">
                                        <p:cTn id="39" dur="500" fill="hold"/>
                                        <p:tgtEl>
                                          <p:spTgt spid="94"/>
                                        </p:tgtEl>
                                        <p:attrNameLst>
                                          <p:attrName>ppt_x</p:attrName>
                                        </p:attrNameLst>
                                      </p:cBhvr>
                                      <p:tavLst>
                                        <p:tav tm="0">
                                          <p:val>
                                            <p:strVal val="1+#ppt_w/2"/>
                                          </p:val>
                                        </p:tav>
                                        <p:tav tm="100000">
                                          <p:val>
                                            <p:strVal val="#ppt_x"/>
                                          </p:val>
                                        </p:tav>
                                      </p:tavLst>
                                    </p:anim>
                                    <p:anim calcmode="lin" valueType="num">
                                      <p:cBhvr additive="base">
                                        <p:cTn id="40" dur="500" fill="hold"/>
                                        <p:tgtEl>
                                          <p:spTgt spid="9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44"/>
                                        </p:tgtEl>
                                        <p:attrNameLst>
                                          <p:attrName>style.visibility</p:attrName>
                                        </p:attrNameLst>
                                      </p:cBhvr>
                                      <p:to>
                                        <p:strVal val="visible"/>
                                      </p:to>
                                    </p:set>
                                    <p:anim calcmode="lin" valueType="num">
                                      <p:cBhvr additive="base">
                                        <p:cTn id="43" dur="500" fill="hold"/>
                                        <p:tgtEl>
                                          <p:spTgt spid="144"/>
                                        </p:tgtEl>
                                        <p:attrNameLst>
                                          <p:attrName>ppt_x</p:attrName>
                                        </p:attrNameLst>
                                      </p:cBhvr>
                                      <p:tavLst>
                                        <p:tav tm="0">
                                          <p:val>
                                            <p:strVal val="1+#ppt_w/2"/>
                                          </p:val>
                                        </p:tav>
                                        <p:tav tm="100000">
                                          <p:val>
                                            <p:strVal val="#ppt_x"/>
                                          </p:val>
                                        </p:tav>
                                      </p:tavLst>
                                    </p:anim>
                                    <p:anim calcmode="lin" valueType="num">
                                      <p:cBhvr additive="base">
                                        <p:cTn id="44"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29"/>
                                        </p:tgtEl>
                                        <p:attrNameLst>
                                          <p:attrName>style.visibility</p:attrName>
                                        </p:attrNameLst>
                                      </p:cBhvr>
                                      <p:to>
                                        <p:strVal val="visible"/>
                                      </p:to>
                                    </p:set>
                                    <p:anim calcmode="lin" valueType="num">
                                      <p:cBhvr additive="base">
                                        <p:cTn id="55" dur="500" fill="hold"/>
                                        <p:tgtEl>
                                          <p:spTgt spid="129"/>
                                        </p:tgtEl>
                                        <p:attrNameLst>
                                          <p:attrName>ppt_x</p:attrName>
                                        </p:attrNameLst>
                                      </p:cBhvr>
                                      <p:tavLst>
                                        <p:tav tm="0">
                                          <p:val>
                                            <p:strVal val="1+#ppt_w/2"/>
                                          </p:val>
                                        </p:tav>
                                        <p:tav tm="100000">
                                          <p:val>
                                            <p:strVal val="#ppt_x"/>
                                          </p:val>
                                        </p:tav>
                                      </p:tavLst>
                                    </p:anim>
                                    <p:anim calcmode="lin" valueType="num">
                                      <p:cBhvr additive="base">
                                        <p:cTn id="56" dur="500" fill="hold"/>
                                        <p:tgtEl>
                                          <p:spTgt spid="129"/>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additive="base">
                                        <p:cTn id="59" dur="500" fill="hold"/>
                                        <p:tgtEl>
                                          <p:spTgt spid="91"/>
                                        </p:tgtEl>
                                        <p:attrNameLst>
                                          <p:attrName>ppt_x</p:attrName>
                                        </p:attrNameLst>
                                      </p:cBhvr>
                                      <p:tavLst>
                                        <p:tav tm="0">
                                          <p:val>
                                            <p:strVal val="1+#ppt_w/2"/>
                                          </p:val>
                                        </p:tav>
                                        <p:tav tm="100000">
                                          <p:val>
                                            <p:strVal val="#ppt_x"/>
                                          </p:val>
                                        </p:tav>
                                      </p:tavLst>
                                    </p:anim>
                                    <p:anim calcmode="lin" valueType="num">
                                      <p:cBhvr additive="base">
                                        <p:cTn id="60" dur="500" fill="hold"/>
                                        <p:tgtEl>
                                          <p:spTgt spid="91"/>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45"/>
                                        </p:tgtEl>
                                        <p:attrNameLst>
                                          <p:attrName>style.visibility</p:attrName>
                                        </p:attrNameLst>
                                      </p:cBhvr>
                                      <p:to>
                                        <p:strVal val="visible"/>
                                      </p:to>
                                    </p:set>
                                    <p:anim calcmode="lin" valueType="num">
                                      <p:cBhvr additive="base">
                                        <p:cTn id="63" dur="500" fill="hold"/>
                                        <p:tgtEl>
                                          <p:spTgt spid="145"/>
                                        </p:tgtEl>
                                        <p:attrNameLst>
                                          <p:attrName>ppt_x</p:attrName>
                                        </p:attrNameLst>
                                      </p:cBhvr>
                                      <p:tavLst>
                                        <p:tav tm="0">
                                          <p:val>
                                            <p:strVal val="1+#ppt_w/2"/>
                                          </p:val>
                                        </p:tav>
                                        <p:tav tm="100000">
                                          <p:val>
                                            <p:strVal val="#ppt_x"/>
                                          </p:val>
                                        </p:tav>
                                      </p:tavLst>
                                    </p:anim>
                                    <p:anim calcmode="lin" valueType="num">
                                      <p:cBhvr additive="base">
                                        <p:cTn id="64" dur="500" fill="hold"/>
                                        <p:tgtEl>
                                          <p:spTgt spid="145"/>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102"/>
                                        </p:tgtEl>
                                        <p:attrNameLst>
                                          <p:attrName>style.visibility</p:attrName>
                                        </p:attrNameLst>
                                      </p:cBhvr>
                                      <p:to>
                                        <p:strVal val="visible"/>
                                      </p:to>
                                    </p:set>
                                    <p:anim calcmode="lin" valueType="num">
                                      <p:cBhvr additive="base">
                                        <p:cTn id="69" dur="500" fill="hold"/>
                                        <p:tgtEl>
                                          <p:spTgt spid="102"/>
                                        </p:tgtEl>
                                        <p:attrNameLst>
                                          <p:attrName>ppt_x</p:attrName>
                                        </p:attrNameLst>
                                      </p:cBhvr>
                                      <p:tavLst>
                                        <p:tav tm="0">
                                          <p:val>
                                            <p:strVal val="1+#ppt_w/2"/>
                                          </p:val>
                                        </p:tav>
                                        <p:tav tm="100000">
                                          <p:val>
                                            <p:strVal val="#ppt_x"/>
                                          </p:val>
                                        </p:tav>
                                      </p:tavLst>
                                    </p:anim>
                                    <p:anim calcmode="lin" valueType="num">
                                      <p:cBhvr additive="base">
                                        <p:cTn id="70" dur="500" fill="hold"/>
                                        <p:tgtEl>
                                          <p:spTgt spid="102"/>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90"/>
                                        </p:tgtEl>
                                        <p:attrNameLst>
                                          <p:attrName>style.visibility</p:attrName>
                                        </p:attrNameLst>
                                      </p:cBhvr>
                                      <p:to>
                                        <p:strVal val="visible"/>
                                      </p:to>
                                    </p:set>
                                    <p:anim calcmode="lin" valueType="num">
                                      <p:cBhvr additive="base">
                                        <p:cTn id="73" dur="500" fill="hold"/>
                                        <p:tgtEl>
                                          <p:spTgt spid="90"/>
                                        </p:tgtEl>
                                        <p:attrNameLst>
                                          <p:attrName>ppt_x</p:attrName>
                                        </p:attrNameLst>
                                      </p:cBhvr>
                                      <p:tavLst>
                                        <p:tav tm="0">
                                          <p:val>
                                            <p:strVal val="1+#ppt_w/2"/>
                                          </p:val>
                                        </p:tav>
                                        <p:tav tm="100000">
                                          <p:val>
                                            <p:strVal val="#ppt_x"/>
                                          </p:val>
                                        </p:tav>
                                      </p:tavLst>
                                    </p:anim>
                                    <p:anim calcmode="lin" valueType="num">
                                      <p:cBhvr additive="base">
                                        <p:cTn id="74" dur="500" fill="hold"/>
                                        <p:tgtEl>
                                          <p:spTgt spid="90"/>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146"/>
                                        </p:tgtEl>
                                        <p:attrNameLst>
                                          <p:attrName>style.visibility</p:attrName>
                                        </p:attrNameLst>
                                      </p:cBhvr>
                                      <p:to>
                                        <p:strVal val="visible"/>
                                      </p:to>
                                    </p:set>
                                    <p:anim calcmode="lin" valueType="num">
                                      <p:cBhvr additive="base">
                                        <p:cTn id="77" dur="500" fill="hold"/>
                                        <p:tgtEl>
                                          <p:spTgt spid="146"/>
                                        </p:tgtEl>
                                        <p:attrNameLst>
                                          <p:attrName>ppt_x</p:attrName>
                                        </p:attrNameLst>
                                      </p:cBhvr>
                                      <p:tavLst>
                                        <p:tav tm="0">
                                          <p:val>
                                            <p:strVal val="1+#ppt_w/2"/>
                                          </p:val>
                                        </p:tav>
                                        <p:tav tm="100000">
                                          <p:val>
                                            <p:strVal val="#ppt_x"/>
                                          </p:val>
                                        </p:tav>
                                      </p:tavLst>
                                    </p:anim>
                                    <p:anim calcmode="lin" valueType="num">
                                      <p:cBhvr additive="base">
                                        <p:cTn id="78" dur="500" fill="hold"/>
                                        <p:tgtEl>
                                          <p:spTgt spid="146"/>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115"/>
                                        </p:tgtEl>
                                        <p:attrNameLst>
                                          <p:attrName>style.visibility</p:attrName>
                                        </p:attrNameLst>
                                      </p:cBhvr>
                                      <p:to>
                                        <p:strVal val="visible"/>
                                      </p:to>
                                    </p:set>
                                    <p:anim calcmode="lin" valueType="num">
                                      <p:cBhvr additive="base">
                                        <p:cTn id="83" dur="500" fill="hold"/>
                                        <p:tgtEl>
                                          <p:spTgt spid="115"/>
                                        </p:tgtEl>
                                        <p:attrNameLst>
                                          <p:attrName>ppt_x</p:attrName>
                                        </p:attrNameLst>
                                      </p:cBhvr>
                                      <p:tavLst>
                                        <p:tav tm="0">
                                          <p:val>
                                            <p:strVal val="1+#ppt_w/2"/>
                                          </p:val>
                                        </p:tav>
                                        <p:tav tm="100000">
                                          <p:val>
                                            <p:strVal val="#ppt_x"/>
                                          </p:val>
                                        </p:tav>
                                      </p:tavLst>
                                    </p:anim>
                                    <p:anim calcmode="lin" valueType="num">
                                      <p:cBhvr additive="base">
                                        <p:cTn id="84" dur="500" fill="hold"/>
                                        <p:tgtEl>
                                          <p:spTgt spid="115"/>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 calcmode="lin" valueType="num">
                                      <p:cBhvr additive="base">
                                        <p:cTn id="87" dur="500" fill="hold"/>
                                        <p:tgtEl>
                                          <p:spTgt spid="92"/>
                                        </p:tgtEl>
                                        <p:attrNameLst>
                                          <p:attrName>ppt_x</p:attrName>
                                        </p:attrNameLst>
                                      </p:cBhvr>
                                      <p:tavLst>
                                        <p:tav tm="0">
                                          <p:val>
                                            <p:strVal val="1+#ppt_w/2"/>
                                          </p:val>
                                        </p:tav>
                                        <p:tav tm="100000">
                                          <p:val>
                                            <p:strVal val="#ppt_x"/>
                                          </p:val>
                                        </p:tav>
                                      </p:tavLst>
                                    </p:anim>
                                    <p:anim calcmode="lin" valueType="num">
                                      <p:cBhvr additive="base">
                                        <p:cTn id="88" dur="500" fill="hold"/>
                                        <p:tgtEl>
                                          <p:spTgt spid="92"/>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147"/>
                                        </p:tgtEl>
                                        <p:attrNameLst>
                                          <p:attrName>style.visibility</p:attrName>
                                        </p:attrNameLst>
                                      </p:cBhvr>
                                      <p:to>
                                        <p:strVal val="visible"/>
                                      </p:to>
                                    </p:set>
                                    <p:anim calcmode="lin" valueType="num">
                                      <p:cBhvr additive="base">
                                        <p:cTn id="91" dur="500" fill="hold"/>
                                        <p:tgtEl>
                                          <p:spTgt spid="147"/>
                                        </p:tgtEl>
                                        <p:attrNameLst>
                                          <p:attrName>ppt_x</p:attrName>
                                        </p:attrNameLst>
                                      </p:cBhvr>
                                      <p:tavLst>
                                        <p:tav tm="0">
                                          <p:val>
                                            <p:strVal val="1+#ppt_w/2"/>
                                          </p:val>
                                        </p:tav>
                                        <p:tav tm="100000">
                                          <p:val>
                                            <p:strVal val="#ppt_x"/>
                                          </p:val>
                                        </p:tav>
                                      </p:tavLst>
                                    </p:anim>
                                    <p:anim calcmode="lin" valueType="num">
                                      <p:cBhvr additive="base">
                                        <p:cTn id="92" dur="500" fill="hold"/>
                                        <p:tgtEl>
                                          <p:spTgt spid="1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animBg="1"/>
      <p:bldP spid="94" grpId="0" animBg="1"/>
      <p:bldP spid="115" grpId="0" animBg="1"/>
      <p:bldP spid="135" grpId="0"/>
      <p:bldP spid="136" grpId="0"/>
      <p:bldP spid="143" grpId="0"/>
      <p:bldP spid="144" grpId="0"/>
      <p:bldP spid="145" grpId="0"/>
      <p:bldP spid="146" grpId="0"/>
      <p:bldP spid="14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Arc 636">
            <a:extLst>
              <a:ext uri="{FF2B5EF4-FFF2-40B4-BE49-F238E27FC236}">
                <a16:creationId xmlns:a16="http://schemas.microsoft.com/office/drawing/2014/main" id="{76E68E7E-7DA5-41F2-BD1A-EB0F8A8C69E7}"/>
              </a:ext>
            </a:extLst>
          </p:cNvPr>
          <p:cNvSpPr/>
          <p:nvPr/>
        </p:nvSpPr>
        <p:spPr>
          <a:xfrm>
            <a:off x="3686258" y="3034102"/>
            <a:ext cx="2084278" cy="2084278"/>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896386">
              <a:defRPr/>
            </a:pPr>
            <a:endParaRPr lang="en-US" kern="0">
              <a:solidFill>
                <a:srgbClr val="353535"/>
              </a:solidFill>
              <a:latin typeface="Segoe UI Semilight"/>
            </a:endParaRPr>
          </a:p>
        </p:txBody>
      </p:sp>
      <p:sp>
        <p:nvSpPr>
          <p:cNvPr id="638" name="Arc 637">
            <a:extLst>
              <a:ext uri="{FF2B5EF4-FFF2-40B4-BE49-F238E27FC236}">
                <a16:creationId xmlns:a16="http://schemas.microsoft.com/office/drawing/2014/main" id="{98E8B807-2D00-43B7-8B79-85FCDB5EA9D2}"/>
              </a:ext>
            </a:extLst>
          </p:cNvPr>
          <p:cNvSpPr/>
          <p:nvPr/>
        </p:nvSpPr>
        <p:spPr>
          <a:xfrm rot="20984159">
            <a:off x="3703871" y="2923304"/>
            <a:ext cx="2144281" cy="2084278"/>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896386">
              <a:defRPr/>
            </a:pPr>
            <a:endParaRPr lang="en-US" kern="0">
              <a:solidFill>
                <a:srgbClr val="353535"/>
              </a:solidFill>
              <a:latin typeface="Segoe UI Semilight"/>
            </a:endParaRPr>
          </a:p>
        </p:txBody>
      </p:sp>
      <p:sp>
        <p:nvSpPr>
          <p:cNvPr id="639" name="Rectangle 638">
            <a:extLst>
              <a:ext uri="{FF2B5EF4-FFF2-40B4-BE49-F238E27FC236}">
                <a16:creationId xmlns:a16="http://schemas.microsoft.com/office/drawing/2014/main" id="{366FAF48-FD0A-49F0-8BE8-27BB56F3B223}"/>
              </a:ext>
            </a:extLst>
          </p:cNvPr>
          <p:cNvSpPr/>
          <p:nvPr/>
        </p:nvSpPr>
        <p:spPr>
          <a:xfrm>
            <a:off x="7500186" y="3940783"/>
            <a:ext cx="1164790"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Require MFA</a:t>
            </a:r>
          </a:p>
        </p:txBody>
      </p:sp>
      <p:grpSp>
        <p:nvGrpSpPr>
          <p:cNvPr id="640" name="Controls: MFA">
            <a:extLst>
              <a:ext uri="{FF2B5EF4-FFF2-40B4-BE49-F238E27FC236}">
                <a16:creationId xmlns:a16="http://schemas.microsoft.com/office/drawing/2014/main" id="{63D89A08-FDD1-443F-A502-8E30C9A5A092}"/>
              </a:ext>
            </a:extLst>
          </p:cNvPr>
          <p:cNvGrpSpPr/>
          <p:nvPr/>
        </p:nvGrpSpPr>
        <p:grpSpPr>
          <a:xfrm>
            <a:off x="6632193" y="3639799"/>
            <a:ext cx="878803" cy="878803"/>
            <a:chOff x="6689925" y="2070504"/>
            <a:chExt cx="896425" cy="896425"/>
          </a:xfrm>
        </p:grpSpPr>
        <p:grpSp>
          <p:nvGrpSpPr>
            <p:cNvPr id="641" name="Group 640">
              <a:extLst>
                <a:ext uri="{FF2B5EF4-FFF2-40B4-BE49-F238E27FC236}">
                  <a16:creationId xmlns:a16="http://schemas.microsoft.com/office/drawing/2014/main" id="{DBF077BD-2497-4EB5-BFCD-F12FC1F4AB42}"/>
                </a:ext>
              </a:extLst>
            </p:cNvPr>
            <p:cNvGrpSpPr/>
            <p:nvPr/>
          </p:nvGrpSpPr>
          <p:grpSpPr>
            <a:xfrm>
              <a:off x="6689925" y="2070504"/>
              <a:ext cx="896425" cy="896425"/>
              <a:chOff x="8603515" y="2504434"/>
              <a:chExt cx="1600200" cy="1600200"/>
            </a:xfrm>
          </p:grpSpPr>
          <p:sp>
            <p:nvSpPr>
              <p:cNvPr id="643" name="Oval 642">
                <a:extLst>
                  <a:ext uri="{FF2B5EF4-FFF2-40B4-BE49-F238E27FC236}">
                    <a16:creationId xmlns:a16="http://schemas.microsoft.com/office/drawing/2014/main" id="{8B4433F1-9AA9-4AC6-A488-403E45842B2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4" name="Circle: Hollow 643">
                <a:extLst>
                  <a:ext uri="{FF2B5EF4-FFF2-40B4-BE49-F238E27FC236}">
                    <a16:creationId xmlns:a16="http://schemas.microsoft.com/office/drawing/2014/main" id="{17969099-B447-4C07-86DF-EF32F321C529}"/>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2" name="Picture 641">
              <a:extLst>
                <a:ext uri="{FF2B5EF4-FFF2-40B4-BE49-F238E27FC236}">
                  <a16:creationId xmlns:a16="http://schemas.microsoft.com/office/drawing/2014/main" id="{190D0CF8-3452-460C-9CB2-001DCB994275}"/>
                </a:ext>
              </a:extLst>
            </p:cNvPr>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5" name="Rectangle 644">
            <a:extLst>
              <a:ext uri="{FF2B5EF4-FFF2-40B4-BE49-F238E27FC236}">
                <a16:creationId xmlns:a16="http://schemas.microsoft.com/office/drawing/2014/main" id="{20244819-BF66-4DA4-8075-64285880E43D}"/>
              </a:ext>
            </a:extLst>
          </p:cNvPr>
          <p:cNvSpPr/>
          <p:nvPr/>
        </p:nvSpPr>
        <p:spPr>
          <a:xfrm>
            <a:off x="6930283" y="2238107"/>
            <a:ext cx="1134931" cy="276834"/>
          </a:xfrm>
          <a:prstGeom prst="rect">
            <a:avLst/>
          </a:prstGeom>
        </p:spPr>
        <p:txBody>
          <a:bodyPr wrap="none">
            <a:spAutoFit/>
          </a:bodyPr>
          <a:lstStyle/>
          <a:p>
            <a:pPr defTabSz="878560">
              <a:lnSpc>
                <a:spcPct val="90000"/>
              </a:lnSpc>
              <a:defRPr/>
            </a:pPr>
            <a:r>
              <a:rPr lang="en-US" sz="1345" kern="100">
                <a:solidFill>
                  <a:srgbClr val="353535"/>
                </a:solidFill>
                <a:latin typeface="Segoe UI"/>
                <a:ea typeface="ＭＳ Ｐゴシック" charset="0"/>
              </a:rPr>
              <a:t>Allow access</a:t>
            </a:r>
          </a:p>
        </p:txBody>
      </p:sp>
      <p:grpSp>
        <p:nvGrpSpPr>
          <p:cNvPr id="646" name="Controls: Allow access">
            <a:extLst>
              <a:ext uri="{FF2B5EF4-FFF2-40B4-BE49-F238E27FC236}">
                <a16:creationId xmlns:a16="http://schemas.microsoft.com/office/drawing/2014/main" id="{C190DE51-1DB7-4094-BB46-99ABC8165925}"/>
              </a:ext>
            </a:extLst>
          </p:cNvPr>
          <p:cNvGrpSpPr/>
          <p:nvPr/>
        </p:nvGrpSpPr>
        <p:grpSpPr>
          <a:xfrm>
            <a:off x="6057599" y="1966442"/>
            <a:ext cx="878803" cy="878803"/>
            <a:chOff x="6184395" y="1273877"/>
            <a:chExt cx="896425" cy="896425"/>
          </a:xfrm>
        </p:grpSpPr>
        <p:grpSp>
          <p:nvGrpSpPr>
            <p:cNvPr id="647" name="Group 646">
              <a:extLst>
                <a:ext uri="{FF2B5EF4-FFF2-40B4-BE49-F238E27FC236}">
                  <a16:creationId xmlns:a16="http://schemas.microsoft.com/office/drawing/2014/main" id="{AA793A35-D322-41F8-AE4F-591ACBCC0289}"/>
                </a:ext>
              </a:extLst>
            </p:cNvPr>
            <p:cNvGrpSpPr/>
            <p:nvPr/>
          </p:nvGrpSpPr>
          <p:grpSpPr>
            <a:xfrm>
              <a:off x="6184395" y="1273877"/>
              <a:ext cx="896425" cy="896425"/>
              <a:chOff x="8603515" y="2504434"/>
              <a:chExt cx="1600200" cy="1600200"/>
            </a:xfrm>
          </p:grpSpPr>
          <p:sp>
            <p:nvSpPr>
              <p:cNvPr id="649" name="Oval 648">
                <a:extLst>
                  <a:ext uri="{FF2B5EF4-FFF2-40B4-BE49-F238E27FC236}">
                    <a16:creationId xmlns:a16="http://schemas.microsoft.com/office/drawing/2014/main" id="{8DC53BA8-5516-427E-ADE8-801765D6C2B3}"/>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0" name="Circle: Hollow 649">
                <a:extLst>
                  <a:ext uri="{FF2B5EF4-FFF2-40B4-BE49-F238E27FC236}">
                    <a16:creationId xmlns:a16="http://schemas.microsoft.com/office/drawing/2014/main" id="{89F0C1E5-63BA-4B2A-9B4F-F8C4E75D46D0}"/>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8" name="Freeform: Shape 647">
              <a:extLst>
                <a:ext uri="{FF2B5EF4-FFF2-40B4-BE49-F238E27FC236}">
                  <a16:creationId xmlns:a16="http://schemas.microsoft.com/office/drawing/2014/main" id="{EA5BA831-E1A8-4233-9D52-3E5647D9E0E8}"/>
                </a:ext>
              </a:extLst>
            </p:cNvPr>
            <p:cNvSpPr>
              <a:spLocks noChangeAspect="1"/>
            </p:cNvSpPr>
            <p:nvPr/>
          </p:nvSpPr>
          <p:spPr bwMode="auto">
            <a:xfrm>
              <a:off x="6415344" y="1497983"/>
              <a:ext cx="448212" cy="44821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1" name="Rectangle 650">
            <a:extLst>
              <a:ext uri="{FF2B5EF4-FFF2-40B4-BE49-F238E27FC236}">
                <a16:creationId xmlns:a16="http://schemas.microsoft.com/office/drawing/2014/main" id="{03F91A21-2783-42A3-8AB6-7EE2DAD2BDF7}"/>
              </a:ext>
            </a:extLst>
          </p:cNvPr>
          <p:cNvSpPr/>
          <p:nvPr/>
        </p:nvSpPr>
        <p:spPr>
          <a:xfrm>
            <a:off x="6930282" y="5714548"/>
            <a:ext cx="1105073"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Deny access</a:t>
            </a:r>
          </a:p>
        </p:txBody>
      </p:sp>
      <p:grpSp>
        <p:nvGrpSpPr>
          <p:cNvPr id="652" name="Controls: Deny">
            <a:extLst>
              <a:ext uri="{FF2B5EF4-FFF2-40B4-BE49-F238E27FC236}">
                <a16:creationId xmlns:a16="http://schemas.microsoft.com/office/drawing/2014/main" id="{4BE5FE79-ACC0-4C12-AF50-538679584E95}"/>
              </a:ext>
            </a:extLst>
          </p:cNvPr>
          <p:cNvGrpSpPr/>
          <p:nvPr/>
        </p:nvGrpSpPr>
        <p:grpSpPr>
          <a:xfrm>
            <a:off x="6057599" y="5312197"/>
            <a:ext cx="878803" cy="878803"/>
            <a:chOff x="6689925" y="3891070"/>
            <a:chExt cx="896425" cy="896425"/>
          </a:xfrm>
        </p:grpSpPr>
        <p:grpSp>
          <p:nvGrpSpPr>
            <p:cNvPr id="653" name="Group 652">
              <a:extLst>
                <a:ext uri="{FF2B5EF4-FFF2-40B4-BE49-F238E27FC236}">
                  <a16:creationId xmlns:a16="http://schemas.microsoft.com/office/drawing/2014/main" id="{561B4FA2-3F39-4F8D-BBB0-0B834420D019}"/>
                </a:ext>
              </a:extLst>
            </p:cNvPr>
            <p:cNvGrpSpPr/>
            <p:nvPr/>
          </p:nvGrpSpPr>
          <p:grpSpPr>
            <a:xfrm>
              <a:off x="6689925" y="3891070"/>
              <a:ext cx="896425" cy="896425"/>
              <a:chOff x="8603515" y="2504434"/>
              <a:chExt cx="1600200" cy="1600200"/>
            </a:xfrm>
          </p:grpSpPr>
          <p:sp>
            <p:nvSpPr>
              <p:cNvPr id="655" name="Oval 654">
                <a:extLst>
                  <a:ext uri="{FF2B5EF4-FFF2-40B4-BE49-F238E27FC236}">
                    <a16:creationId xmlns:a16="http://schemas.microsoft.com/office/drawing/2014/main" id="{C79959DD-9ECF-47C3-AC61-23086F9A7C94}"/>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6" name="Circle: Hollow 655">
                <a:extLst>
                  <a:ext uri="{FF2B5EF4-FFF2-40B4-BE49-F238E27FC236}">
                    <a16:creationId xmlns:a16="http://schemas.microsoft.com/office/drawing/2014/main" id="{397482F2-6C46-44CB-A22F-57F65A1BA1B0}"/>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4" name="Freeform: Shape 653">
              <a:extLst>
                <a:ext uri="{FF2B5EF4-FFF2-40B4-BE49-F238E27FC236}">
                  <a16:creationId xmlns:a16="http://schemas.microsoft.com/office/drawing/2014/main" id="{CC66010B-2F2B-4E24-A29B-FF922E33FF78}"/>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7" name="Rectangle 656">
            <a:extLst>
              <a:ext uri="{FF2B5EF4-FFF2-40B4-BE49-F238E27FC236}">
                <a16:creationId xmlns:a16="http://schemas.microsoft.com/office/drawing/2014/main" id="{F31429DE-50DF-4FEE-ACB2-B19C4752D21C}"/>
              </a:ext>
            </a:extLst>
          </p:cNvPr>
          <p:cNvSpPr/>
          <p:nvPr/>
        </p:nvSpPr>
        <p:spPr>
          <a:xfrm>
            <a:off x="7371592" y="4746067"/>
            <a:ext cx="1323511" cy="463150"/>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Force </a:t>
            </a:r>
            <a:br>
              <a:rPr lang="en-US" sz="1345" kern="0">
                <a:solidFill>
                  <a:srgbClr val="353535"/>
                </a:solidFill>
                <a:latin typeface="Segoe UI"/>
                <a:ea typeface="ＭＳ Ｐゴシック" charset="0"/>
              </a:rPr>
            </a:br>
            <a:r>
              <a:rPr lang="en-US" sz="1345" kern="0">
                <a:solidFill>
                  <a:srgbClr val="353535"/>
                </a:solidFill>
                <a:latin typeface="Segoe UI"/>
                <a:ea typeface="ＭＳ Ｐゴシック" charset="0"/>
              </a:rPr>
              <a:t>password reset</a:t>
            </a:r>
          </a:p>
        </p:txBody>
      </p:sp>
      <p:grpSp>
        <p:nvGrpSpPr>
          <p:cNvPr id="658" name="Controls: Force password reset">
            <a:extLst>
              <a:ext uri="{FF2B5EF4-FFF2-40B4-BE49-F238E27FC236}">
                <a16:creationId xmlns:a16="http://schemas.microsoft.com/office/drawing/2014/main" id="{652B1E7D-0291-4D5B-A84F-9068C6F42584}"/>
              </a:ext>
            </a:extLst>
          </p:cNvPr>
          <p:cNvGrpSpPr/>
          <p:nvPr/>
        </p:nvGrpSpPr>
        <p:grpSpPr>
          <a:xfrm>
            <a:off x="6530848" y="4538241"/>
            <a:ext cx="878803" cy="878803"/>
            <a:chOff x="6887735" y="2980787"/>
            <a:chExt cx="896425" cy="896425"/>
          </a:xfrm>
        </p:grpSpPr>
        <p:grpSp>
          <p:nvGrpSpPr>
            <p:cNvPr id="659" name="Group 658">
              <a:extLst>
                <a:ext uri="{FF2B5EF4-FFF2-40B4-BE49-F238E27FC236}">
                  <a16:creationId xmlns:a16="http://schemas.microsoft.com/office/drawing/2014/main" id="{4E734FBE-A1A5-4E60-8383-9E386A5B9181}"/>
                </a:ext>
              </a:extLst>
            </p:cNvPr>
            <p:cNvGrpSpPr/>
            <p:nvPr/>
          </p:nvGrpSpPr>
          <p:grpSpPr>
            <a:xfrm>
              <a:off x="6887735" y="2980787"/>
              <a:ext cx="896425" cy="896425"/>
              <a:chOff x="8603515" y="2504434"/>
              <a:chExt cx="1600200" cy="1600200"/>
            </a:xfrm>
          </p:grpSpPr>
          <p:sp>
            <p:nvSpPr>
              <p:cNvPr id="666" name="Oval 665">
                <a:extLst>
                  <a:ext uri="{FF2B5EF4-FFF2-40B4-BE49-F238E27FC236}">
                    <a16:creationId xmlns:a16="http://schemas.microsoft.com/office/drawing/2014/main" id="{0220D241-1574-421A-8AFE-8A102040C1BF}"/>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Circle: Hollow 666">
                <a:extLst>
                  <a:ext uri="{FF2B5EF4-FFF2-40B4-BE49-F238E27FC236}">
                    <a16:creationId xmlns:a16="http://schemas.microsoft.com/office/drawing/2014/main" id="{E87E2A25-B6D1-4928-99EE-81881BA09378}"/>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60" name="Group 659">
              <a:extLst>
                <a:ext uri="{FF2B5EF4-FFF2-40B4-BE49-F238E27FC236}">
                  <a16:creationId xmlns:a16="http://schemas.microsoft.com/office/drawing/2014/main" id="{72CA30D6-D66E-481C-93A5-3F592D73EF41}"/>
                </a:ext>
              </a:extLst>
            </p:cNvPr>
            <p:cNvGrpSpPr/>
            <p:nvPr/>
          </p:nvGrpSpPr>
          <p:grpSpPr>
            <a:xfrm>
              <a:off x="6965525" y="3299914"/>
              <a:ext cx="704934" cy="268928"/>
              <a:chOff x="9292873" y="3800013"/>
              <a:chExt cx="719069" cy="274320"/>
            </a:xfrm>
          </p:grpSpPr>
          <p:grpSp>
            <p:nvGrpSpPr>
              <p:cNvPr id="661" name="Group 660">
                <a:extLst>
                  <a:ext uri="{FF2B5EF4-FFF2-40B4-BE49-F238E27FC236}">
                    <a16:creationId xmlns:a16="http://schemas.microsoft.com/office/drawing/2014/main" id="{220ECA47-710C-4A0D-AD87-54D0D625FD06}"/>
                  </a:ext>
                </a:extLst>
              </p:cNvPr>
              <p:cNvGrpSpPr>
                <a:grpSpLocks noChangeAspect="1"/>
              </p:cNvGrpSpPr>
              <p:nvPr/>
            </p:nvGrpSpPr>
            <p:grpSpPr>
              <a:xfrm>
                <a:off x="9492252" y="3822873"/>
                <a:ext cx="519690" cy="228600"/>
                <a:chOff x="8169311" y="5982085"/>
                <a:chExt cx="1251679" cy="550587"/>
              </a:xfrm>
            </p:grpSpPr>
            <p:sp>
              <p:nvSpPr>
                <p:cNvPr id="664" name="Rectangle 663">
                  <a:extLst>
                    <a:ext uri="{FF2B5EF4-FFF2-40B4-BE49-F238E27FC236}">
                      <a16:creationId xmlns:a16="http://schemas.microsoft.com/office/drawing/2014/main" id="{FFECF05C-7C67-4B18-A08C-337D7E70FF70}"/>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712" defTabSz="895923" fontAlgn="base">
                    <a:lnSpc>
                      <a:spcPct val="90000"/>
                    </a:lnSpc>
                    <a:spcAft>
                      <a:spcPct val="0"/>
                    </a:spcAft>
                    <a:defRPr/>
                  </a:pPr>
                  <a:endParaRPr lang="en-US" sz="1009" kern="0">
                    <a:solidFill>
                      <a:srgbClr val="FFFFFF"/>
                    </a:solidFill>
                    <a:latin typeface="Segoe UI"/>
                  </a:endParaRPr>
                </a:p>
              </p:txBody>
            </p:sp>
            <p:sp>
              <p:nvSpPr>
                <p:cNvPr id="665" name="Rectangle 664">
                  <a:extLst>
                    <a:ext uri="{FF2B5EF4-FFF2-40B4-BE49-F238E27FC236}">
                      <a16:creationId xmlns:a16="http://schemas.microsoft.com/office/drawing/2014/main" id="{16E5BC7D-6FFE-4A11-906B-23AF0DAEC212}"/>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895923" fontAlgn="base">
                    <a:lnSpc>
                      <a:spcPct val="90000"/>
                    </a:lnSpc>
                    <a:spcAft>
                      <a:spcPct val="0"/>
                    </a:spcAft>
                    <a:defRPr/>
                  </a:pPr>
                  <a:r>
                    <a:rPr lang="en-US" sz="1153" kern="0">
                      <a:solidFill>
                        <a:srgbClr val="FFFFFF"/>
                      </a:solidFill>
                      <a:latin typeface="Segoe UI"/>
                    </a:rPr>
                    <a:t>  ******</a:t>
                  </a:r>
                </a:p>
              </p:txBody>
            </p:sp>
          </p:grpSp>
          <p:sp>
            <p:nvSpPr>
              <p:cNvPr id="662" name="Oval 661">
                <a:extLst>
                  <a:ext uri="{FF2B5EF4-FFF2-40B4-BE49-F238E27FC236}">
                    <a16:creationId xmlns:a16="http://schemas.microsoft.com/office/drawing/2014/main" id="{A460772C-0741-4199-99E7-50930A055750}"/>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663" name="Freeform: Shape 662">
                <a:extLst>
                  <a:ext uri="{FF2B5EF4-FFF2-40B4-BE49-F238E27FC236}">
                    <a16:creationId xmlns:a16="http://schemas.microsoft.com/office/drawing/2014/main" id="{CE377FAD-228F-4351-BAC0-55951B4BAD15}"/>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8" name="Rectangle 667">
            <a:extLst>
              <a:ext uri="{FF2B5EF4-FFF2-40B4-BE49-F238E27FC236}">
                <a16:creationId xmlns:a16="http://schemas.microsoft.com/office/drawing/2014/main" id="{FB7E4367-103B-4D01-A423-6D3CE95C3222}"/>
              </a:ext>
            </a:extLst>
          </p:cNvPr>
          <p:cNvSpPr/>
          <p:nvPr/>
        </p:nvSpPr>
        <p:spPr>
          <a:xfrm>
            <a:off x="7371592" y="3009079"/>
            <a:ext cx="1087787"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Limit access</a:t>
            </a:r>
          </a:p>
        </p:txBody>
      </p:sp>
      <p:grpSp>
        <p:nvGrpSpPr>
          <p:cNvPr id="669" name="Controls: Limit access">
            <a:extLst>
              <a:ext uri="{FF2B5EF4-FFF2-40B4-BE49-F238E27FC236}">
                <a16:creationId xmlns:a16="http://schemas.microsoft.com/office/drawing/2014/main" id="{1357E60D-250A-40EB-8794-0CAA4A784F2D}"/>
              </a:ext>
            </a:extLst>
          </p:cNvPr>
          <p:cNvGrpSpPr/>
          <p:nvPr/>
        </p:nvGrpSpPr>
        <p:grpSpPr>
          <a:xfrm>
            <a:off x="6530848" y="2738983"/>
            <a:ext cx="878803" cy="878803"/>
            <a:chOff x="6184395" y="4693508"/>
            <a:chExt cx="896425" cy="896425"/>
          </a:xfrm>
        </p:grpSpPr>
        <p:grpSp>
          <p:nvGrpSpPr>
            <p:cNvPr id="670" name="Group 669">
              <a:extLst>
                <a:ext uri="{FF2B5EF4-FFF2-40B4-BE49-F238E27FC236}">
                  <a16:creationId xmlns:a16="http://schemas.microsoft.com/office/drawing/2014/main" id="{D76226E7-193C-4CBC-B93A-A9BD54A1495A}"/>
                </a:ext>
              </a:extLst>
            </p:cNvPr>
            <p:cNvGrpSpPr/>
            <p:nvPr/>
          </p:nvGrpSpPr>
          <p:grpSpPr>
            <a:xfrm>
              <a:off x="6184395" y="4693508"/>
              <a:ext cx="896425" cy="896425"/>
              <a:chOff x="8603515" y="2504434"/>
              <a:chExt cx="1600200" cy="1600200"/>
            </a:xfrm>
          </p:grpSpPr>
          <p:sp>
            <p:nvSpPr>
              <p:cNvPr id="675" name="Oval 674">
                <a:extLst>
                  <a:ext uri="{FF2B5EF4-FFF2-40B4-BE49-F238E27FC236}">
                    <a16:creationId xmlns:a16="http://schemas.microsoft.com/office/drawing/2014/main" id="{CDFBAB73-70F2-4DE2-BC30-02BF8B4D794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6" name="Circle: Hollow 675">
                <a:extLst>
                  <a:ext uri="{FF2B5EF4-FFF2-40B4-BE49-F238E27FC236}">
                    <a16:creationId xmlns:a16="http://schemas.microsoft.com/office/drawing/2014/main" id="{7AEC2D7D-4F91-4817-B127-2FF7CD3DD115}"/>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1" name="Group 670">
              <a:extLst>
                <a:ext uri="{FF2B5EF4-FFF2-40B4-BE49-F238E27FC236}">
                  <a16:creationId xmlns:a16="http://schemas.microsoft.com/office/drawing/2014/main" id="{DB76FBBF-B49D-4728-A021-AF7C6BC78FEF}"/>
                </a:ext>
              </a:extLst>
            </p:cNvPr>
            <p:cNvGrpSpPr/>
            <p:nvPr/>
          </p:nvGrpSpPr>
          <p:grpSpPr>
            <a:xfrm>
              <a:off x="6421307" y="4884326"/>
              <a:ext cx="448213" cy="472342"/>
              <a:chOff x="4098925" y="2751141"/>
              <a:chExt cx="1798639" cy="1895477"/>
            </a:xfrm>
            <a:solidFill>
              <a:srgbClr val="505050"/>
            </a:solidFill>
          </p:grpSpPr>
          <p:sp>
            <p:nvSpPr>
              <p:cNvPr id="672" name="Freeform 1">
                <a:extLst>
                  <a:ext uri="{FF2B5EF4-FFF2-40B4-BE49-F238E27FC236}">
                    <a16:creationId xmlns:a16="http://schemas.microsoft.com/office/drawing/2014/main" id="{29A49151-810F-4BA5-9385-B6ED1F1D84D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sp>
            <p:nvSpPr>
              <p:cNvPr id="673" name="Freeform 2">
                <a:extLst>
                  <a:ext uri="{FF2B5EF4-FFF2-40B4-BE49-F238E27FC236}">
                    <a16:creationId xmlns:a16="http://schemas.microsoft.com/office/drawing/2014/main" id="{69339915-1BBF-4037-B294-9825D8001C67}"/>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sp>
            <p:nvSpPr>
              <p:cNvPr id="674" name="Freeform 3">
                <a:extLst>
                  <a:ext uri="{FF2B5EF4-FFF2-40B4-BE49-F238E27FC236}">
                    <a16:creationId xmlns:a16="http://schemas.microsoft.com/office/drawing/2014/main" id="{93DF38EB-A4A3-4A1B-8868-60680B4C080D}"/>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grpSp>
      </p:grpSp>
      <p:sp>
        <p:nvSpPr>
          <p:cNvPr id="677" name="Rectangle 676">
            <a:extLst>
              <a:ext uri="{FF2B5EF4-FFF2-40B4-BE49-F238E27FC236}">
                <a16:creationId xmlns:a16="http://schemas.microsoft.com/office/drawing/2014/main" id="{29154DD1-37EA-4814-987B-CA3039C534AA}"/>
              </a:ext>
            </a:extLst>
          </p:cNvPr>
          <p:cNvSpPr/>
          <p:nvPr/>
        </p:nvSpPr>
        <p:spPr>
          <a:xfrm>
            <a:off x="6019794" y="1259442"/>
            <a:ext cx="1210112" cy="409970"/>
          </a:xfrm>
          <a:prstGeom prst="rect">
            <a:avLst/>
          </a:prstGeom>
        </p:spPr>
        <p:txBody>
          <a:bodyPr wrap="none">
            <a:spAutoFit/>
          </a:bodyPr>
          <a:lstStyle/>
          <a:p>
            <a:pPr algn="ctr" defTabSz="878560">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Controls</a:t>
            </a:r>
          </a:p>
        </p:txBody>
      </p:sp>
      <p:sp>
        <p:nvSpPr>
          <p:cNvPr id="678" name="Text Placeholder 1">
            <a:extLst>
              <a:ext uri="{FF2B5EF4-FFF2-40B4-BE49-F238E27FC236}">
                <a16:creationId xmlns:a16="http://schemas.microsoft.com/office/drawing/2014/main" id="{427AA93B-823D-4E51-8F35-A504BD702782}"/>
              </a:ext>
            </a:extLst>
          </p:cNvPr>
          <p:cNvSpPr txBox="1">
            <a:spLocks/>
          </p:cNvSpPr>
          <p:nvPr/>
        </p:nvSpPr>
        <p:spPr>
          <a:xfrm>
            <a:off x="9423990" y="3486776"/>
            <a:ext cx="2241061" cy="386210"/>
          </a:xfrm>
          <a:prstGeom prst="rect">
            <a:avLst/>
          </a:prstGeom>
        </p:spPr>
        <p:txBody>
          <a:bodyPr wrap="square" lIns="89642" tIns="89642" rIns="89642" bIns="89642">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defTabSz="822839">
              <a:spcAft>
                <a:spcPts val="529"/>
              </a:spcAft>
              <a:defRPr/>
            </a:pPr>
            <a:r>
              <a:rPr lang="en-US" sz="1568" kern="0" spc="0">
                <a:solidFill>
                  <a:srgbClr val="353535"/>
                </a:solidFill>
              </a:rPr>
              <a:t>On-premises apps</a:t>
            </a:r>
          </a:p>
        </p:txBody>
      </p:sp>
      <p:sp>
        <p:nvSpPr>
          <p:cNvPr id="679" name="Text Placeholder 1">
            <a:extLst>
              <a:ext uri="{FF2B5EF4-FFF2-40B4-BE49-F238E27FC236}">
                <a16:creationId xmlns:a16="http://schemas.microsoft.com/office/drawing/2014/main" id="{8B69A3C6-7925-42AF-B6F1-41E4B13EFC5A}"/>
              </a:ext>
            </a:extLst>
          </p:cNvPr>
          <p:cNvSpPr txBox="1">
            <a:spLocks/>
          </p:cNvSpPr>
          <p:nvPr/>
        </p:nvSpPr>
        <p:spPr>
          <a:xfrm>
            <a:off x="9423989" y="5273064"/>
            <a:ext cx="2241062" cy="386210"/>
          </a:xfrm>
          <a:prstGeom prst="rect">
            <a:avLst/>
          </a:prstGeom>
        </p:spPr>
        <p:txBody>
          <a:bodyPr wrap="square" lIns="89642" tIns="89642" rIns="89642" bIns="89642">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defTabSz="822839">
              <a:spcAft>
                <a:spcPts val="529"/>
              </a:spcAft>
              <a:defRPr/>
            </a:pPr>
            <a:r>
              <a:rPr lang="en-US" sz="1568" kern="0" spc="0">
                <a:solidFill>
                  <a:srgbClr val="353535"/>
                </a:solidFill>
              </a:rPr>
              <a:t>Web apps</a:t>
            </a:r>
          </a:p>
        </p:txBody>
      </p:sp>
      <p:grpSp>
        <p:nvGrpSpPr>
          <p:cNvPr id="680" name="Group 679">
            <a:extLst>
              <a:ext uri="{FF2B5EF4-FFF2-40B4-BE49-F238E27FC236}">
                <a16:creationId xmlns:a16="http://schemas.microsoft.com/office/drawing/2014/main" id="{3AE6F5A5-C4C9-4F73-9BDD-4BE5DD48F9E4}"/>
              </a:ext>
            </a:extLst>
          </p:cNvPr>
          <p:cNvGrpSpPr/>
          <p:nvPr/>
        </p:nvGrpSpPr>
        <p:grpSpPr>
          <a:xfrm>
            <a:off x="9946818" y="2708937"/>
            <a:ext cx="1195404" cy="2434413"/>
            <a:chOff x="10201012" y="1724003"/>
            <a:chExt cx="1219374" cy="2483228"/>
          </a:xfrm>
        </p:grpSpPr>
        <p:grpSp>
          <p:nvGrpSpPr>
            <p:cNvPr id="681" name="Group 680">
              <a:extLst>
                <a:ext uri="{FF2B5EF4-FFF2-40B4-BE49-F238E27FC236}">
                  <a16:creationId xmlns:a16="http://schemas.microsoft.com/office/drawing/2014/main" id="{CA5A720D-5FC8-47E3-8F6A-3A74E6D4CEF4}"/>
                </a:ext>
              </a:extLst>
            </p:cNvPr>
            <p:cNvGrpSpPr/>
            <p:nvPr/>
          </p:nvGrpSpPr>
          <p:grpSpPr>
            <a:xfrm>
              <a:off x="10201012" y="3468031"/>
              <a:ext cx="1219374" cy="739200"/>
              <a:chOff x="9588118" y="4270005"/>
              <a:chExt cx="916134" cy="555372"/>
            </a:xfrm>
          </p:grpSpPr>
          <p:sp>
            <p:nvSpPr>
              <p:cNvPr id="688" name="Freeform 5">
                <a:extLst>
                  <a:ext uri="{FF2B5EF4-FFF2-40B4-BE49-F238E27FC236}">
                    <a16:creationId xmlns:a16="http://schemas.microsoft.com/office/drawing/2014/main" id="{33562555-3CE8-4DE3-ACFB-98DDA9AD11B1}"/>
                  </a:ext>
                </a:extLst>
              </p:cNvPr>
              <p:cNvSpPr>
                <a:spLocks/>
              </p:cNvSpPr>
              <p:nvPr/>
            </p:nvSpPr>
            <p:spPr bwMode="auto">
              <a:xfrm>
                <a:off x="9588118" y="4270005"/>
                <a:ext cx="916134" cy="55537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5875">
                <a:solidFill>
                  <a:srgbClr val="0078D7"/>
                </a:solidFill>
              </a:ln>
            </p:spPr>
            <p:txBody>
              <a:bodyPr vert="horz" wrap="square" lIns="91427" tIns="45713" rIns="91427" bIns="45713" numCol="1" anchor="t" anchorCtr="0" compatLnSpc="1">
                <a:prstTxWarp prst="textNoShape">
                  <a:avLst/>
                </a:prstTxWarp>
              </a:bodyPr>
              <a:lstStyle/>
              <a:p>
                <a:pPr>
                  <a:defRPr/>
                </a:pPr>
                <a:endParaRPr lang="en-US" kern="0">
                  <a:solidFill>
                    <a:srgbClr val="505050"/>
                  </a:solidFill>
                  <a:latin typeface="Segoe UI"/>
                </a:endParaRPr>
              </a:p>
            </p:txBody>
          </p:sp>
          <p:grpSp>
            <p:nvGrpSpPr>
              <p:cNvPr id="689" name="Group 688">
                <a:extLst>
                  <a:ext uri="{FF2B5EF4-FFF2-40B4-BE49-F238E27FC236}">
                    <a16:creationId xmlns:a16="http://schemas.microsoft.com/office/drawing/2014/main" id="{42A71CEF-7828-494D-B79B-07822FF1A1F1}"/>
                  </a:ext>
                </a:extLst>
              </p:cNvPr>
              <p:cNvGrpSpPr>
                <a:grpSpLocks noChangeAspect="1"/>
              </p:cNvGrpSpPr>
              <p:nvPr/>
            </p:nvGrpSpPr>
            <p:grpSpPr>
              <a:xfrm>
                <a:off x="9899357" y="4409567"/>
                <a:ext cx="337648" cy="332810"/>
                <a:chOff x="9168011" y="5170684"/>
                <a:chExt cx="665163" cy="655637"/>
              </a:xfrm>
            </p:grpSpPr>
            <p:sp>
              <p:nvSpPr>
                <p:cNvPr id="690" name="Freeform 44">
                  <a:extLst>
                    <a:ext uri="{FF2B5EF4-FFF2-40B4-BE49-F238E27FC236}">
                      <a16:creationId xmlns:a16="http://schemas.microsoft.com/office/drawing/2014/main" id="{0CDCBB31-C287-46F9-8335-8CB89BCA9D58}"/>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1" name="Freeform 45">
                  <a:extLst>
                    <a:ext uri="{FF2B5EF4-FFF2-40B4-BE49-F238E27FC236}">
                      <a16:creationId xmlns:a16="http://schemas.microsoft.com/office/drawing/2014/main" id="{DE6C72A1-EEC6-4A67-AEC4-928BB506A5D5}"/>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2" name="Freeform 46">
                  <a:extLst>
                    <a:ext uri="{FF2B5EF4-FFF2-40B4-BE49-F238E27FC236}">
                      <a16:creationId xmlns:a16="http://schemas.microsoft.com/office/drawing/2014/main" id="{E1F53208-7521-4000-ADDC-0FBE5C3D523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3" name="Freeform 47">
                  <a:extLst>
                    <a:ext uri="{FF2B5EF4-FFF2-40B4-BE49-F238E27FC236}">
                      <a16:creationId xmlns:a16="http://schemas.microsoft.com/office/drawing/2014/main" id="{21E7E9D4-53DE-4CAA-AA79-0994FCCF6D88}"/>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grpSp>
        </p:grpSp>
        <p:grpSp>
          <p:nvGrpSpPr>
            <p:cNvPr id="682" name="Group 23">
              <a:extLst>
                <a:ext uri="{FF2B5EF4-FFF2-40B4-BE49-F238E27FC236}">
                  <a16:creationId xmlns:a16="http://schemas.microsoft.com/office/drawing/2014/main" id="{E9BDEB7F-AD62-4D22-804C-A963F4DF3A1B}"/>
                </a:ext>
              </a:extLst>
            </p:cNvPr>
            <p:cNvGrpSpPr>
              <a:grpSpLocks noChangeAspect="1"/>
            </p:cNvGrpSpPr>
            <p:nvPr/>
          </p:nvGrpSpPr>
          <p:grpSpPr bwMode="auto">
            <a:xfrm>
              <a:off x="10436626" y="1724003"/>
              <a:ext cx="748147" cy="643035"/>
              <a:chOff x="3796" y="2099"/>
              <a:chExt cx="242" cy="208"/>
            </a:xfrm>
          </p:grpSpPr>
          <p:sp>
            <p:nvSpPr>
              <p:cNvPr id="683" name="Freeform 24">
                <a:extLst>
                  <a:ext uri="{FF2B5EF4-FFF2-40B4-BE49-F238E27FC236}">
                    <a16:creationId xmlns:a16="http://schemas.microsoft.com/office/drawing/2014/main" id="{4D19AC7E-43A7-4365-9F40-CA62816D0D25}"/>
                  </a:ext>
                </a:extLst>
              </p:cNvPr>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4" name="Line 25">
                <a:extLst>
                  <a:ext uri="{FF2B5EF4-FFF2-40B4-BE49-F238E27FC236}">
                    <a16:creationId xmlns:a16="http://schemas.microsoft.com/office/drawing/2014/main" id="{4249E334-ECAF-45BA-89AE-BF59C022893A}"/>
                  </a:ext>
                </a:extLst>
              </p:cNvPr>
              <p:cNvSpPr>
                <a:spLocks noChangeShapeType="1"/>
              </p:cNvSpPr>
              <p:nvPr/>
            </p:nvSpPr>
            <p:spPr bwMode="auto">
              <a:xfrm>
                <a:off x="3796" y="2146"/>
                <a:ext cx="242" cy="0"/>
              </a:xfrm>
              <a:prstGeom prst="line">
                <a:avLst/>
              </a:pr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5" name="Oval 26">
                <a:extLst>
                  <a:ext uri="{FF2B5EF4-FFF2-40B4-BE49-F238E27FC236}">
                    <a16:creationId xmlns:a16="http://schemas.microsoft.com/office/drawing/2014/main" id="{A7457514-CD2E-4059-9109-C20C829BA861}"/>
                  </a:ext>
                </a:extLst>
              </p:cNvPr>
              <p:cNvSpPr>
                <a:spLocks noChangeArrowheads="1"/>
              </p:cNvSpPr>
              <p:nvPr/>
            </p:nvSpPr>
            <p:spPr bwMode="auto">
              <a:xfrm>
                <a:off x="4005" y="2119"/>
                <a:ext cx="7"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6" name="Oval 27">
                <a:extLst>
                  <a:ext uri="{FF2B5EF4-FFF2-40B4-BE49-F238E27FC236}">
                    <a16:creationId xmlns:a16="http://schemas.microsoft.com/office/drawing/2014/main" id="{364A4788-DB65-49C3-B71A-E783C78DA721}"/>
                  </a:ext>
                </a:extLst>
              </p:cNvPr>
              <p:cNvSpPr>
                <a:spLocks noChangeArrowheads="1"/>
              </p:cNvSpPr>
              <p:nvPr/>
            </p:nvSpPr>
            <p:spPr bwMode="auto">
              <a:xfrm>
                <a:off x="3966" y="2119"/>
                <a:ext cx="7"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7" name="Oval 28">
                <a:extLst>
                  <a:ext uri="{FF2B5EF4-FFF2-40B4-BE49-F238E27FC236}">
                    <a16:creationId xmlns:a16="http://schemas.microsoft.com/office/drawing/2014/main" id="{158647C9-F7EC-4C7E-9D29-15733C53AD5A}"/>
                  </a:ext>
                </a:extLst>
              </p:cNvPr>
              <p:cNvSpPr>
                <a:spLocks noChangeArrowheads="1"/>
              </p:cNvSpPr>
              <p:nvPr/>
            </p:nvSpPr>
            <p:spPr bwMode="auto">
              <a:xfrm>
                <a:off x="3927" y="2119"/>
                <a:ext cx="8"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grpSp>
      </p:grpSp>
      <p:sp>
        <p:nvSpPr>
          <p:cNvPr id="694" name="Right Brace 693">
            <a:extLst>
              <a:ext uri="{FF2B5EF4-FFF2-40B4-BE49-F238E27FC236}">
                <a16:creationId xmlns:a16="http://schemas.microsoft.com/office/drawing/2014/main" id="{9FBFB37E-E2F5-42B7-8F0E-CAB9AB8D0DD0}"/>
              </a:ext>
            </a:extLst>
          </p:cNvPr>
          <p:cNvSpPr/>
          <p:nvPr/>
        </p:nvSpPr>
        <p:spPr>
          <a:xfrm>
            <a:off x="8042155" y="1444067"/>
            <a:ext cx="1723155" cy="5236714"/>
          </a:xfrm>
          <a:prstGeom prst="rightBrace">
            <a:avLst>
              <a:gd name="adj1" fmla="val 49046"/>
              <a:gd name="adj2" fmla="val 50000"/>
            </a:avLst>
          </a:prstGeom>
          <a:noFill/>
          <a:ln w="3175" cap="flat" cmpd="sng" algn="ctr">
            <a:solidFill>
              <a:srgbClr val="0078D7"/>
            </a:solidFill>
            <a:prstDash val="solid"/>
            <a:headEnd type="none"/>
            <a:tailEnd type="none"/>
          </a:ln>
          <a:effectLst/>
        </p:spPr>
        <p:txBody>
          <a:bodyPr rtlCol="0" anchor="ctr"/>
          <a:lstStyle/>
          <a:p>
            <a:pPr algn="ctr" defTabSz="896386">
              <a:defRPr/>
            </a:pPr>
            <a:endParaRPr lang="en-US">
              <a:solidFill>
                <a:srgbClr val="353535"/>
              </a:solidFill>
              <a:latin typeface="Segoe UI Semilight"/>
            </a:endParaRPr>
          </a:p>
        </p:txBody>
      </p:sp>
      <p:sp>
        <p:nvSpPr>
          <p:cNvPr id="695" name="Rectangle 694">
            <a:extLst>
              <a:ext uri="{FF2B5EF4-FFF2-40B4-BE49-F238E27FC236}">
                <a16:creationId xmlns:a16="http://schemas.microsoft.com/office/drawing/2014/main" id="{12964770-CC77-4105-80DB-DFE9C05B39FB}"/>
              </a:ext>
            </a:extLst>
          </p:cNvPr>
          <p:cNvSpPr/>
          <p:nvPr/>
        </p:nvSpPr>
        <p:spPr bwMode="auto">
          <a:xfrm>
            <a:off x="562672" y="3834547"/>
            <a:ext cx="2358840" cy="48930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6" name="Condition: Location">
            <a:extLst>
              <a:ext uri="{FF2B5EF4-FFF2-40B4-BE49-F238E27FC236}">
                <a16:creationId xmlns:a16="http://schemas.microsoft.com/office/drawing/2014/main" id="{865A2416-5D8D-493C-8092-B839DC10F2C5}"/>
              </a:ext>
            </a:extLst>
          </p:cNvPr>
          <p:cNvGrpSpPr/>
          <p:nvPr/>
        </p:nvGrpSpPr>
        <p:grpSpPr>
          <a:xfrm>
            <a:off x="1952733" y="4175574"/>
            <a:ext cx="878803" cy="878803"/>
            <a:chOff x="-1490654" y="4458718"/>
            <a:chExt cx="896425" cy="896425"/>
          </a:xfrm>
        </p:grpSpPr>
        <p:sp>
          <p:nvSpPr>
            <p:cNvPr id="697" name="Oval 696">
              <a:extLst>
                <a:ext uri="{FF2B5EF4-FFF2-40B4-BE49-F238E27FC236}">
                  <a16:creationId xmlns:a16="http://schemas.microsoft.com/office/drawing/2014/main" id="{4930DFFA-E16B-4E05-A3C8-BB9F958C9D0D}"/>
                </a:ext>
              </a:extLst>
            </p:cNvPr>
            <p:cNvSpPr/>
            <p:nvPr/>
          </p:nvSpPr>
          <p:spPr bwMode="auto">
            <a:xfrm>
              <a:off x="-1490654" y="4458718"/>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8" name="Freeform 145">
              <a:extLst>
                <a:ext uri="{FF2B5EF4-FFF2-40B4-BE49-F238E27FC236}">
                  <a16:creationId xmlns:a16="http://schemas.microsoft.com/office/drawing/2014/main" id="{07BFAC5E-21DA-4817-8350-9C489CCA62E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42" tIns="44821" rIns="89642" bIns="44821"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nvGrpSpPr>
          <p:cNvPr id="699" name="Condition: Apps">
            <a:extLst>
              <a:ext uri="{FF2B5EF4-FFF2-40B4-BE49-F238E27FC236}">
                <a16:creationId xmlns:a16="http://schemas.microsoft.com/office/drawing/2014/main" id="{75BFE99A-CF01-4CB3-90EF-90FBC1CDA773}"/>
              </a:ext>
            </a:extLst>
          </p:cNvPr>
          <p:cNvGrpSpPr>
            <a:grpSpLocks noChangeAspect="1"/>
          </p:cNvGrpSpPr>
          <p:nvPr/>
        </p:nvGrpSpPr>
        <p:grpSpPr>
          <a:xfrm>
            <a:off x="2337708" y="5037376"/>
            <a:ext cx="878803" cy="878803"/>
            <a:chOff x="10968827" y="1678521"/>
            <a:chExt cx="758952" cy="758953"/>
          </a:xfrm>
        </p:grpSpPr>
        <p:sp>
          <p:nvSpPr>
            <p:cNvPr id="700" name="Oval 699">
              <a:extLst>
                <a:ext uri="{FF2B5EF4-FFF2-40B4-BE49-F238E27FC236}">
                  <a16:creationId xmlns:a16="http://schemas.microsoft.com/office/drawing/2014/main" id="{40E76007-0E58-471F-978E-B35073F818D5}"/>
                </a:ext>
              </a:extLst>
            </p:cNvPr>
            <p:cNvSpPr/>
            <p:nvPr/>
          </p:nvSpPr>
          <p:spPr bwMode="auto">
            <a:xfrm>
              <a:off x="10968827" y="1678521"/>
              <a:ext cx="758952" cy="7589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01" name="Group 700">
              <a:extLst>
                <a:ext uri="{FF2B5EF4-FFF2-40B4-BE49-F238E27FC236}">
                  <a16:creationId xmlns:a16="http://schemas.microsoft.com/office/drawing/2014/main" id="{56F78B49-997A-418A-B26D-4FD70BF97BC7}"/>
                </a:ext>
              </a:extLst>
            </p:cNvPr>
            <p:cNvGrpSpPr/>
            <p:nvPr/>
          </p:nvGrpSpPr>
          <p:grpSpPr>
            <a:xfrm>
              <a:off x="11150726" y="1863657"/>
              <a:ext cx="405343" cy="399538"/>
              <a:chOff x="9168011" y="5170684"/>
              <a:chExt cx="665163" cy="655637"/>
            </a:xfrm>
          </p:grpSpPr>
          <p:sp>
            <p:nvSpPr>
              <p:cNvPr id="702" name="Freeform 44">
                <a:extLst>
                  <a:ext uri="{FF2B5EF4-FFF2-40B4-BE49-F238E27FC236}">
                    <a16:creationId xmlns:a16="http://schemas.microsoft.com/office/drawing/2014/main" id="{BF9F9A4F-1DDB-4F4A-B998-4295F8864CC5}"/>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3" name="Freeform 45">
                <a:extLst>
                  <a:ext uri="{FF2B5EF4-FFF2-40B4-BE49-F238E27FC236}">
                    <a16:creationId xmlns:a16="http://schemas.microsoft.com/office/drawing/2014/main" id="{D338DFD9-254D-443B-B8F1-C3D1527BE3A9}"/>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4" name="Freeform 46">
                <a:extLst>
                  <a:ext uri="{FF2B5EF4-FFF2-40B4-BE49-F238E27FC236}">
                    <a16:creationId xmlns:a16="http://schemas.microsoft.com/office/drawing/2014/main" id="{4A4D0928-D8A3-42A8-8513-5A9E54474AFB}"/>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5" name="Freeform 47">
                <a:extLst>
                  <a:ext uri="{FF2B5EF4-FFF2-40B4-BE49-F238E27FC236}">
                    <a16:creationId xmlns:a16="http://schemas.microsoft.com/office/drawing/2014/main" id="{348AE0EA-DE08-41F8-879F-BDAFF2F45BD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grpSp>
      </p:grpSp>
      <p:grpSp>
        <p:nvGrpSpPr>
          <p:cNvPr id="706" name="Condition: Devices">
            <a:extLst>
              <a:ext uri="{FF2B5EF4-FFF2-40B4-BE49-F238E27FC236}">
                <a16:creationId xmlns:a16="http://schemas.microsoft.com/office/drawing/2014/main" id="{6115A811-C07F-4060-AC08-2735523AC292}"/>
              </a:ext>
            </a:extLst>
          </p:cNvPr>
          <p:cNvGrpSpPr>
            <a:grpSpLocks noChangeAspect="1"/>
          </p:cNvGrpSpPr>
          <p:nvPr/>
        </p:nvGrpSpPr>
        <p:grpSpPr>
          <a:xfrm>
            <a:off x="1952733" y="3078905"/>
            <a:ext cx="878803" cy="878803"/>
            <a:chOff x="8997947" y="1475843"/>
            <a:chExt cx="1187753" cy="1187753"/>
          </a:xfrm>
        </p:grpSpPr>
        <p:sp>
          <p:nvSpPr>
            <p:cNvPr id="707" name="Oval 706">
              <a:extLst>
                <a:ext uri="{FF2B5EF4-FFF2-40B4-BE49-F238E27FC236}">
                  <a16:creationId xmlns:a16="http://schemas.microsoft.com/office/drawing/2014/main" id="{41FDF609-4621-4FC7-972C-00201FD34C2A}"/>
                </a:ext>
              </a:extLst>
            </p:cNvPr>
            <p:cNvSpPr/>
            <p:nvPr/>
          </p:nvSpPr>
          <p:spPr bwMode="auto">
            <a:xfrm>
              <a:off x="8997947" y="1475843"/>
              <a:ext cx="1187753" cy="11877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08" name="Group 707">
              <a:extLst>
                <a:ext uri="{FF2B5EF4-FFF2-40B4-BE49-F238E27FC236}">
                  <a16:creationId xmlns:a16="http://schemas.microsoft.com/office/drawing/2014/main" id="{9553BA2D-A12E-42E2-A3FB-1F902750A78D}"/>
                </a:ext>
              </a:extLst>
            </p:cNvPr>
            <p:cNvGrpSpPr/>
            <p:nvPr/>
          </p:nvGrpSpPr>
          <p:grpSpPr>
            <a:xfrm>
              <a:off x="9290152" y="1848014"/>
              <a:ext cx="576390" cy="488371"/>
              <a:chOff x="4947743" y="5339803"/>
              <a:chExt cx="825499" cy="706436"/>
            </a:xfrm>
          </p:grpSpPr>
          <p:sp>
            <p:nvSpPr>
              <p:cNvPr id="709" name="Freeform 5">
                <a:extLst>
                  <a:ext uri="{FF2B5EF4-FFF2-40B4-BE49-F238E27FC236}">
                    <a16:creationId xmlns:a16="http://schemas.microsoft.com/office/drawing/2014/main" id="{B9151B19-6A9E-43E8-9283-5AF25039E65E}"/>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0" name="Freeform 6">
                <a:extLst>
                  <a:ext uri="{FF2B5EF4-FFF2-40B4-BE49-F238E27FC236}">
                    <a16:creationId xmlns:a16="http://schemas.microsoft.com/office/drawing/2014/main" id="{423907A2-E876-4ED8-9EAE-26D89E083772}"/>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1" name="Freeform 7">
                <a:extLst>
                  <a:ext uri="{FF2B5EF4-FFF2-40B4-BE49-F238E27FC236}">
                    <a16:creationId xmlns:a16="http://schemas.microsoft.com/office/drawing/2014/main" id="{A790FA72-2684-4D75-BE67-D763964A408C}"/>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2" name="Freeform 8">
                <a:extLst>
                  <a:ext uri="{FF2B5EF4-FFF2-40B4-BE49-F238E27FC236}">
                    <a16:creationId xmlns:a16="http://schemas.microsoft.com/office/drawing/2014/main" id="{2B1DED27-24B9-4F5E-AD6C-2A720AF2285F}"/>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3" name="Line 9">
                <a:extLst>
                  <a:ext uri="{FF2B5EF4-FFF2-40B4-BE49-F238E27FC236}">
                    <a16:creationId xmlns:a16="http://schemas.microsoft.com/office/drawing/2014/main" id="{56910119-FF16-4BC5-84F8-D5B62E9A53BE}"/>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4" name="Line 10">
                <a:extLst>
                  <a:ext uri="{FF2B5EF4-FFF2-40B4-BE49-F238E27FC236}">
                    <a16:creationId xmlns:a16="http://schemas.microsoft.com/office/drawing/2014/main" id="{E82D4BAA-4001-450B-BA31-516A60C004A2}"/>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grpSp>
      </p:grpSp>
      <p:grpSp>
        <p:nvGrpSpPr>
          <p:cNvPr id="715" name="Condition: Users">
            <a:extLst>
              <a:ext uri="{FF2B5EF4-FFF2-40B4-BE49-F238E27FC236}">
                <a16:creationId xmlns:a16="http://schemas.microsoft.com/office/drawing/2014/main" id="{E7981055-E261-4C90-8CE3-9EF581FD4B81}"/>
              </a:ext>
            </a:extLst>
          </p:cNvPr>
          <p:cNvGrpSpPr/>
          <p:nvPr/>
        </p:nvGrpSpPr>
        <p:grpSpPr>
          <a:xfrm>
            <a:off x="2337708" y="2232298"/>
            <a:ext cx="878803" cy="878803"/>
            <a:chOff x="2389913" y="1545064"/>
            <a:chExt cx="896425" cy="896425"/>
          </a:xfrm>
        </p:grpSpPr>
        <p:sp>
          <p:nvSpPr>
            <p:cNvPr id="716" name="Oval 715">
              <a:extLst>
                <a:ext uri="{FF2B5EF4-FFF2-40B4-BE49-F238E27FC236}">
                  <a16:creationId xmlns:a16="http://schemas.microsoft.com/office/drawing/2014/main" id="{F4404AA3-AB4B-4837-84F0-AB999B1C8004}"/>
                </a:ext>
              </a:extLst>
            </p:cNvPr>
            <p:cNvSpPr/>
            <p:nvPr/>
          </p:nvSpPr>
          <p:spPr bwMode="auto">
            <a:xfrm>
              <a:off x="2389913" y="1545064"/>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7" name="Group 716">
              <a:extLst>
                <a:ext uri="{FF2B5EF4-FFF2-40B4-BE49-F238E27FC236}">
                  <a16:creationId xmlns:a16="http://schemas.microsoft.com/office/drawing/2014/main" id="{3FD64162-1037-40B4-8F6F-8E0B3CDE66E7}"/>
                </a:ext>
              </a:extLst>
            </p:cNvPr>
            <p:cNvGrpSpPr/>
            <p:nvPr/>
          </p:nvGrpSpPr>
          <p:grpSpPr>
            <a:xfrm>
              <a:off x="2677696" y="1796615"/>
              <a:ext cx="320858" cy="381540"/>
              <a:chOff x="6701391" y="5898584"/>
              <a:chExt cx="414034" cy="492343"/>
            </a:xfrm>
          </p:grpSpPr>
          <p:sp>
            <p:nvSpPr>
              <p:cNvPr id="718" name="Freeform 9">
                <a:extLst>
                  <a:ext uri="{FF2B5EF4-FFF2-40B4-BE49-F238E27FC236}">
                    <a16:creationId xmlns:a16="http://schemas.microsoft.com/office/drawing/2014/main" id="{C2750F01-FC2C-43D5-BE32-9AC7C66286E3}"/>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719" name="Oval 718">
                <a:extLst>
                  <a:ext uri="{FF2B5EF4-FFF2-40B4-BE49-F238E27FC236}">
                    <a16:creationId xmlns:a16="http://schemas.microsoft.com/office/drawing/2014/main" id="{B9960ECA-A4B8-4FFB-81CE-311044DC7446}"/>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sp>
        <p:nvSpPr>
          <p:cNvPr id="720" name="Oval 719">
            <a:extLst>
              <a:ext uri="{FF2B5EF4-FFF2-40B4-BE49-F238E27FC236}">
                <a16:creationId xmlns:a16="http://schemas.microsoft.com/office/drawing/2014/main" id="{42B31612-B35B-4895-BE4A-F85F90A480FA}"/>
              </a:ext>
            </a:extLst>
          </p:cNvPr>
          <p:cNvSpPr/>
          <p:nvPr/>
        </p:nvSpPr>
        <p:spPr bwMode="auto">
          <a:xfrm>
            <a:off x="2812803" y="2155918"/>
            <a:ext cx="3853007" cy="3852788"/>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1" name="Policy Result">
            <a:extLst>
              <a:ext uri="{FF2B5EF4-FFF2-40B4-BE49-F238E27FC236}">
                <a16:creationId xmlns:a16="http://schemas.microsoft.com/office/drawing/2014/main" id="{E0C74C65-DFA4-4190-A5A6-49A532EBE2E2}"/>
              </a:ext>
            </a:extLst>
          </p:cNvPr>
          <p:cNvGrpSpPr/>
          <p:nvPr/>
        </p:nvGrpSpPr>
        <p:grpSpPr>
          <a:xfrm>
            <a:off x="4911629" y="4711136"/>
            <a:ext cx="529426" cy="530067"/>
            <a:chOff x="4912910" y="3539396"/>
            <a:chExt cx="640080" cy="640853"/>
          </a:xfrm>
        </p:grpSpPr>
        <p:sp>
          <p:nvSpPr>
            <p:cNvPr id="722" name="Oval 721">
              <a:extLst>
                <a:ext uri="{FF2B5EF4-FFF2-40B4-BE49-F238E27FC236}">
                  <a16:creationId xmlns:a16="http://schemas.microsoft.com/office/drawing/2014/main" id="{7D097C72-2DFD-4F15-AD8B-AAD9FDFF568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3" name="Group 155">
              <a:extLst>
                <a:ext uri="{FF2B5EF4-FFF2-40B4-BE49-F238E27FC236}">
                  <a16:creationId xmlns:a16="http://schemas.microsoft.com/office/drawing/2014/main" id="{1587E73D-146A-4A13-B717-CC03B01D0975}"/>
                </a:ext>
              </a:extLst>
            </p:cNvPr>
            <p:cNvGrpSpPr>
              <a:grpSpLocks noChangeAspect="1"/>
            </p:cNvGrpSpPr>
            <p:nvPr/>
          </p:nvGrpSpPr>
          <p:grpSpPr bwMode="auto">
            <a:xfrm>
              <a:off x="4912910" y="3539396"/>
              <a:ext cx="640080" cy="640853"/>
              <a:chOff x="5006" y="757"/>
              <a:chExt cx="828" cy="829"/>
            </a:xfrm>
            <a:solidFill>
              <a:srgbClr val="0078D7"/>
            </a:solidFill>
          </p:grpSpPr>
          <p:sp>
            <p:nvSpPr>
              <p:cNvPr id="724" name="Freeform 156">
                <a:extLst>
                  <a:ext uri="{FF2B5EF4-FFF2-40B4-BE49-F238E27FC236}">
                    <a16:creationId xmlns:a16="http://schemas.microsoft.com/office/drawing/2014/main" id="{FADC11B9-E567-4C6D-BFAA-F00B5C1912BA}"/>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5" name="Freeform 157">
                <a:extLst>
                  <a:ext uri="{FF2B5EF4-FFF2-40B4-BE49-F238E27FC236}">
                    <a16:creationId xmlns:a16="http://schemas.microsoft.com/office/drawing/2014/main" id="{2809DC01-8FA7-4A24-B216-0C166267276E}"/>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6" name="Freeform 158">
                <a:extLst>
                  <a:ext uri="{FF2B5EF4-FFF2-40B4-BE49-F238E27FC236}">
                    <a16:creationId xmlns:a16="http://schemas.microsoft.com/office/drawing/2014/main" id="{76CBF4E2-E84B-4B61-84B1-23F55ECE9B6F}"/>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7" name="Freeform 159">
                <a:extLst>
                  <a:ext uri="{FF2B5EF4-FFF2-40B4-BE49-F238E27FC236}">
                    <a16:creationId xmlns:a16="http://schemas.microsoft.com/office/drawing/2014/main" id="{CF2126E7-35EC-412C-B031-48203C227BB9}"/>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8" name="Freeform 160">
                <a:extLst>
                  <a:ext uri="{FF2B5EF4-FFF2-40B4-BE49-F238E27FC236}">
                    <a16:creationId xmlns:a16="http://schemas.microsoft.com/office/drawing/2014/main" id="{26F15B83-8B2A-4952-856C-2BE58B72DA5B}"/>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9" name="Freeform 161">
                <a:extLst>
                  <a:ext uri="{FF2B5EF4-FFF2-40B4-BE49-F238E27FC236}">
                    <a16:creationId xmlns:a16="http://schemas.microsoft.com/office/drawing/2014/main" id="{277BE464-73D8-4AED-A93E-1E9A79C6E464}"/>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0" name="Freeform 162">
                <a:extLst>
                  <a:ext uri="{FF2B5EF4-FFF2-40B4-BE49-F238E27FC236}">
                    <a16:creationId xmlns:a16="http://schemas.microsoft.com/office/drawing/2014/main" id="{51249111-AFB2-46D8-87D4-0608547D0026}"/>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1" name="Freeform 163">
                <a:extLst>
                  <a:ext uri="{FF2B5EF4-FFF2-40B4-BE49-F238E27FC236}">
                    <a16:creationId xmlns:a16="http://schemas.microsoft.com/office/drawing/2014/main" id="{BB5372CC-06D1-4093-A827-3C8E18889589}"/>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2" name="Freeform 164">
                <a:extLst>
                  <a:ext uri="{FF2B5EF4-FFF2-40B4-BE49-F238E27FC236}">
                    <a16:creationId xmlns:a16="http://schemas.microsoft.com/office/drawing/2014/main" id="{67AF617A-CA83-4B25-ACD7-AFD3415D1B7E}"/>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grpSp>
      <p:sp>
        <p:nvSpPr>
          <p:cNvPr id="733" name="Isosceles Triangle 732">
            <a:extLst>
              <a:ext uri="{FF2B5EF4-FFF2-40B4-BE49-F238E27FC236}">
                <a16:creationId xmlns:a16="http://schemas.microsoft.com/office/drawing/2014/main" id="{34FD67FA-0DFE-41A2-AB6D-60337D0E8518}"/>
              </a:ext>
            </a:extLst>
          </p:cNvPr>
          <p:cNvSpPr/>
          <p:nvPr/>
        </p:nvSpPr>
        <p:spPr bwMode="auto">
          <a:xfrm flipV="1">
            <a:off x="3686257" y="1411647"/>
            <a:ext cx="1862468" cy="1275876"/>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4" name="TextBox 733">
            <a:extLst>
              <a:ext uri="{FF2B5EF4-FFF2-40B4-BE49-F238E27FC236}">
                <a16:creationId xmlns:a16="http://schemas.microsoft.com/office/drawing/2014/main" id="{B4D0F92D-5FB5-43ED-A383-B6AFE966F5C3}"/>
              </a:ext>
            </a:extLst>
          </p:cNvPr>
          <p:cNvSpPr txBox="1"/>
          <p:nvPr/>
        </p:nvSpPr>
        <p:spPr>
          <a:xfrm>
            <a:off x="1741877" y="2492718"/>
            <a:ext cx="597104"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Users</a:t>
            </a:r>
          </a:p>
        </p:txBody>
      </p:sp>
      <p:sp>
        <p:nvSpPr>
          <p:cNvPr id="735" name="TextBox 734">
            <a:extLst>
              <a:ext uri="{FF2B5EF4-FFF2-40B4-BE49-F238E27FC236}">
                <a16:creationId xmlns:a16="http://schemas.microsoft.com/office/drawing/2014/main" id="{A97546EB-C985-487F-B954-084F66577735}"/>
              </a:ext>
            </a:extLst>
          </p:cNvPr>
          <p:cNvSpPr txBox="1"/>
          <p:nvPr/>
        </p:nvSpPr>
        <p:spPr>
          <a:xfrm>
            <a:off x="1274671" y="3145803"/>
            <a:ext cx="760917"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Devices</a:t>
            </a:r>
          </a:p>
        </p:txBody>
      </p:sp>
      <p:sp>
        <p:nvSpPr>
          <p:cNvPr id="736" name="TextBox 735">
            <a:extLst>
              <a:ext uri="{FF2B5EF4-FFF2-40B4-BE49-F238E27FC236}">
                <a16:creationId xmlns:a16="http://schemas.microsoft.com/office/drawing/2014/main" id="{0A9F2E8D-B6B8-48B4-A88B-B77E8F95D1FA}"/>
              </a:ext>
            </a:extLst>
          </p:cNvPr>
          <p:cNvSpPr txBox="1"/>
          <p:nvPr/>
        </p:nvSpPr>
        <p:spPr>
          <a:xfrm>
            <a:off x="1205526" y="4727369"/>
            <a:ext cx="830063"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Location</a:t>
            </a:r>
          </a:p>
        </p:txBody>
      </p:sp>
      <p:sp>
        <p:nvSpPr>
          <p:cNvPr id="737" name="TextBox 736">
            <a:extLst>
              <a:ext uri="{FF2B5EF4-FFF2-40B4-BE49-F238E27FC236}">
                <a16:creationId xmlns:a16="http://schemas.microsoft.com/office/drawing/2014/main" id="{3BA6E6DC-F9BC-4D64-B132-93EF9FE1E4BD}"/>
              </a:ext>
            </a:extLst>
          </p:cNvPr>
          <p:cNvSpPr txBox="1"/>
          <p:nvPr/>
        </p:nvSpPr>
        <p:spPr>
          <a:xfrm>
            <a:off x="1768215" y="5401843"/>
            <a:ext cx="570766"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Apps</a:t>
            </a:r>
          </a:p>
        </p:txBody>
      </p:sp>
      <p:grpSp>
        <p:nvGrpSpPr>
          <p:cNvPr id="738" name="User">
            <a:extLst>
              <a:ext uri="{FF2B5EF4-FFF2-40B4-BE49-F238E27FC236}">
                <a16:creationId xmlns:a16="http://schemas.microsoft.com/office/drawing/2014/main" id="{7D11CE6C-A642-4DB5-A44B-229BBF73DF75}"/>
              </a:ext>
            </a:extLst>
          </p:cNvPr>
          <p:cNvGrpSpPr/>
          <p:nvPr/>
        </p:nvGrpSpPr>
        <p:grpSpPr>
          <a:xfrm>
            <a:off x="443850" y="3586059"/>
            <a:ext cx="986281" cy="986281"/>
            <a:chOff x="458079" y="2826567"/>
            <a:chExt cx="1006058" cy="1006058"/>
          </a:xfrm>
        </p:grpSpPr>
        <p:sp>
          <p:nvSpPr>
            <p:cNvPr id="739" name="Oval 738" descr="person and laptop">
              <a:extLst>
                <a:ext uri="{FF2B5EF4-FFF2-40B4-BE49-F238E27FC236}">
                  <a16:creationId xmlns:a16="http://schemas.microsoft.com/office/drawing/2014/main" id="{E9BEA951-F501-4622-8F5C-909E971BD987}"/>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0" name="Group 739">
              <a:extLst>
                <a:ext uri="{FF2B5EF4-FFF2-40B4-BE49-F238E27FC236}">
                  <a16:creationId xmlns:a16="http://schemas.microsoft.com/office/drawing/2014/main" id="{8A19F9CF-BC13-43DC-8127-5C90C5F5F083}"/>
                </a:ext>
              </a:extLst>
            </p:cNvPr>
            <p:cNvGrpSpPr/>
            <p:nvPr/>
          </p:nvGrpSpPr>
          <p:grpSpPr>
            <a:xfrm>
              <a:off x="619199" y="3053561"/>
              <a:ext cx="683818" cy="552071"/>
              <a:chOff x="1124660" y="2438555"/>
              <a:chExt cx="1323363" cy="1068399"/>
            </a:xfrm>
          </p:grpSpPr>
          <p:sp>
            <p:nvSpPr>
              <p:cNvPr id="741" name="Freeform 5">
                <a:extLst>
                  <a:ext uri="{FF2B5EF4-FFF2-40B4-BE49-F238E27FC236}">
                    <a16:creationId xmlns:a16="http://schemas.microsoft.com/office/drawing/2014/main" id="{D0DBC347-95C5-4E35-933C-6B14864A799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a:endParaRPr>
              </a:p>
            </p:txBody>
          </p:sp>
          <p:grpSp>
            <p:nvGrpSpPr>
              <p:cNvPr id="742" name="Group 741">
                <a:extLst>
                  <a:ext uri="{FF2B5EF4-FFF2-40B4-BE49-F238E27FC236}">
                    <a16:creationId xmlns:a16="http://schemas.microsoft.com/office/drawing/2014/main" id="{841283D1-1A1B-47CE-A86B-1323BCC2A749}"/>
                  </a:ext>
                </a:extLst>
              </p:cNvPr>
              <p:cNvGrpSpPr/>
              <p:nvPr/>
            </p:nvGrpSpPr>
            <p:grpSpPr>
              <a:xfrm>
                <a:off x="1124660" y="2438555"/>
                <a:ext cx="593820" cy="706058"/>
                <a:chOff x="6447047" y="5804307"/>
                <a:chExt cx="414034" cy="492291"/>
              </a:xfrm>
            </p:grpSpPr>
            <p:sp>
              <p:nvSpPr>
                <p:cNvPr id="743" name="Freeform 9">
                  <a:extLst>
                    <a:ext uri="{FF2B5EF4-FFF2-40B4-BE49-F238E27FC236}">
                      <a16:creationId xmlns:a16="http://schemas.microsoft.com/office/drawing/2014/main" id="{A0BBC3D2-803D-45E3-A754-9460EC862DFC}"/>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744" name="Oval 743">
                  <a:extLst>
                    <a:ext uri="{FF2B5EF4-FFF2-40B4-BE49-F238E27FC236}">
                      <a16:creationId xmlns:a16="http://schemas.microsoft.com/office/drawing/2014/main" id="{90B1FCA4-A02E-443D-8261-7C8A6AB2B9AC}"/>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grpSp>
      <p:sp>
        <p:nvSpPr>
          <p:cNvPr id="746" name="Rectangle 745">
            <a:extLst>
              <a:ext uri="{FF2B5EF4-FFF2-40B4-BE49-F238E27FC236}">
                <a16:creationId xmlns:a16="http://schemas.microsoft.com/office/drawing/2014/main" id="{665C1E7B-E9F0-4893-842E-84D7148AD7D4}"/>
              </a:ext>
            </a:extLst>
          </p:cNvPr>
          <p:cNvSpPr/>
          <p:nvPr/>
        </p:nvSpPr>
        <p:spPr>
          <a:xfrm>
            <a:off x="2067772" y="1259442"/>
            <a:ext cx="1505489" cy="409970"/>
          </a:xfrm>
          <a:prstGeom prst="rect">
            <a:avLst/>
          </a:prstGeom>
        </p:spPr>
        <p:txBody>
          <a:bodyPr wrap="none">
            <a:spAutoFit/>
          </a:bodyPr>
          <a:lstStyle/>
          <a:p>
            <a:pPr algn="ctr" defTabSz="878560">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Conditions</a:t>
            </a:r>
          </a:p>
        </p:txBody>
      </p:sp>
      <p:grpSp>
        <p:nvGrpSpPr>
          <p:cNvPr id="747" name="Group 746">
            <a:extLst>
              <a:ext uri="{FF2B5EF4-FFF2-40B4-BE49-F238E27FC236}">
                <a16:creationId xmlns:a16="http://schemas.microsoft.com/office/drawing/2014/main" id="{13AD1B1D-937E-4658-AA1F-920557BEEF6C}"/>
              </a:ext>
            </a:extLst>
          </p:cNvPr>
          <p:cNvGrpSpPr/>
          <p:nvPr/>
        </p:nvGrpSpPr>
        <p:grpSpPr>
          <a:xfrm>
            <a:off x="2812804" y="2155918"/>
            <a:ext cx="3857902" cy="3852788"/>
            <a:chOff x="2873757" y="1463979"/>
            <a:chExt cx="3935261" cy="3930044"/>
          </a:xfrm>
        </p:grpSpPr>
        <p:sp>
          <p:nvSpPr>
            <p:cNvPr id="748" name="Freeform: Shape 747">
              <a:extLst>
                <a:ext uri="{FF2B5EF4-FFF2-40B4-BE49-F238E27FC236}">
                  <a16:creationId xmlns:a16="http://schemas.microsoft.com/office/drawing/2014/main" id="{68F06D1B-51BD-4C02-A988-4C0B094130FD}"/>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9" name="Oval 748">
              <a:extLst>
                <a:ext uri="{FF2B5EF4-FFF2-40B4-BE49-F238E27FC236}">
                  <a16:creationId xmlns:a16="http://schemas.microsoft.com/office/drawing/2014/main" id="{33E007D0-C52B-4200-A02C-8D4E66BCB762}"/>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0" name="Oval 749">
              <a:extLst>
                <a:ext uri="{FF2B5EF4-FFF2-40B4-BE49-F238E27FC236}">
                  <a16:creationId xmlns:a16="http://schemas.microsoft.com/office/drawing/2014/main" id="{E71560E5-E4F2-4A8C-A6BA-314C4622752F}"/>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cs typeface="Segoe UI" pitchFamily="34" charset="0"/>
              </a:endParaRPr>
            </a:p>
          </p:txBody>
        </p:sp>
        <p:grpSp>
          <p:nvGrpSpPr>
            <p:cNvPr id="751" name="Group 750">
              <a:extLst>
                <a:ext uri="{FF2B5EF4-FFF2-40B4-BE49-F238E27FC236}">
                  <a16:creationId xmlns:a16="http://schemas.microsoft.com/office/drawing/2014/main" id="{1E4AE597-2074-410E-A8E3-1C10AF76B59A}"/>
                </a:ext>
              </a:extLst>
            </p:cNvPr>
            <p:cNvGrpSpPr/>
            <p:nvPr/>
          </p:nvGrpSpPr>
          <p:grpSpPr>
            <a:xfrm rot="7443536">
              <a:off x="3418347" y="3378043"/>
              <a:ext cx="1407673" cy="1932398"/>
              <a:chOff x="5553745" y="2621551"/>
              <a:chExt cx="1407673" cy="1932398"/>
            </a:xfrm>
          </p:grpSpPr>
          <p:sp>
            <p:nvSpPr>
              <p:cNvPr id="755" name="Freeform: Shape 754">
                <a:extLst>
                  <a:ext uri="{FF2B5EF4-FFF2-40B4-BE49-F238E27FC236}">
                    <a16:creationId xmlns:a16="http://schemas.microsoft.com/office/drawing/2014/main" id="{896EB565-46C9-4306-A3DE-7A1D157CE9D8}"/>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6" name="Oval 755">
                <a:extLst>
                  <a:ext uri="{FF2B5EF4-FFF2-40B4-BE49-F238E27FC236}">
                    <a16:creationId xmlns:a16="http://schemas.microsoft.com/office/drawing/2014/main" id="{65FE2C78-89D8-416C-83B9-6D5C49EC9C9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2" name="Group 751">
              <a:extLst>
                <a:ext uri="{FF2B5EF4-FFF2-40B4-BE49-F238E27FC236}">
                  <a16:creationId xmlns:a16="http://schemas.microsoft.com/office/drawing/2014/main" id="{92356BC4-77D2-4222-A78F-AE08CB097D8E}"/>
                </a:ext>
              </a:extLst>
            </p:cNvPr>
            <p:cNvGrpSpPr/>
            <p:nvPr/>
          </p:nvGrpSpPr>
          <p:grpSpPr>
            <a:xfrm rot="14861745">
              <a:off x="3691207" y="1366766"/>
              <a:ext cx="1407673" cy="1932398"/>
              <a:chOff x="5553745" y="2621551"/>
              <a:chExt cx="1407673" cy="1932398"/>
            </a:xfrm>
          </p:grpSpPr>
          <p:sp>
            <p:nvSpPr>
              <p:cNvPr id="753" name="Freeform: Shape 752">
                <a:extLst>
                  <a:ext uri="{FF2B5EF4-FFF2-40B4-BE49-F238E27FC236}">
                    <a16:creationId xmlns:a16="http://schemas.microsoft.com/office/drawing/2014/main" id="{BDA64089-775A-4926-9834-DB26DF1B53D2}"/>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4" name="Oval 753">
                <a:extLst>
                  <a:ext uri="{FF2B5EF4-FFF2-40B4-BE49-F238E27FC236}">
                    <a16:creationId xmlns:a16="http://schemas.microsoft.com/office/drawing/2014/main" id="{38056165-CF82-4596-B22E-BBC8199A48F8}"/>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61" name="Group 760">
            <a:extLst>
              <a:ext uri="{FF2B5EF4-FFF2-40B4-BE49-F238E27FC236}">
                <a16:creationId xmlns:a16="http://schemas.microsoft.com/office/drawing/2014/main" id="{DABBD132-3A4D-4057-A9FA-B23247680313}"/>
              </a:ext>
            </a:extLst>
          </p:cNvPr>
          <p:cNvGrpSpPr/>
          <p:nvPr/>
        </p:nvGrpSpPr>
        <p:grpSpPr>
          <a:xfrm>
            <a:off x="3646905" y="4614975"/>
            <a:ext cx="822512" cy="864840"/>
            <a:chOff x="3725362" y="3896538"/>
            <a:chExt cx="839005" cy="882182"/>
          </a:xfrm>
        </p:grpSpPr>
        <p:grpSp>
          <p:nvGrpSpPr>
            <p:cNvPr id="762" name="Group 761">
              <a:extLst>
                <a:ext uri="{FF2B5EF4-FFF2-40B4-BE49-F238E27FC236}">
                  <a16:creationId xmlns:a16="http://schemas.microsoft.com/office/drawing/2014/main" id="{C5896C19-253E-4F5A-906A-46E613E44C21}"/>
                </a:ext>
              </a:extLst>
            </p:cNvPr>
            <p:cNvGrpSpPr/>
            <p:nvPr/>
          </p:nvGrpSpPr>
          <p:grpSpPr>
            <a:xfrm>
              <a:off x="3725362" y="3896538"/>
              <a:ext cx="790940" cy="602507"/>
              <a:chOff x="4314657" y="4074265"/>
              <a:chExt cx="1059471" cy="807063"/>
            </a:xfrm>
            <a:solidFill>
              <a:srgbClr val="FFFFFF"/>
            </a:solidFill>
          </p:grpSpPr>
          <p:grpSp>
            <p:nvGrpSpPr>
              <p:cNvPr id="764" name="Group 763">
                <a:extLst>
                  <a:ext uri="{FF2B5EF4-FFF2-40B4-BE49-F238E27FC236}">
                    <a16:creationId xmlns:a16="http://schemas.microsoft.com/office/drawing/2014/main" id="{8354CC33-0BC6-42DB-9F58-1A70C7549C34}"/>
                  </a:ext>
                </a:extLst>
              </p:cNvPr>
              <p:cNvGrpSpPr/>
              <p:nvPr/>
            </p:nvGrpSpPr>
            <p:grpSpPr>
              <a:xfrm>
                <a:off x="4816142" y="4074265"/>
                <a:ext cx="557986" cy="539640"/>
                <a:chOff x="9763287" y="5133362"/>
                <a:chExt cx="590975" cy="571545"/>
              </a:xfrm>
              <a:grpFill/>
            </p:grpSpPr>
            <p:sp>
              <p:nvSpPr>
                <p:cNvPr id="797" name="Freeform 212">
                  <a:extLst>
                    <a:ext uri="{FF2B5EF4-FFF2-40B4-BE49-F238E27FC236}">
                      <a16:creationId xmlns:a16="http://schemas.microsoft.com/office/drawing/2014/main" id="{B400A547-3146-4A89-8C31-4BDB212F03C5}"/>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8" name="Freeform 213">
                  <a:extLst>
                    <a:ext uri="{FF2B5EF4-FFF2-40B4-BE49-F238E27FC236}">
                      <a16:creationId xmlns:a16="http://schemas.microsoft.com/office/drawing/2014/main" id="{96466AC7-0D93-4C5C-A862-23CD658E3D3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9" name="Freeform 214">
                  <a:extLst>
                    <a:ext uri="{FF2B5EF4-FFF2-40B4-BE49-F238E27FC236}">
                      <a16:creationId xmlns:a16="http://schemas.microsoft.com/office/drawing/2014/main" id="{DF1862F5-9E62-4B21-93E7-E7AF381A0371}"/>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0" name="Freeform 215">
                  <a:extLst>
                    <a:ext uri="{FF2B5EF4-FFF2-40B4-BE49-F238E27FC236}">
                      <a16:creationId xmlns:a16="http://schemas.microsoft.com/office/drawing/2014/main" id="{B244214A-7214-4295-8E30-0C5EFBF0B03A}"/>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1" name="Freeform 216">
                  <a:extLst>
                    <a:ext uri="{FF2B5EF4-FFF2-40B4-BE49-F238E27FC236}">
                      <a16:creationId xmlns:a16="http://schemas.microsoft.com/office/drawing/2014/main" id="{A0C9A2A9-FBBB-4FD1-A5A5-DBE56BF067D2}"/>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2" name="Freeform 217">
                  <a:extLst>
                    <a:ext uri="{FF2B5EF4-FFF2-40B4-BE49-F238E27FC236}">
                      <a16:creationId xmlns:a16="http://schemas.microsoft.com/office/drawing/2014/main" id="{30DB5033-9080-48EA-9B68-A1639F8E63BB}"/>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3" name="Freeform 218">
                  <a:extLst>
                    <a:ext uri="{FF2B5EF4-FFF2-40B4-BE49-F238E27FC236}">
                      <a16:creationId xmlns:a16="http://schemas.microsoft.com/office/drawing/2014/main" id="{4E62D107-5231-425A-A175-632F8D267B0C}"/>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4" name="Freeform 219">
                  <a:extLst>
                    <a:ext uri="{FF2B5EF4-FFF2-40B4-BE49-F238E27FC236}">
                      <a16:creationId xmlns:a16="http://schemas.microsoft.com/office/drawing/2014/main" id="{E6E5F7D1-C81C-46D8-B145-97C96213F783}"/>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5" name="Freeform 220">
                  <a:extLst>
                    <a:ext uri="{FF2B5EF4-FFF2-40B4-BE49-F238E27FC236}">
                      <a16:creationId xmlns:a16="http://schemas.microsoft.com/office/drawing/2014/main" id="{8491C413-750D-4709-A940-A67EA6B14FA8}"/>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6" name="Freeform 221">
                  <a:extLst>
                    <a:ext uri="{FF2B5EF4-FFF2-40B4-BE49-F238E27FC236}">
                      <a16:creationId xmlns:a16="http://schemas.microsoft.com/office/drawing/2014/main" id="{7F75D9FF-DE05-4C54-B885-FA8194F064C9}"/>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7" name="Freeform 222">
                  <a:extLst>
                    <a:ext uri="{FF2B5EF4-FFF2-40B4-BE49-F238E27FC236}">
                      <a16:creationId xmlns:a16="http://schemas.microsoft.com/office/drawing/2014/main" id="{E4842A67-E7AF-4352-8B43-3988AFB4F08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8" name="Freeform 223">
                  <a:extLst>
                    <a:ext uri="{FF2B5EF4-FFF2-40B4-BE49-F238E27FC236}">
                      <a16:creationId xmlns:a16="http://schemas.microsoft.com/office/drawing/2014/main" id="{F1258BBD-B141-4192-ADCE-C33D56E615D5}"/>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9" name="Freeform 224">
                  <a:extLst>
                    <a:ext uri="{FF2B5EF4-FFF2-40B4-BE49-F238E27FC236}">
                      <a16:creationId xmlns:a16="http://schemas.microsoft.com/office/drawing/2014/main" id="{53706367-2970-4C80-8C0D-8C3971E4DDE7}"/>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nvGrpSpPr>
              <p:cNvPr id="765" name="Group 764">
                <a:extLst>
                  <a:ext uri="{FF2B5EF4-FFF2-40B4-BE49-F238E27FC236}">
                    <a16:creationId xmlns:a16="http://schemas.microsoft.com/office/drawing/2014/main" id="{38CE1C2F-D475-4BB3-987D-CD1813CD6263}"/>
                  </a:ext>
                </a:extLst>
              </p:cNvPr>
              <p:cNvGrpSpPr/>
              <p:nvPr/>
            </p:nvGrpSpPr>
            <p:grpSpPr>
              <a:xfrm>
                <a:off x="4565401" y="4207980"/>
                <a:ext cx="557986" cy="539640"/>
                <a:chOff x="4212581" y="4384439"/>
                <a:chExt cx="590975" cy="571545"/>
              </a:xfrm>
              <a:grpFill/>
            </p:grpSpPr>
            <p:sp>
              <p:nvSpPr>
                <p:cNvPr id="782" name="Rectangle: Top Corners Rounded 781">
                  <a:extLst>
                    <a:ext uri="{FF2B5EF4-FFF2-40B4-BE49-F238E27FC236}">
                      <a16:creationId xmlns:a16="http://schemas.microsoft.com/office/drawing/2014/main" id="{42878BCE-D7B3-4297-9FB7-01608987E12D}"/>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3" name="Group 782">
                  <a:extLst>
                    <a:ext uri="{FF2B5EF4-FFF2-40B4-BE49-F238E27FC236}">
                      <a16:creationId xmlns:a16="http://schemas.microsoft.com/office/drawing/2014/main" id="{8539797C-E667-4E06-BDE7-556A0643789B}"/>
                    </a:ext>
                  </a:extLst>
                </p:cNvPr>
                <p:cNvGrpSpPr/>
                <p:nvPr/>
              </p:nvGrpSpPr>
              <p:grpSpPr>
                <a:xfrm>
                  <a:off x="4212581" y="4384439"/>
                  <a:ext cx="590975" cy="571545"/>
                  <a:chOff x="9763287" y="5133362"/>
                  <a:chExt cx="590975" cy="571545"/>
                </a:xfrm>
                <a:grpFill/>
              </p:grpSpPr>
              <p:sp>
                <p:nvSpPr>
                  <p:cNvPr id="784" name="Freeform 212">
                    <a:extLst>
                      <a:ext uri="{FF2B5EF4-FFF2-40B4-BE49-F238E27FC236}">
                        <a16:creationId xmlns:a16="http://schemas.microsoft.com/office/drawing/2014/main" id="{68BB9055-7E71-48A4-9862-E8955FDCC8A4}"/>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5" name="Freeform 213">
                    <a:extLst>
                      <a:ext uri="{FF2B5EF4-FFF2-40B4-BE49-F238E27FC236}">
                        <a16:creationId xmlns:a16="http://schemas.microsoft.com/office/drawing/2014/main" id="{702777DD-2D9B-484F-BCAD-25F47A79256D}"/>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6" name="Freeform 214">
                    <a:extLst>
                      <a:ext uri="{FF2B5EF4-FFF2-40B4-BE49-F238E27FC236}">
                        <a16:creationId xmlns:a16="http://schemas.microsoft.com/office/drawing/2014/main" id="{77AC7FE8-27C1-4392-9086-0EFF7875F087}"/>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7" name="Freeform 215">
                    <a:extLst>
                      <a:ext uri="{FF2B5EF4-FFF2-40B4-BE49-F238E27FC236}">
                        <a16:creationId xmlns:a16="http://schemas.microsoft.com/office/drawing/2014/main" id="{66EBDE20-8C8D-4EBE-892C-43AF4996E26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8" name="Freeform 216">
                    <a:extLst>
                      <a:ext uri="{FF2B5EF4-FFF2-40B4-BE49-F238E27FC236}">
                        <a16:creationId xmlns:a16="http://schemas.microsoft.com/office/drawing/2014/main" id="{63D2C792-BC9A-4A56-97AA-E6C0482A7542}"/>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9" name="Freeform 218">
                    <a:extLst>
                      <a:ext uri="{FF2B5EF4-FFF2-40B4-BE49-F238E27FC236}">
                        <a16:creationId xmlns:a16="http://schemas.microsoft.com/office/drawing/2014/main" id="{C34E0D5F-E691-436A-B838-076573FB4570}"/>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0" name="Freeform 219">
                    <a:extLst>
                      <a:ext uri="{FF2B5EF4-FFF2-40B4-BE49-F238E27FC236}">
                        <a16:creationId xmlns:a16="http://schemas.microsoft.com/office/drawing/2014/main" id="{A1DC39F9-5351-495D-B6B0-B37557FF4B76}"/>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1" name="Freeform 220">
                    <a:extLst>
                      <a:ext uri="{FF2B5EF4-FFF2-40B4-BE49-F238E27FC236}">
                        <a16:creationId xmlns:a16="http://schemas.microsoft.com/office/drawing/2014/main" id="{9CB58C7E-BB2F-4D66-B470-46A386CBA9DB}"/>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2" name="Freeform 221">
                    <a:extLst>
                      <a:ext uri="{FF2B5EF4-FFF2-40B4-BE49-F238E27FC236}">
                        <a16:creationId xmlns:a16="http://schemas.microsoft.com/office/drawing/2014/main" id="{43F46B86-98CA-4C3E-A37C-4CA0159956F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3" name="Freeform 222">
                    <a:extLst>
                      <a:ext uri="{FF2B5EF4-FFF2-40B4-BE49-F238E27FC236}">
                        <a16:creationId xmlns:a16="http://schemas.microsoft.com/office/drawing/2014/main" id="{74168CF7-F24B-4B21-8599-F7FE82C37C8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4" name="Freeform 223">
                    <a:extLst>
                      <a:ext uri="{FF2B5EF4-FFF2-40B4-BE49-F238E27FC236}">
                        <a16:creationId xmlns:a16="http://schemas.microsoft.com/office/drawing/2014/main" id="{C0524E73-1AF8-4059-A14B-67B1F883D22B}"/>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5" name="Freeform 224">
                    <a:extLst>
                      <a:ext uri="{FF2B5EF4-FFF2-40B4-BE49-F238E27FC236}">
                        <a16:creationId xmlns:a16="http://schemas.microsoft.com/office/drawing/2014/main" id="{BFC33C7E-46E9-4E14-AF6E-D789A9349237}"/>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6" name="Freeform 217">
                    <a:extLst>
                      <a:ext uri="{FF2B5EF4-FFF2-40B4-BE49-F238E27FC236}">
                        <a16:creationId xmlns:a16="http://schemas.microsoft.com/office/drawing/2014/main" id="{6F1D5315-1CEE-45B6-8E8B-31BC5CE7ED37}"/>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grpSp>
            <p:nvGrpSpPr>
              <p:cNvPr id="766" name="Group 765">
                <a:extLst>
                  <a:ext uri="{FF2B5EF4-FFF2-40B4-BE49-F238E27FC236}">
                    <a16:creationId xmlns:a16="http://schemas.microsoft.com/office/drawing/2014/main" id="{0A79BCC7-1D43-47A7-B2CC-ECBBC048F7BE}"/>
                  </a:ext>
                </a:extLst>
              </p:cNvPr>
              <p:cNvGrpSpPr/>
              <p:nvPr/>
            </p:nvGrpSpPr>
            <p:grpSpPr>
              <a:xfrm>
                <a:off x="4314657" y="4341688"/>
                <a:ext cx="557986" cy="539640"/>
                <a:chOff x="4212581" y="4384439"/>
                <a:chExt cx="590975" cy="571545"/>
              </a:xfrm>
              <a:grpFill/>
            </p:grpSpPr>
            <p:sp>
              <p:nvSpPr>
                <p:cNvPr id="767" name="Rectangle: Top Corners Rounded 766">
                  <a:extLst>
                    <a:ext uri="{FF2B5EF4-FFF2-40B4-BE49-F238E27FC236}">
                      <a16:creationId xmlns:a16="http://schemas.microsoft.com/office/drawing/2014/main" id="{2E1201B3-EF2E-4A22-96A8-91157B2CA6EA}"/>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8" name="Group 767">
                  <a:extLst>
                    <a:ext uri="{FF2B5EF4-FFF2-40B4-BE49-F238E27FC236}">
                      <a16:creationId xmlns:a16="http://schemas.microsoft.com/office/drawing/2014/main" id="{96BD0263-0B82-4967-9920-4D8BCEF81AA5}"/>
                    </a:ext>
                  </a:extLst>
                </p:cNvPr>
                <p:cNvGrpSpPr/>
                <p:nvPr/>
              </p:nvGrpSpPr>
              <p:grpSpPr>
                <a:xfrm>
                  <a:off x="4212581" y="4384439"/>
                  <a:ext cx="590975" cy="571545"/>
                  <a:chOff x="9763287" y="5133362"/>
                  <a:chExt cx="590975" cy="571545"/>
                </a:xfrm>
                <a:grpFill/>
              </p:grpSpPr>
              <p:sp>
                <p:nvSpPr>
                  <p:cNvPr id="769" name="Freeform 212">
                    <a:extLst>
                      <a:ext uri="{FF2B5EF4-FFF2-40B4-BE49-F238E27FC236}">
                        <a16:creationId xmlns:a16="http://schemas.microsoft.com/office/drawing/2014/main" id="{20A20891-0297-4D10-B8FE-A113147BFE5D}"/>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0" name="Freeform 213">
                    <a:extLst>
                      <a:ext uri="{FF2B5EF4-FFF2-40B4-BE49-F238E27FC236}">
                        <a16:creationId xmlns:a16="http://schemas.microsoft.com/office/drawing/2014/main" id="{9C118C46-D073-4A8F-BDD2-D837265C22B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1" name="Freeform 214">
                    <a:extLst>
                      <a:ext uri="{FF2B5EF4-FFF2-40B4-BE49-F238E27FC236}">
                        <a16:creationId xmlns:a16="http://schemas.microsoft.com/office/drawing/2014/main" id="{73DE4972-A816-4C5C-91AB-494D9D885E8B}"/>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2" name="Freeform 215">
                    <a:extLst>
                      <a:ext uri="{FF2B5EF4-FFF2-40B4-BE49-F238E27FC236}">
                        <a16:creationId xmlns:a16="http://schemas.microsoft.com/office/drawing/2014/main" id="{F7450545-901F-40E0-B15E-BA5A1F000329}"/>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3" name="Freeform 216">
                    <a:extLst>
                      <a:ext uri="{FF2B5EF4-FFF2-40B4-BE49-F238E27FC236}">
                        <a16:creationId xmlns:a16="http://schemas.microsoft.com/office/drawing/2014/main" id="{6A56CE04-5D19-4C23-BFD5-8988C1F5ED8B}"/>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4" name="Freeform 218">
                    <a:extLst>
                      <a:ext uri="{FF2B5EF4-FFF2-40B4-BE49-F238E27FC236}">
                        <a16:creationId xmlns:a16="http://schemas.microsoft.com/office/drawing/2014/main" id="{47695E9E-BC54-47CA-BBAF-8FBD0AD9732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5" name="Freeform 219">
                    <a:extLst>
                      <a:ext uri="{FF2B5EF4-FFF2-40B4-BE49-F238E27FC236}">
                        <a16:creationId xmlns:a16="http://schemas.microsoft.com/office/drawing/2014/main" id="{527A84D1-1F52-4B62-A4ED-14DE22345352}"/>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6" name="Freeform 220">
                    <a:extLst>
                      <a:ext uri="{FF2B5EF4-FFF2-40B4-BE49-F238E27FC236}">
                        <a16:creationId xmlns:a16="http://schemas.microsoft.com/office/drawing/2014/main" id="{5E0900EE-1A6B-4675-B518-B426B1C4BABE}"/>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7" name="Freeform 221">
                    <a:extLst>
                      <a:ext uri="{FF2B5EF4-FFF2-40B4-BE49-F238E27FC236}">
                        <a16:creationId xmlns:a16="http://schemas.microsoft.com/office/drawing/2014/main" id="{16AD59CF-5ADE-47B9-9C79-EB0E3D3CCB87}"/>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8" name="Freeform 222">
                    <a:extLst>
                      <a:ext uri="{FF2B5EF4-FFF2-40B4-BE49-F238E27FC236}">
                        <a16:creationId xmlns:a16="http://schemas.microsoft.com/office/drawing/2014/main" id="{A99C9EEC-3BBD-4237-9554-8AD6D21B216F}"/>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9" name="Freeform 223">
                    <a:extLst>
                      <a:ext uri="{FF2B5EF4-FFF2-40B4-BE49-F238E27FC236}">
                        <a16:creationId xmlns:a16="http://schemas.microsoft.com/office/drawing/2014/main" id="{551FF911-932A-4353-B9A8-C994E2908A7C}"/>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0" name="Freeform 224">
                    <a:extLst>
                      <a:ext uri="{FF2B5EF4-FFF2-40B4-BE49-F238E27FC236}">
                        <a16:creationId xmlns:a16="http://schemas.microsoft.com/office/drawing/2014/main" id="{AA4E96FE-A461-4288-8035-0C8C587D38F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1" name="Freeform 217">
                    <a:extLst>
                      <a:ext uri="{FF2B5EF4-FFF2-40B4-BE49-F238E27FC236}">
                        <a16:creationId xmlns:a16="http://schemas.microsoft.com/office/drawing/2014/main" id="{6AA2E718-1CFB-4240-839A-515FBCB079B5}"/>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grpSp>
        <p:sp>
          <p:nvSpPr>
            <p:cNvPr id="763" name="TextBox 762">
              <a:extLst>
                <a:ext uri="{FF2B5EF4-FFF2-40B4-BE49-F238E27FC236}">
                  <a16:creationId xmlns:a16="http://schemas.microsoft.com/office/drawing/2014/main" id="{AF0D5BEE-AB96-490B-A802-EBC850F8E47B}"/>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solidFill>
                    <a:srgbClr val="FFFFFF"/>
                  </a:solidFill>
                </a:rPr>
                <a:t>Policies</a:t>
              </a:r>
            </a:p>
          </p:txBody>
        </p:sp>
      </p:grpSp>
      <p:grpSp>
        <p:nvGrpSpPr>
          <p:cNvPr id="810" name="Group 809">
            <a:extLst>
              <a:ext uri="{FF2B5EF4-FFF2-40B4-BE49-F238E27FC236}">
                <a16:creationId xmlns:a16="http://schemas.microsoft.com/office/drawing/2014/main" id="{B35718B3-5E95-42AB-BE89-CD2A311B9F62}"/>
              </a:ext>
            </a:extLst>
          </p:cNvPr>
          <p:cNvGrpSpPr/>
          <p:nvPr/>
        </p:nvGrpSpPr>
        <p:grpSpPr>
          <a:xfrm>
            <a:off x="5398429" y="3567419"/>
            <a:ext cx="959726" cy="1104752"/>
            <a:chOff x="5727971" y="2924092"/>
            <a:chExt cx="978971" cy="1126905"/>
          </a:xfrm>
        </p:grpSpPr>
        <p:grpSp>
          <p:nvGrpSpPr>
            <p:cNvPr id="811" name="Group 810">
              <a:extLst>
                <a:ext uri="{FF2B5EF4-FFF2-40B4-BE49-F238E27FC236}">
                  <a16:creationId xmlns:a16="http://schemas.microsoft.com/office/drawing/2014/main" id="{D1C01B3C-2F8F-4BB5-A154-16348082A712}"/>
                </a:ext>
              </a:extLst>
            </p:cNvPr>
            <p:cNvGrpSpPr/>
            <p:nvPr/>
          </p:nvGrpSpPr>
          <p:grpSpPr>
            <a:xfrm>
              <a:off x="5727971" y="2924092"/>
              <a:ext cx="729430" cy="562554"/>
              <a:chOff x="5199063" y="3544889"/>
              <a:chExt cx="673100" cy="519112"/>
            </a:xfrm>
            <a:solidFill>
              <a:srgbClr val="FFFFFF"/>
            </a:solidFill>
          </p:grpSpPr>
          <p:sp>
            <p:nvSpPr>
              <p:cNvPr id="813" name="Freeform 160">
                <a:extLst>
                  <a:ext uri="{FF2B5EF4-FFF2-40B4-BE49-F238E27FC236}">
                    <a16:creationId xmlns:a16="http://schemas.microsoft.com/office/drawing/2014/main" id="{085DD007-2700-4C1A-9054-1E930639A6FD}"/>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4" name="Freeform 161">
                <a:extLst>
                  <a:ext uri="{FF2B5EF4-FFF2-40B4-BE49-F238E27FC236}">
                    <a16:creationId xmlns:a16="http://schemas.microsoft.com/office/drawing/2014/main" id="{15160997-8CA4-4315-BBEB-342732CD3E76}"/>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5" name="Freeform 162">
                <a:extLst>
                  <a:ext uri="{FF2B5EF4-FFF2-40B4-BE49-F238E27FC236}">
                    <a16:creationId xmlns:a16="http://schemas.microsoft.com/office/drawing/2014/main" id="{E7AD7861-BC8A-40CF-A095-0A996A72984F}"/>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6" name="Freeform 163">
                <a:extLst>
                  <a:ext uri="{FF2B5EF4-FFF2-40B4-BE49-F238E27FC236}">
                    <a16:creationId xmlns:a16="http://schemas.microsoft.com/office/drawing/2014/main" id="{1677FF88-FE47-4407-841D-74BB83C5EE8D}"/>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7" name="Freeform 164">
                <a:extLst>
                  <a:ext uri="{FF2B5EF4-FFF2-40B4-BE49-F238E27FC236}">
                    <a16:creationId xmlns:a16="http://schemas.microsoft.com/office/drawing/2014/main" id="{7DCA9A44-CDB4-49F7-8C0B-18D44D10E5F0}"/>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8" name="Freeform 165">
                <a:extLst>
                  <a:ext uri="{FF2B5EF4-FFF2-40B4-BE49-F238E27FC236}">
                    <a16:creationId xmlns:a16="http://schemas.microsoft.com/office/drawing/2014/main" id="{4B737280-9BB4-49C0-8CDA-CE0D618EF640}"/>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9" name="Freeform 166">
                <a:extLst>
                  <a:ext uri="{FF2B5EF4-FFF2-40B4-BE49-F238E27FC236}">
                    <a16:creationId xmlns:a16="http://schemas.microsoft.com/office/drawing/2014/main" id="{2D233FA8-B2B5-4EF1-9FBE-F3A0EDF1AD87}"/>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sp>
          <p:nvSpPr>
            <p:cNvPr id="812" name="TextBox 811">
              <a:extLst>
                <a:ext uri="{FF2B5EF4-FFF2-40B4-BE49-F238E27FC236}">
                  <a16:creationId xmlns:a16="http://schemas.microsoft.com/office/drawing/2014/main" id="{5EF67E05-3CD3-4BF1-BEF6-16033B527FEA}"/>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solidFill>
                    <a:srgbClr val="FFFFFF"/>
                  </a:solidFill>
                </a:rPr>
                <a:t>Real time</a:t>
              </a:r>
              <a:br>
                <a:rPr lang="en-US" sz="1176">
                  <a:solidFill>
                    <a:srgbClr val="FFFFFF"/>
                  </a:solidFill>
                </a:rPr>
              </a:br>
              <a:r>
                <a:rPr lang="en-US" sz="1176">
                  <a:solidFill>
                    <a:srgbClr val="FFFFFF"/>
                  </a:solidFill>
                </a:rPr>
                <a:t>Evaluation</a:t>
              </a:r>
            </a:p>
            <a:p>
              <a:pPr defTabSz="878560">
                <a:defRPr/>
              </a:pPr>
              <a:r>
                <a:rPr lang="en-US" sz="1176">
                  <a:solidFill>
                    <a:srgbClr val="FFFFFF"/>
                  </a:solidFill>
                </a:rPr>
                <a:t>Engine</a:t>
              </a:r>
            </a:p>
          </p:txBody>
        </p:sp>
      </p:grpSp>
      <p:sp>
        <p:nvSpPr>
          <p:cNvPr id="820" name="TextBox 819">
            <a:extLst>
              <a:ext uri="{FF2B5EF4-FFF2-40B4-BE49-F238E27FC236}">
                <a16:creationId xmlns:a16="http://schemas.microsoft.com/office/drawing/2014/main" id="{2410FC1D-E6AD-4EED-AD50-1F96E6712B25}"/>
              </a:ext>
            </a:extLst>
          </p:cNvPr>
          <p:cNvSpPr txBox="1"/>
          <p:nvPr/>
        </p:nvSpPr>
        <p:spPr>
          <a:xfrm>
            <a:off x="4991386" y="2471027"/>
            <a:ext cx="677627"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t>Session</a:t>
            </a:r>
            <a:br>
              <a:rPr lang="en-US" sz="1176"/>
            </a:br>
            <a:r>
              <a:rPr lang="en-US" sz="1176"/>
              <a:t>Risk</a:t>
            </a:r>
          </a:p>
        </p:txBody>
      </p:sp>
      <p:grpSp>
        <p:nvGrpSpPr>
          <p:cNvPr id="821" name="Group 820">
            <a:extLst>
              <a:ext uri="{FF2B5EF4-FFF2-40B4-BE49-F238E27FC236}">
                <a16:creationId xmlns:a16="http://schemas.microsoft.com/office/drawing/2014/main" id="{AFCAEDC0-E291-49AA-8C00-6A071350860D}"/>
              </a:ext>
            </a:extLst>
          </p:cNvPr>
          <p:cNvGrpSpPr/>
          <p:nvPr/>
        </p:nvGrpSpPr>
        <p:grpSpPr>
          <a:xfrm>
            <a:off x="5148389" y="2802557"/>
            <a:ext cx="529306" cy="529308"/>
            <a:chOff x="5462286" y="2128965"/>
            <a:chExt cx="539920" cy="539922"/>
          </a:xfrm>
        </p:grpSpPr>
        <p:grpSp>
          <p:nvGrpSpPr>
            <p:cNvPr id="822" name="Group 821">
              <a:extLst>
                <a:ext uri="{FF2B5EF4-FFF2-40B4-BE49-F238E27FC236}">
                  <a16:creationId xmlns:a16="http://schemas.microsoft.com/office/drawing/2014/main" id="{B9B7D546-DBCA-47C8-9238-8D06B04E3D92}"/>
                </a:ext>
              </a:extLst>
            </p:cNvPr>
            <p:cNvGrpSpPr/>
            <p:nvPr/>
          </p:nvGrpSpPr>
          <p:grpSpPr>
            <a:xfrm>
              <a:off x="5462286" y="2128965"/>
              <a:ext cx="539920" cy="539922"/>
              <a:chOff x="3060314" y="5492593"/>
              <a:chExt cx="820074" cy="820072"/>
            </a:xfrm>
          </p:grpSpPr>
          <p:sp>
            <p:nvSpPr>
              <p:cNvPr id="824" name="Circle: Hollow 823">
                <a:extLst>
                  <a:ext uri="{FF2B5EF4-FFF2-40B4-BE49-F238E27FC236}">
                    <a16:creationId xmlns:a16="http://schemas.microsoft.com/office/drawing/2014/main" id="{FC1D2186-DEC1-41DB-B1C9-94C9E4C2872B}"/>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5" name="Block Arc 824">
                <a:extLst>
                  <a:ext uri="{FF2B5EF4-FFF2-40B4-BE49-F238E27FC236}">
                    <a16:creationId xmlns:a16="http://schemas.microsoft.com/office/drawing/2014/main" id="{F10DF005-45B9-416F-B8E2-DBAA4CBF9759}"/>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6" name="Block Arc 825">
                <a:extLst>
                  <a:ext uri="{FF2B5EF4-FFF2-40B4-BE49-F238E27FC236}">
                    <a16:creationId xmlns:a16="http://schemas.microsoft.com/office/drawing/2014/main" id="{0D690EC4-CF87-437F-92BA-D86F29D9648C}"/>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3" name="Oval 822">
              <a:extLst>
                <a:ext uri="{FF2B5EF4-FFF2-40B4-BE49-F238E27FC236}">
                  <a16:creationId xmlns:a16="http://schemas.microsoft.com/office/drawing/2014/main" id="{992ECE5B-A245-4CD7-86EE-1DB8937DC4EB}"/>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7" name="Group 826">
            <a:extLst>
              <a:ext uri="{FF2B5EF4-FFF2-40B4-BE49-F238E27FC236}">
                <a16:creationId xmlns:a16="http://schemas.microsoft.com/office/drawing/2014/main" id="{67080386-5654-4C12-A3A9-4F6F55065280}"/>
              </a:ext>
            </a:extLst>
          </p:cNvPr>
          <p:cNvGrpSpPr/>
          <p:nvPr/>
        </p:nvGrpSpPr>
        <p:grpSpPr>
          <a:xfrm>
            <a:off x="5148761" y="2905402"/>
            <a:ext cx="528564" cy="329420"/>
            <a:chOff x="5464398" y="2233873"/>
            <a:chExt cx="539163" cy="336026"/>
          </a:xfrm>
        </p:grpSpPr>
        <p:sp>
          <p:nvSpPr>
            <p:cNvPr id="828" name="Isosceles Triangle 827">
              <a:extLst>
                <a:ext uri="{FF2B5EF4-FFF2-40B4-BE49-F238E27FC236}">
                  <a16:creationId xmlns:a16="http://schemas.microsoft.com/office/drawing/2014/main" id="{F2F0DE57-888E-4C6E-A9A9-AECF45BBBC0C}"/>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Isosceles Triangle 828">
              <a:extLst>
                <a:ext uri="{FF2B5EF4-FFF2-40B4-BE49-F238E27FC236}">
                  <a16:creationId xmlns:a16="http://schemas.microsoft.com/office/drawing/2014/main" id="{7EAE43D0-7D02-4A80-97C9-94AE3DD63A46}"/>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0" name="Oval 829">
              <a:extLst>
                <a:ext uri="{FF2B5EF4-FFF2-40B4-BE49-F238E27FC236}">
                  <a16:creationId xmlns:a16="http://schemas.microsoft.com/office/drawing/2014/main" id="{30C5CEBC-C4CB-4779-963D-CC15B54BAB2B}"/>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1" name="Rectangle 830">
            <a:extLst>
              <a:ext uri="{FF2B5EF4-FFF2-40B4-BE49-F238E27FC236}">
                <a16:creationId xmlns:a16="http://schemas.microsoft.com/office/drawing/2014/main" id="{62A7131C-9385-47E1-A0D9-715B991908F1}"/>
              </a:ext>
            </a:extLst>
          </p:cNvPr>
          <p:cNvSpPr/>
          <p:nvPr/>
        </p:nvSpPr>
        <p:spPr>
          <a:xfrm>
            <a:off x="5276988" y="2933215"/>
            <a:ext cx="282450" cy="282385"/>
          </a:xfrm>
          <a:prstGeom prst="rect">
            <a:avLst/>
          </a:prstGeom>
        </p:spPr>
        <p:txBody>
          <a:bodyPr wrap="none">
            <a:spAutoFit/>
          </a:bodyPr>
          <a:lstStyle/>
          <a:p>
            <a:pPr algn="ctr" defTabSz="914102" fontAlgn="base">
              <a:lnSpc>
                <a:spcPct val="90000"/>
              </a:lnSpc>
              <a:spcBef>
                <a:spcPct val="0"/>
              </a:spcBef>
              <a:spcAft>
                <a:spcPct val="0"/>
              </a:spcAft>
              <a:defRPr/>
            </a:pPr>
            <a:r>
              <a:rPr lang="en-US" sz="1372">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882">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2" name="Oval 831">
            <a:extLst>
              <a:ext uri="{FF2B5EF4-FFF2-40B4-BE49-F238E27FC236}">
                <a16:creationId xmlns:a16="http://schemas.microsoft.com/office/drawing/2014/main" id="{23CBBD97-2CB4-424E-8F87-BC901F13057D}"/>
              </a:ext>
            </a:extLst>
          </p:cNvPr>
          <p:cNvSpPr/>
          <p:nvPr/>
        </p:nvSpPr>
        <p:spPr bwMode="auto">
          <a:xfrm>
            <a:off x="2815250" y="2155918"/>
            <a:ext cx="3853007" cy="3852788"/>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3" name="Isosceles Triangle 832">
            <a:extLst>
              <a:ext uri="{FF2B5EF4-FFF2-40B4-BE49-F238E27FC236}">
                <a16:creationId xmlns:a16="http://schemas.microsoft.com/office/drawing/2014/main" id="{D29ED4D3-3FC5-4724-ADBF-E416779E92EE}"/>
              </a:ext>
            </a:extLst>
          </p:cNvPr>
          <p:cNvSpPr/>
          <p:nvPr/>
        </p:nvSpPr>
        <p:spPr bwMode="auto">
          <a:xfrm flipV="1">
            <a:off x="3755358" y="1312733"/>
            <a:ext cx="1724267" cy="1157708"/>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4" name="10TB of Data">
            <a:extLst>
              <a:ext uri="{FF2B5EF4-FFF2-40B4-BE49-F238E27FC236}">
                <a16:creationId xmlns:a16="http://schemas.microsoft.com/office/drawing/2014/main" id="{1DA81898-A005-448B-80EA-5A44B271CBCD}"/>
              </a:ext>
            </a:extLst>
          </p:cNvPr>
          <p:cNvGrpSpPr/>
          <p:nvPr/>
        </p:nvGrpSpPr>
        <p:grpSpPr>
          <a:xfrm>
            <a:off x="4265805" y="1117436"/>
            <a:ext cx="771849" cy="852720"/>
            <a:chOff x="4474513" y="437335"/>
            <a:chExt cx="787326" cy="869819"/>
          </a:xfrm>
        </p:grpSpPr>
        <p:grpSp>
          <p:nvGrpSpPr>
            <p:cNvPr id="835" name="Group 167">
              <a:extLst>
                <a:ext uri="{FF2B5EF4-FFF2-40B4-BE49-F238E27FC236}">
                  <a16:creationId xmlns:a16="http://schemas.microsoft.com/office/drawing/2014/main" id="{64294BB0-0461-446F-94E3-04C270FF63DE}"/>
                </a:ext>
              </a:extLst>
            </p:cNvPr>
            <p:cNvGrpSpPr>
              <a:grpSpLocks noChangeAspect="1"/>
            </p:cNvGrpSpPr>
            <p:nvPr/>
          </p:nvGrpSpPr>
          <p:grpSpPr bwMode="auto">
            <a:xfrm>
              <a:off x="4499386" y="437335"/>
              <a:ext cx="664881" cy="869819"/>
              <a:chOff x="6332" y="882"/>
              <a:chExt cx="425" cy="556"/>
            </a:xfrm>
            <a:solidFill>
              <a:srgbClr val="353535"/>
            </a:solidFill>
          </p:grpSpPr>
          <p:sp>
            <p:nvSpPr>
              <p:cNvPr id="837" name="Freeform 169">
                <a:extLst>
                  <a:ext uri="{FF2B5EF4-FFF2-40B4-BE49-F238E27FC236}">
                    <a16:creationId xmlns:a16="http://schemas.microsoft.com/office/drawing/2014/main" id="{55C720F0-AB32-48AB-8D7C-9EE8AEBA99AA}"/>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38" name="Freeform 170">
                <a:extLst>
                  <a:ext uri="{FF2B5EF4-FFF2-40B4-BE49-F238E27FC236}">
                    <a16:creationId xmlns:a16="http://schemas.microsoft.com/office/drawing/2014/main" id="{1E1ECCD9-8789-491D-89FF-4365C0C20A48}"/>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39" name="Freeform 171">
                <a:extLst>
                  <a:ext uri="{FF2B5EF4-FFF2-40B4-BE49-F238E27FC236}">
                    <a16:creationId xmlns:a16="http://schemas.microsoft.com/office/drawing/2014/main" id="{33894A05-ABEA-45DC-B551-C8C2DD573706}"/>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0" name="Freeform 172">
                <a:extLst>
                  <a:ext uri="{FF2B5EF4-FFF2-40B4-BE49-F238E27FC236}">
                    <a16:creationId xmlns:a16="http://schemas.microsoft.com/office/drawing/2014/main" id="{99C178B0-DDD0-4477-9AD5-E7C33AF61E8C}"/>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1" name="Freeform 173">
                <a:extLst>
                  <a:ext uri="{FF2B5EF4-FFF2-40B4-BE49-F238E27FC236}">
                    <a16:creationId xmlns:a16="http://schemas.microsoft.com/office/drawing/2014/main" id="{EA1A46D5-3BAE-4739-80EB-9A6EE0571E4D}"/>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2" name="Freeform 174">
                <a:extLst>
                  <a:ext uri="{FF2B5EF4-FFF2-40B4-BE49-F238E27FC236}">
                    <a16:creationId xmlns:a16="http://schemas.microsoft.com/office/drawing/2014/main" id="{EAEF6926-6551-449C-9C38-053072597E29}"/>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3" name="Freeform 175">
                <a:extLst>
                  <a:ext uri="{FF2B5EF4-FFF2-40B4-BE49-F238E27FC236}">
                    <a16:creationId xmlns:a16="http://schemas.microsoft.com/office/drawing/2014/main" id="{78C70E36-8F06-451A-A506-12800760228B}"/>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4" name="Freeform 176">
                <a:extLst>
                  <a:ext uri="{FF2B5EF4-FFF2-40B4-BE49-F238E27FC236}">
                    <a16:creationId xmlns:a16="http://schemas.microsoft.com/office/drawing/2014/main" id="{D8C47639-A3B0-4B77-8858-DAD332B0F166}"/>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5" name="Freeform 177">
                <a:extLst>
                  <a:ext uri="{FF2B5EF4-FFF2-40B4-BE49-F238E27FC236}">
                    <a16:creationId xmlns:a16="http://schemas.microsoft.com/office/drawing/2014/main" id="{68145F97-3347-44F4-B201-E9595945A01A}"/>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6" name="Freeform 178">
                <a:extLst>
                  <a:ext uri="{FF2B5EF4-FFF2-40B4-BE49-F238E27FC236}">
                    <a16:creationId xmlns:a16="http://schemas.microsoft.com/office/drawing/2014/main" id="{5B87F001-35F9-4C76-BCF3-CD4E326371E5}"/>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7" name="Freeform 179">
                <a:extLst>
                  <a:ext uri="{FF2B5EF4-FFF2-40B4-BE49-F238E27FC236}">
                    <a16:creationId xmlns:a16="http://schemas.microsoft.com/office/drawing/2014/main" id="{61862781-39E4-4114-B302-7BB28191BCD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8" name="Freeform 180">
                <a:extLst>
                  <a:ext uri="{FF2B5EF4-FFF2-40B4-BE49-F238E27FC236}">
                    <a16:creationId xmlns:a16="http://schemas.microsoft.com/office/drawing/2014/main" id="{D3C8AC47-AE16-462F-BC5F-4D8E38211BE4}"/>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9" name="Freeform 181">
                <a:extLst>
                  <a:ext uri="{FF2B5EF4-FFF2-40B4-BE49-F238E27FC236}">
                    <a16:creationId xmlns:a16="http://schemas.microsoft.com/office/drawing/2014/main" id="{2D806B4E-71FF-4A73-BB51-7D900CCABD59}"/>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50" name="Freeform 182">
                <a:extLst>
                  <a:ext uri="{FF2B5EF4-FFF2-40B4-BE49-F238E27FC236}">
                    <a16:creationId xmlns:a16="http://schemas.microsoft.com/office/drawing/2014/main" id="{F2C00CD6-61DA-4F2B-9DAB-D0E6E38D863D}"/>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51" name="Freeform 183">
                <a:extLst>
                  <a:ext uri="{FF2B5EF4-FFF2-40B4-BE49-F238E27FC236}">
                    <a16:creationId xmlns:a16="http://schemas.microsoft.com/office/drawing/2014/main" id="{2054F69E-AA58-4CF6-AB5A-949AC56A6443}"/>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sp>
          <p:nvSpPr>
            <p:cNvPr id="836" name="TextBox 835">
              <a:extLst>
                <a:ext uri="{FF2B5EF4-FFF2-40B4-BE49-F238E27FC236}">
                  <a16:creationId xmlns:a16="http://schemas.microsoft.com/office/drawing/2014/main" id="{FBE15292-701D-41F7-B4AE-3315A72E9D90}"/>
                </a:ext>
              </a:extLst>
            </p:cNvPr>
            <p:cNvSpPr txBox="1"/>
            <p:nvPr/>
          </p:nvSpPr>
          <p:spPr>
            <a:xfrm>
              <a:off x="4474513" y="1018137"/>
              <a:ext cx="787326" cy="276999"/>
            </a:xfrm>
            <a:prstGeom prst="rect">
              <a:avLst/>
            </a:prstGeom>
            <a:noFill/>
          </p:spPr>
          <p:txBody>
            <a:bodyPr wrap="square" lIns="0" tIns="0" rIns="0" bIns="0" rtlCol="0">
              <a:spAutoFit/>
            </a:bodyPr>
            <a:lstStyle/>
            <a:p>
              <a:pPr algn="ctr" defTabSz="896386">
                <a:lnSpc>
                  <a:spcPct val="90000"/>
                </a:lnSpc>
                <a:spcAft>
                  <a:spcPts val="588"/>
                </a:spcAft>
                <a:defRPr/>
              </a:pPr>
              <a:r>
                <a:rPr lang="en-US" sz="1961" kern="0">
                  <a:solidFill>
                    <a:srgbClr val="0078D7"/>
                  </a:solidFill>
                  <a:latin typeface="Segoe UI Semibold" panose="020B0702040204020203" pitchFamily="34" charset="0"/>
                  <a:cs typeface="Segoe UI Semibold" panose="020B0702040204020203" pitchFamily="34" charset="0"/>
                </a:rPr>
                <a:t>10</a:t>
              </a:r>
              <a:r>
                <a:rPr lang="en-US" sz="1372" kern="0">
                  <a:solidFill>
                    <a:srgbClr val="0078D7"/>
                  </a:solidFill>
                  <a:latin typeface="Segoe UI Semilight"/>
                </a:rPr>
                <a:t>TB</a:t>
              </a:r>
              <a:endParaRPr lang="en-US" sz="1961" kern="0">
                <a:solidFill>
                  <a:srgbClr val="0078D7"/>
                </a:solidFill>
                <a:latin typeface="Segoe UI Semilight"/>
              </a:endParaRPr>
            </a:p>
          </p:txBody>
        </p:sp>
      </p:grpSp>
      <p:sp>
        <p:nvSpPr>
          <p:cNvPr id="852" name="TextBox 851">
            <a:extLst>
              <a:ext uri="{FF2B5EF4-FFF2-40B4-BE49-F238E27FC236}">
                <a16:creationId xmlns:a16="http://schemas.microsoft.com/office/drawing/2014/main" id="{402BA6E7-E135-43F7-9624-BEBB2521AC32}"/>
              </a:ext>
            </a:extLst>
          </p:cNvPr>
          <p:cNvSpPr txBox="1"/>
          <p:nvPr/>
        </p:nvSpPr>
        <p:spPr>
          <a:xfrm>
            <a:off x="4908978" y="5250601"/>
            <a:ext cx="738036"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t>Effective</a:t>
            </a:r>
            <a:br>
              <a:rPr lang="en-US" sz="1176"/>
            </a:br>
            <a:r>
              <a:rPr lang="en-US" sz="1176"/>
              <a:t>policy</a:t>
            </a:r>
          </a:p>
        </p:txBody>
      </p:sp>
      <p:sp>
        <p:nvSpPr>
          <p:cNvPr id="853" name="Arc 852">
            <a:extLst>
              <a:ext uri="{FF2B5EF4-FFF2-40B4-BE49-F238E27FC236}">
                <a16:creationId xmlns:a16="http://schemas.microsoft.com/office/drawing/2014/main" id="{47DA9F84-6694-4D34-8B3D-4BAC386EC2E4}"/>
              </a:ext>
            </a:extLst>
          </p:cNvPr>
          <p:cNvSpPr/>
          <p:nvPr/>
        </p:nvSpPr>
        <p:spPr>
          <a:xfrm>
            <a:off x="3620691" y="3034102"/>
            <a:ext cx="2084278" cy="2084278"/>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896386">
              <a:defRPr/>
            </a:pPr>
            <a:endParaRPr lang="en-US" kern="0">
              <a:solidFill>
                <a:srgbClr val="353535"/>
              </a:solidFill>
              <a:latin typeface="Segoe UI Semilight"/>
            </a:endParaRPr>
          </a:p>
        </p:txBody>
      </p:sp>
      <p:sp>
        <p:nvSpPr>
          <p:cNvPr id="4" name="Title 3">
            <a:extLst>
              <a:ext uri="{FF2B5EF4-FFF2-40B4-BE49-F238E27FC236}">
                <a16:creationId xmlns:a16="http://schemas.microsoft.com/office/drawing/2014/main" id="{AA9E5B5C-3B73-489C-BA99-EF14DFDFEE60}"/>
              </a:ext>
            </a:extLst>
          </p:cNvPr>
          <p:cNvSpPr>
            <a:spLocks noGrp="1"/>
          </p:cNvSpPr>
          <p:nvPr>
            <p:ph type="title"/>
          </p:nvPr>
        </p:nvSpPr>
        <p:spPr>
          <a:xfrm>
            <a:off x="348668" y="23428"/>
            <a:ext cx="11336039" cy="1039079"/>
          </a:xfrm>
        </p:spPr>
        <p:txBody>
          <a:bodyPr/>
          <a:lstStyle/>
          <a:p>
            <a:r>
              <a:rPr lang="en-US" dirty="0"/>
              <a:t>Azure AD Identity Protection + Azure AD conditional access</a:t>
            </a:r>
            <a:br>
              <a:rPr lang="en-US" dirty="0"/>
            </a:br>
            <a:r>
              <a:rPr lang="en-US" sz="2800" dirty="0"/>
              <a:t>Maximize Security.  Maximize Productivity.</a:t>
            </a:r>
            <a:endParaRPr lang="en-US" dirty="0"/>
          </a:p>
        </p:txBody>
      </p:sp>
      <p:grpSp>
        <p:nvGrpSpPr>
          <p:cNvPr id="217" name="Math stuff">
            <a:extLst>
              <a:ext uri="{FF2B5EF4-FFF2-40B4-BE49-F238E27FC236}">
                <a16:creationId xmlns:a16="http://schemas.microsoft.com/office/drawing/2014/main" id="{F3363519-E5F2-4EA2-9AF4-7413159646B9}"/>
              </a:ext>
            </a:extLst>
          </p:cNvPr>
          <p:cNvGrpSpPr/>
          <p:nvPr/>
        </p:nvGrpSpPr>
        <p:grpSpPr>
          <a:xfrm>
            <a:off x="3806667" y="2475763"/>
            <a:ext cx="1040369" cy="1054084"/>
            <a:chOff x="4304659" y="1589541"/>
            <a:chExt cx="1073894" cy="1088052"/>
          </a:xfrm>
        </p:grpSpPr>
        <p:pic>
          <p:nvPicPr>
            <p:cNvPr id="218" name="Picture 217" descr="A picture containing water, rain, nature&#10;&#10;Description generated with high confidence">
              <a:extLst>
                <a:ext uri="{FF2B5EF4-FFF2-40B4-BE49-F238E27FC236}">
                  <a16:creationId xmlns:a16="http://schemas.microsoft.com/office/drawing/2014/main" id="{B493A66A-2331-4E11-A986-F006E2CAAA17}"/>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219" name="chip">
              <a:extLst>
                <a:ext uri="{FF2B5EF4-FFF2-40B4-BE49-F238E27FC236}">
                  <a16:creationId xmlns:a16="http://schemas.microsoft.com/office/drawing/2014/main" id="{3652E579-6F66-4348-B4AB-D7BB6A6B2D66}"/>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sp>
          <p:nvSpPr>
            <p:cNvPr id="220" name="TextBox 219">
              <a:extLst>
                <a:ext uri="{FF2B5EF4-FFF2-40B4-BE49-F238E27FC236}">
                  <a16:creationId xmlns:a16="http://schemas.microsoft.com/office/drawing/2014/main" id="{ACC31A15-E453-4D23-939B-689AFC8951DC}"/>
                </a:ext>
              </a:extLst>
            </p:cNvPr>
            <p:cNvSpPr txBox="1"/>
            <p:nvPr/>
          </p:nvSpPr>
          <p:spPr>
            <a:xfrm>
              <a:off x="4450730" y="1911492"/>
              <a:ext cx="761747" cy="42471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96215"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FFFFFF"/>
                  </a:solidFill>
                  <a:effectLst/>
                  <a:uLnTx/>
                  <a:uFillTx/>
                  <a:latin typeface="Segoe UI"/>
                  <a:ea typeface="ＭＳ Ｐゴシック" charset="0"/>
                </a:rPr>
                <a:t>Machine</a:t>
              </a:r>
              <a:br>
                <a:rPr kumimoji="0" lang="en-US" sz="1100" b="0" i="0" u="none" strike="noStrike" kern="100" cap="none" spc="0" normalizeH="0" baseline="0" noProof="0" dirty="0">
                  <a:ln>
                    <a:noFill/>
                  </a:ln>
                  <a:solidFill>
                    <a:srgbClr val="FFFFFF"/>
                  </a:solidFill>
                  <a:effectLst/>
                  <a:uLnTx/>
                  <a:uFillTx/>
                  <a:latin typeface="Segoe UI"/>
                  <a:ea typeface="ＭＳ Ｐゴシック" charset="0"/>
                </a:rPr>
              </a:br>
              <a:r>
                <a:rPr kumimoji="0" lang="en-US" sz="1100" b="0" i="0" u="none" strike="noStrike" kern="100" cap="none" spc="0" normalizeH="0" baseline="0" noProof="0" dirty="0">
                  <a:ln>
                    <a:noFill/>
                  </a:ln>
                  <a:solidFill>
                    <a:srgbClr val="FFFFFF"/>
                  </a:solidFill>
                  <a:effectLst/>
                  <a:uLnTx/>
                  <a:uFillTx/>
                  <a:latin typeface="Segoe UI"/>
                  <a:ea typeface="ＭＳ Ｐゴシック" charset="0"/>
                </a:rPr>
                <a:t>learning</a:t>
              </a:r>
            </a:p>
          </p:txBody>
        </p:sp>
      </p:grpSp>
    </p:spTree>
    <p:extLst>
      <p:ext uri="{BB962C8B-B14F-4D97-AF65-F5344CB8AC3E}">
        <p14:creationId xmlns:p14="http://schemas.microsoft.com/office/powerpoint/2010/main" val="1260047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8"/>
                                        </p:tgtEl>
                                        <p:attrNameLst>
                                          <p:attrName>style.visibility</p:attrName>
                                        </p:attrNameLst>
                                      </p:cBhvr>
                                      <p:to>
                                        <p:strVal val="visible"/>
                                      </p:to>
                                    </p:set>
                                    <p:anim calcmode="lin" valueType="num">
                                      <p:cBhvr additive="base">
                                        <p:cTn id="7" dur="500" fill="hold"/>
                                        <p:tgtEl>
                                          <p:spTgt spid="738"/>
                                        </p:tgtEl>
                                        <p:attrNameLst>
                                          <p:attrName>ppt_x</p:attrName>
                                        </p:attrNameLst>
                                      </p:cBhvr>
                                      <p:tavLst>
                                        <p:tav tm="0">
                                          <p:val>
                                            <p:strVal val="0-#ppt_w/2"/>
                                          </p:val>
                                        </p:tav>
                                        <p:tav tm="100000">
                                          <p:val>
                                            <p:strVal val="#ppt_x"/>
                                          </p:val>
                                        </p:tav>
                                      </p:tavLst>
                                    </p:anim>
                                    <p:anim calcmode="lin" valueType="num">
                                      <p:cBhvr additive="base">
                                        <p:cTn id="8" dur="500" fill="hold"/>
                                        <p:tgtEl>
                                          <p:spTgt spid="7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5"/>
                                        </p:tgtEl>
                                        <p:attrNameLst>
                                          <p:attrName>style.visibility</p:attrName>
                                        </p:attrNameLst>
                                      </p:cBhvr>
                                      <p:to>
                                        <p:strVal val="visible"/>
                                      </p:to>
                                    </p:set>
                                    <p:animEffect transition="in" filter="wipe(left)">
                                      <p:cBhvr>
                                        <p:cTn id="12" dur="500"/>
                                        <p:tgtEl>
                                          <p:spTgt spid="69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20"/>
                                        </p:tgtEl>
                                        <p:attrNameLst>
                                          <p:attrName>style.visibility</p:attrName>
                                        </p:attrNameLst>
                                      </p:cBhvr>
                                      <p:to>
                                        <p:strVal val="visible"/>
                                      </p:to>
                                    </p:set>
                                    <p:animEffect transition="in" filter="wipe(left)">
                                      <p:cBhvr>
                                        <p:cTn id="16" dur="500"/>
                                        <p:tgtEl>
                                          <p:spTgt spid="72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15"/>
                                        </p:tgtEl>
                                        <p:attrNameLst>
                                          <p:attrName>style.visibility</p:attrName>
                                        </p:attrNameLst>
                                      </p:cBhvr>
                                      <p:to>
                                        <p:strVal val="visible"/>
                                      </p:to>
                                    </p:set>
                                    <p:animEffect transition="in" filter="fade">
                                      <p:cBhvr>
                                        <p:cTn id="20" dur="250"/>
                                        <p:tgtEl>
                                          <p:spTgt spid="7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4"/>
                                        </p:tgtEl>
                                        <p:attrNameLst>
                                          <p:attrName>style.visibility</p:attrName>
                                        </p:attrNameLst>
                                      </p:cBhvr>
                                      <p:to>
                                        <p:strVal val="visible"/>
                                      </p:to>
                                    </p:set>
                                    <p:animEffect transition="in" filter="fade">
                                      <p:cBhvr>
                                        <p:cTn id="23" dur="250"/>
                                        <p:tgtEl>
                                          <p:spTgt spid="734"/>
                                        </p:tgtEl>
                                      </p:cBhvr>
                                    </p:animEffect>
                                  </p:childTnLst>
                                </p:cTn>
                              </p:par>
                              <p:par>
                                <p:cTn id="24" presetID="10" presetClass="entr" presetSubtype="0" fill="hold" nodeType="withEffect">
                                  <p:stCondLst>
                                    <p:cond delay="100"/>
                                  </p:stCondLst>
                                  <p:childTnLst>
                                    <p:set>
                                      <p:cBhvr>
                                        <p:cTn id="25" dur="1" fill="hold">
                                          <p:stCondLst>
                                            <p:cond delay="0"/>
                                          </p:stCondLst>
                                        </p:cTn>
                                        <p:tgtEl>
                                          <p:spTgt spid="706"/>
                                        </p:tgtEl>
                                        <p:attrNameLst>
                                          <p:attrName>style.visibility</p:attrName>
                                        </p:attrNameLst>
                                      </p:cBhvr>
                                      <p:to>
                                        <p:strVal val="visible"/>
                                      </p:to>
                                    </p:set>
                                    <p:animEffect transition="in" filter="fade">
                                      <p:cBhvr>
                                        <p:cTn id="26" dur="250"/>
                                        <p:tgtEl>
                                          <p:spTgt spid="706"/>
                                        </p:tgtEl>
                                      </p:cBhvr>
                                    </p:animEffect>
                                  </p:childTnLst>
                                </p:cTn>
                              </p:par>
                              <p:par>
                                <p:cTn id="27" presetID="10" presetClass="entr" presetSubtype="0" fill="hold" grpId="0" nodeType="withEffect">
                                  <p:stCondLst>
                                    <p:cond delay="100"/>
                                  </p:stCondLst>
                                  <p:childTnLst>
                                    <p:set>
                                      <p:cBhvr>
                                        <p:cTn id="28" dur="1" fill="hold">
                                          <p:stCondLst>
                                            <p:cond delay="0"/>
                                          </p:stCondLst>
                                        </p:cTn>
                                        <p:tgtEl>
                                          <p:spTgt spid="735"/>
                                        </p:tgtEl>
                                        <p:attrNameLst>
                                          <p:attrName>style.visibility</p:attrName>
                                        </p:attrNameLst>
                                      </p:cBhvr>
                                      <p:to>
                                        <p:strVal val="visible"/>
                                      </p:to>
                                    </p:set>
                                    <p:animEffect transition="in" filter="fade">
                                      <p:cBhvr>
                                        <p:cTn id="29" dur="250"/>
                                        <p:tgtEl>
                                          <p:spTgt spid="735"/>
                                        </p:tgtEl>
                                      </p:cBhvr>
                                    </p:animEffect>
                                  </p:childTnLst>
                                </p:cTn>
                              </p:par>
                              <p:par>
                                <p:cTn id="30" presetID="10" presetClass="entr" presetSubtype="0" fill="hold" nodeType="withEffect">
                                  <p:stCondLst>
                                    <p:cond delay="200"/>
                                  </p:stCondLst>
                                  <p:childTnLst>
                                    <p:set>
                                      <p:cBhvr>
                                        <p:cTn id="31" dur="1" fill="hold">
                                          <p:stCondLst>
                                            <p:cond delay="0"/>
                                          </p:stCondLst>
                                        </p:cTn>
                                        <p:tgtEl>
                                          <p:spTgt spid="696"/>
                                        </p:tgtEl>
                                        <p:attrNameLst>
                                          <p:attrName>style.visibility</p:attrName>
                                        </p:attrNameLst>
                                      </p:cBhvr>
                                      <p:to>
                                        <p:strVal val="visible"/>
                                      </p:to>
                                    </p:set>
                                    <p:animEffect transition="in" filter="fade">
                                      <p:cBhvr>
                                        <p:cTn id="32" dur="250"/>
                                        <p:tgtEl>
                                          <p:spTgt spid="696"/>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736"/>
                                        </p:tgtEl>
                                        <p:attrNameLst>
                                          <p:attrName>style.visibility</p:attrName>
                                        </p:attrNameLst>
                                      </p:cBhvr>
                                      <p:to>
                                        <p:strVal val="visible"/>
                                      </p:to>
                                    </p:set>
                                    <p:animEffect transition="in" filter="fade">
                                      <p:cBhvr>
                                        <p:cTn id="35" dur="250"/>
                                        <p:tgtEl>
                                          <p:spTgt spid="736"/>
                                        </p:tgtEl>
                                      </p:cBhvr>
                                    </p:animEffect>
                                  </p:childTnLst>
                                </p:cTn>
                              </p:par>
                              <p:par>
                                <p:cTn id="36" presetID="10" presetClass="entr" presetSubtype="0" fill="hold" nodeType="withEffect">
                                  <p:stCondLst>
                                    <p:cond delay="300"/>
                                  </p:stCondLst>
                                  <p:childTnLst>
                                    <p:set>
                                      <p:cBhvr>
                                        <p:cTn id="37" dur="1" fill="hold">
                                          <p:stCondLst>
                                            <p:cond delay="0"/>
                                          </p:stCondLst>
                                        </p:cTn>
                                        <p:tgtEl>
                                          <p:spTgt spid="699"/>
                                        </p:tgtEl>
                                        <p:attrNameLst>
                                          <p:attrName>style.visibility</p:attrName>
                                        </p:attrNameLst>
                                      </p:cBhvr>
                                      <p:to>
                                        <p:strVal val="visible"/>
                                      </p:to>
                                    </p:set>
                                    <p:animEffect transition="in" filter="fade">
                                      <p:cBhvr>
                                        <p:cTn id="38" dur="250"/>
                                        <p:tgtEl>
                                          <p:spTgt spid="699"/>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737"/>
                                        </p:tgtEl>
                                        <p:attrNameLst>
                                          <p:attrName>style.visibility</p:attrName>
                                        </p:attrNameLst>
                                      </p:cBhvr>
                                      <p:to>
                                        <p:strVal val="visible"/>
                                      </p:to>
                                    </p:set>
                                    <p:animEffect transition="in" filter="fade">
                                      <p:cBhvr>
                                        <p:cTn id="41" dur="250"/>
                                        <p:tgtEl>
                                          <p:spTgt spid="737"/>
                                        </p:tgtEl>
                                      </p:cBhvr>
                                    </p:animEffect>
                                  </p:childTnLst>
                                </p:cTn>
                              </p:par>
                            </p:childTnLst>
                          </p:cTn>
                        </p:par>
                        <p:par>
                          <p:cTn id="42" fill="hold">
                            <p:stCondLst>
                              <p:cond delay="2050"/>
                            </p:stCondLst>
                            <p:childTnLst>
                              <p:par>
                                <p:cTn id="43" presetID="10" presetClass="entr" presetSubtype="0" fill="hold" grpId="0" nodeType="afterEffect">
                                  <p:stCondLst>
                                    <p:cond delay="0"/>
                                  </p:stCondLst>
                                  <p:childTnLst>
                                    <p:set>
                                      <p:cBhvr>
                                        <p:cTn id="44" dur="1" fill="hold">
                                          <p:stCondLst>
                                            <p:cond delay="0"/>
                                          </p:stCondLst>
                                        </p:cTn>
                                        <p:tgtEl>
                                          <p:spTgt spid="746"/>
                                        </p:tgtEl>
                                        <p:attrNameLst>
                                          <p:attrName>style.visibility</p:attrName>
                                        </p:attrNameLst>
                                      </p:cBhvr>
                                      <p:to>
                                        <p:strVal val="visible"/>
                                      </p:to>
                                    </p:set>
                                    <p:animEffect transition="in" filter="fade">
                                      <p:cBhvr>
                                        <p:cTn id="45" dur="500"/>
                                        <p:tgtEl>
                                          <p:spTgt spid="746"/>
                                        </p:tgtEl>
                                      </p:cBhvr>
                                    </p:animEffect>
                                  </p:childTnLst>
                                </p:cTn>
                              </p:par>
                            </p:childTnLst>
                          </p:cTn>
                        </p:par>
                        <p:par>
                          <p:cTn id="46" fill="hold">
                            <p:stCondLst>
                              <p:cond delay="2550"/>
                            </p:stCondLst>
                            <p:childTnLst>
                              <p:par>
                                <p:cTn id="47" presetID="22" presetClass="entr" presetSubtype="8" fill="hold" nodeType="afterEffect">
                                  <p:stCondLst>
                                    <p:cond delay="0"/>
                                  </p:stCondLst>
                                  <p:childTnLst>
                                    <p:set>
                                      <p:cBhvr>
                                        <p:cTn id="48" dur="1" fill="hold">
                                          <p:stCondLst>
                                            <p:cond delay="0"/>
                                          </p:stCondLst>
                                        </p:cTn>
                                        <p:tgtEl>
                                          <p:spTgt spid="747"/>
                                        </p:tgtEl>
                                        <p:attrNameLst>
                                          <p:attrName>style.visibility</p:attrName>
                                        </p:attrNameLst>
                                      </p:cBhvr>
                                      <p:to>
                                        <p:strVal val="visible"/>
                                      </p:to>
                                    </p:set>
                                    <p:animEffect transition="in" filter="wipe(left)">
                                      <p:cBhvr>
                                        <p:cTn id="49" dur="500"/>
                                        <p:tgtEl>
                                          <p:spTgt spid="747"/>
                                        </p:tgtEl>
                                      </p:cBhvr>
                                    </p:animEffect>
                                  </p:childTnLst>
                                </p:cTn>
                              </p:par>
                              <p:par>
                                <p:cTn id="50" presetID="10" presetClass="entr" presetSubtype="0" fill="hold" nodeType="withEffect">
                                  <p:stCondLst>
                                    <p:cond delay="500"/>
                                  </p:stCondLst>
                                  <p:childTnLst>
                                    <p:set>
                                      <p:cBhvr>
                                        <p:cTn id="51" dur="1" fill="hold">
                                          <p:stCondLst>
                                            <p:cond delay="0"/>
                                          </p:stCondLst>
                                        </p:cTn>
                                        <p:tgtEl>
                                          <p:spTgt spid="810"/>
                                        </p:tgtEl>
                                        <p:attrNameLst>
                                          <p:attrName>style.visibility</p:attrName>
                                        </p:attrNameLst>
                                      </p:cBhvr>
                                      <p:to>
                                        <p:strVal val="visible"/>
                                      </p:to>
                                    </p:set>
                                    <p:animEffect transition="in" filter="fade">
                                      <p:cBhvr>
                                        <p:cTn id="52" dur="500"/>
                                        <p:tgtEl>
                                          <p:spTgt spid="810"/>
                                        </p:tgtEl>
                                      </p:cBhvr>
                                    </p:animEffect>
                                  </p:childTnLst>
                                </p:cTn>
                              </p:par>
                              <p:par>
                                <p:cTn id="53" presetID="10" presetClass="entr" presetSubtype="0" fill="hold" nodeType="withEffect">
                                  <p:stCondLst>
                                    <p:cond delay="750"/>
                                  </p:stCondLst>
                                  <p:childTnLst>
                                    <p:set>
                                      <p:cBhvr>
                                        <p:cTn id="54" dur="1" fill="hold">
                                          <p:stCondLst>
                                            <p:cond delay="0"/>
                                          </p:stCondLst>
                                        </p:cTn>
                                        <p:tgtEl>
                                          <p:spTgt spid="761"/>
                                        </p:tgtEl>
                                        <p:attrNameLst>
                                          <p:attrName>style.visibility</p:attrName>
                                        </p:attrNameLst>
                                      </p:cBhvr>
                                      <p:to>
                                        <p:strVal val="visible"/>
                                      </p:to>
                                    </p:set>
                                    <p:animEffect transition="in" filter="fade">
                                      <p:cBhvr>
                                        <p:cTn id="55" dur="500"/>
                                        <p:tgtEl>
                                          <p:spTgt spid="761"/>
                                        </p:tgtEl>
                                      </p:cBhvr>
                                    </p:animEffect>
                                  </p:childTnLst>
                                </p:cTn>
                              </p:par>
                              <p:par>
                                <p:cTn id="56" presetID="1" presetClass="entr" presetSubtype="0" fill="hold" nodeType="withEffect">
                                  <p:stCondLst>
                                    <p:cond delay="750"/>
                                  </p:stCondLst>
                                  <p:childTnLst>
                                    <p:set>
                                      <p:cBhvr>
                                        <p:cTn id="57" dur="1" fill="hold">
                                          <p:stCondLst>
                                            <p:cond delay="0"/>
                                          </p:stCondLst>
                                        </p:cTn>
                                        <p:tgtEl>
                                          <p:spTgt spid="217"/>
                                        </p:tgtEl>
                                        <p:attrNameLst>
                                          <p:attrName>style.visibility</p:attrName>
                                        </p:attrNameLst>
                                      </p:cBhvr>
                                      <p:to>
                                        <p:strVal val="visible"/>
                                      </p:to>
                                    </p:set>
                                  </p:childTnLst>
                                </p:cTn>
                              </p:par>
                            </p:childTnLst>
                          </p:cTn>
                        </p:par>
                        <p:par>
                          <p:cTn id="58" fill="hold">
                            <p:stCondLst>
                              <p:cond delay="3800"/>
                            </p:stCondLst>
                            <p:childTnLst>
                              <p:par>
                                <p:cTn id="59" presetID="47" presetClass="entr" presetSubtype="0" fill="hold" grpId="0" nodeType="afterEffect">
                                  <p:stCondLst>
                                    <p:cond delay="0"/>
                                  </p:stCondLst>
                                  <p:childTnLst>
                                    <p:set>
                                      <p:cBhvr>
                                        <p:cTn id="60" dur="1" fill="hold">
                                          <p:stCondLst>
                                            <p:cond delay="0"/>
                                          </p:stCondLst>
                                        </p:cTn>
                                        <p:tgtEl>
                                          <p:spTgt spid="833"/>
                                        </p:tgtEl>
                                        <p:attrNameLst>
                                          <p:attrName>style.visibility</p:attrName>
                                        </p:attrNameLst>
                                      </p:cBhvr>
                                      <p:to>
                                        <p:strVal val="visible"/>
                                      </p:to>
                                    </p:set>
                                    <p:animEffect transition="in" filter="fade">
                                      <p:cBhvr>
                                        <p:cTn id="61" dur="1000"/>
                                        <p:tgtEl>
                                          <p:spTgt spid="833"/>
                                        </p:tgtEl>
                                      </p:cBhvr>
                                    </p:animEffect>
                                    <p:anim calcmode="lin" valueType="num">
                                      <p:cBhvr>
                                        <p:cTn id="62" dur="1000" fill="hold"/>
                                        <p:tgtEl>
                                          <p:spTgt spid="833"/>
                                        </p:tgtEl>
                                        <p:attrNameLst>
                                          <p:attrName>ppt_x</p:attrName>
                                        </p:attrNameLst>
                                      </p:cBhvr>
                                      <p:tavLst>
                                        <p:tav tm="0">
                                          <p:val>
                                            <p:strVal val="#ppt_x"/>
                                          </p:val>
                                        </p:tav>
                                        <p:tav tm="100000">
                                          <p:val>
                                            <p:strVal val="#ppt_x"/>
                                          </p:val>
                                        </p:tav>
                                      </p:tavLst>
                                    </p:anim>
                                    <p:anim calcmode="lin" valueType="num">
                                      <p:cBhvr>
                                        <p:cTn id="63" dur="1000" fill="hold"/>
                                        <p:tgtEl>
                                          <p:spTgt spid="833"/>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733"/>
                                        </p:tgtEl>
                                        <p:attrNameLst>
                                          <p:attrName>style.visibility</p:attrName>
                                        </p:attrNameLst>
                                      </p:cBhvr>
                                      <p:to>
                                        <p:strVal val="visible"/>
                                      </p:to>
                                    </p:set>
                                    <p:animEffect transition="in" filter="fade">
                                      <p:cBhvr>
                                        <p:cTn id="66" dur="1000"/>
                                        <p:tgtEl>
                                          <p:spTgt spid="733"/>
                                        </p:tgtEl>
                                      </p:cBhvr>
                                    </p:animEffect>
                                    <p:anim calcmode="lin" valueType="num">
                                      <p:cBhvr>
                                        <p:cTn id="67" dur="1000" fill="hold"/>
                                        <p:tgtEl>
                                          <p:spTgt spid="733"/>
                                        </p:tgtEl>
                                        <p:attrNameLst>
                                          <p:attrName>ppt_x</p:attrName>
                                        </p:attrNameLst>
                                      </p:cBhvr>
                                      <p:tavLst>
                                        <p:tav tm="0">
                                          <p:val>
                                            <p:strVal val="#ppt_x"/>
                                          </p:val>
                                        </p:tav>
                                        <p:tav tm="100000">
                                          <p:val>
                                            <p:strVal val="#ppt_x"/>
                                          </p:val>
                                        </p:tav>
                                      </p:tavLst>
                                    </p:anim>
                                    <p:anim calcmode="lin" valueType="num">
                                      <p:cBhvr>
                                        <p:cTn id="68" dur="1000" fill="hold"/>
                                        <p:tgtEl>
                                          <p:spTgt spid="733"/>
                                        </p:tgtEl>
                                        <p:attrNameLst>
                                          <p:attrName>ppt_y</p:attrName>
                                        </p:attrNameLst>
                                      </p:cBhvr>
                                      <p:tavLst>
                                        <p:tav tm="0">
                                          <p:val>
                                            <p:strVal val="#ppt_y-.1"/>
                                          </p:val>
                                        </p:tav>
                                        <p:tav tm="100000">
                                          <p:val>
                                            <p:strVal val="#ppt_y"/>
                                          </p:val>
                                        </p:tav>
                                      </p:tavLst>
                                    </p:anim>
                                  </p:childTnLst>
                                </p:cTn>
                              </p:par>
                            </p:childTnLst>
                          </p:cTn>
                        </p:par>
                        <p:par>
                          <p:cTn id="69" fill="hold">
                            <p:stCondLst>
                              <p:cond delay="4800"/>
                            </p:stCondLst>
                            <p:childTnLst>
                              <p:par>
                                <p:cTn id="70" presetID="2" presetClass="entr" presetSubtype="1" fill="hold" nodeType="afterEffect">
                                  <p:stCondLst>
                                    <p:cond delay="0"/>
                                  </p:stCondLst>
                                  <p:childTnLst>
                                    <p:set>
                                      <p:cBhvr>
                                        <p:cTn id="71" dur="1" fill="hold">
                                          <p:stCondLst>
                                            <p:cond delay="0"/>
                                          </p:stCondLst>
                                        </p:cTn>
                                        <p:tgtEl>
                                          <p:spTgt spid="834"/>
                                        </p:tgtEl>
                                        <p:attrNameLst>
                                          <p:attrName>style.visibility</p:attrName>
                                        </p:attrNameLst>
                                      </p:cBhvr>
                                      <p:to>
                                        <p:strVal val="visible"/>
                                      </p:to>
                                    </p:set>
                                    <p:anim calcmode="lin" valueType="num">
                                      <p:cBhvr additive="base">
                                        <p:cTn id="72" dur="500" fill="hold"/>
                                        <p:tgtEl>
                                          <p:spTgt spid="834"/>
                                        </p:tgtEl>
                                        <p:attrNameLst>
                                          <p:attrName>ppt_x</p:attrName>
                                        </p:attrNameLst>
                                      </p:cBhvr>
                                      <p:tavLst>
                                        <p:tav tm="0">
                                          <p:val>
                                            <p:strVal val="#ppt_x"/>
                                          </p:val>
                                        </p:tav>
                                        <p:tav tm="100000">
                                          <p:val>
                                            <p:strVal val="#ppt_x"/>
                                          </p:val>
                                        </p:tav>
                                      </p:tavLst>
                                    </p:anim>
                                    <p:anim calcmode="lin" valueType="num">
                                      <p:cBhvr additive="base">
                                        <p:cTn id="73" dur="500" fill="hold"/>
                                        <p:tgtEl>
                                          <p:spTgt spid="834"/>
                                        </p:tgtEl>
                                        <p:attrNameLst>
                                          <p:attrName>ppt_y</p:attrName>
                                        </p:attrNameLst>
                                      </p:cBhvr>
                                      <p:tavLst>
                                        <p:tav tm="0">
                                          <p:val>
                                            <p:strVal val="0-#ppt_h/2"/>
                                          </p:val>
                                        </p:tav>
                                        <p:tav tm="100000">
                                          <p:val>
                                            <p:strVal val="#ppt_y"/>
                                          </p:val>
                                        </p:tav>
                                      </p:tavLst>
                                    </p:anim>
                                  </p:childTnLst>
                                </p:cTn>
                              </p:par>
                            </p:childTnLst>
                          </p:cTn>
                        </p:par>
                        <p:par>
                          <p:cTn id="74" fill="hold">
                            <p:stCondLst>
                              <p:cond delay="5300"/>
                            </p:stCondLst>
                            <p:childTnLst>
                              <p:par>
                                <p:cTn id="75" presetID="10" presetClass="entr" presetSubtype="0" fill="hold" nodeType="afterEffect">
                                  <p:stCondLst>
                                    <p:cond delay="0"/>
                                  </p:stCondLst>
                                  <p:childTnLst>
                                    <p:set>
                                      <p:cBhvr>
                                        <p:cTn id="76" dur="1" fill="hold">
                                          <p:stCondLst>
                                            <p:cond delay="0"/>
                                          </p:stCondLst>
                                        </p:cTn>
                                        <p:tgtEl>
                                          <p:spTgt spid="821"/>
                                        </p:tgtEl>
                                        <p:attrNameLst>
                                          <p:attrName>style.visibility</p:attrName>
                                        </p:attrNameLst>
                                      </p:cBhvr>
                                      <p:to>
                                        <p:strVal val="visible"/>
                                      </p:to>
                                    </p:set>
                                    <p:animEffect transition="in" filter="fade">
                                      <p:cBhvr>
                                        <p:cTn id="77" dur="500"/>
                                        <p:tgtEl>
                                          <p:spTgt spid="8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0"/>
                                        </p:tgtEl>
                                        <p:attrNameLst>
                                          <p:attrName>style.visibility</p:attrName>
                                        </p:attrNameLst>
                                      </p:cBhvr>
                                      <p:to>
                                        <p:strVal val="visible"/>
                                      </p:to>
                                    </p:set>
                                    <p:animEffect transition="in" filter="fade">
                                      <p:cBhvr>
                                        <p:cTn id="80" dur="500"/>
                                        <p:tgtEl>
                                          <p:spTgt spid="820"/>
                                        </p:tgtEl>
                                      </p:cBhvr>
                                    </p:animEffect>
                                  </p:childTnLst>
                                </p:cTn>
                              </p:par>
                            </p:childTnLst>
                          </p:cTn>
                        </p:par>
                        <p:par>
                          <p:cTn id="81" fill="hold">
                            <p:stCondLst>
                              <p:cond delay="5800"/>
                            </p:stCondLst>
                            <p:childTnLst>
                              <p:par>
                                <p:cTn id="82" presetID="10" presetClass="entr" presetSubtype="0" fill="hold" nodeType="afterEffect">
                                  <p:stCondLst>
                                    <p:cond delay="0"/>
                                  </p:stCondLst>
                                  <p:childTnLst>
                                    <p:set>
                                      <p:cBhvr>
                                        <p:cTn id="83" dur="1" fill="hold">
                                          <p:stCondLst>
                                            <p:cond delay="0"/>
                                          </p:stCondLst>
                                        </p:cTn>
                                        <p:tgtEl>
                                          <p:spTgt spid="827"/>
                                        </p:tgtEl>
                                        <p:attrNameLst>
                                          <p:attrName>style.visibility</p:attrName>
                                        </p:attrNameLst>
                                      </p:cBhvr>
                                      <p:to>
                                        <p:strVal val="visible"/>
                                      </p:to>
                                    </p:set>
                                    <p:animEffect transition="in" filter="fade">
                                      <p:cBhvr>
                                        <p:cTn id="84" dur="500"/>
                                        <p:tgtEl>
                                          <p:spTgt spid="827"/>
                                        </p:tgtEl>
                                      </p:cBhvr>
                                    </p:animEffect>
                                  </p:childTnLst>
                                </p:cTn>
                              </p:par>
                              <p:par>
                                <p:cTn id="85" presetID="8" presetClass="emph" presetSubtype="0" fill="hold" nodeType="withEffect">
                                  <p:stCondLst>
                                    <p:cond delay="0"/>
                                  </p:stCondLst>
                                  <p:childTnLst>
                                    <p:animRot by="21600000">
                                      <p:cBhvr>
                                        <p:cTn id="86" dur="1250" fill="hold"/>
                                        <p:tgtEl>
                                          <p:spTgt spid="827"/>
                                        </p:tgtEl>
                                        <p:attrNameLst>
                                          <p:attrName>r</p:attrName>
                                        </p:attrNameLst>
                                      </p:cBhvr>
                                    </p:animRot>
                                  </p:childTnLst>
                                </p:cTn>
                              </p:par>
                              <p:par>
                                <p:cTn id="87" presetID="10" presetClass="entr" presetSubtype="0" fill="hold" grpId="0" nodeType="withEffect">
                                  <p:stCondLst>
                                    <p:cond delay="1000"/>
                                  </p:stCondLst>
                                  <p:childTnLst>
                                    <p:set>
                                      <p:cBhvr>
                                        <p:cTn id="88" dur="1" fill="hold">
                                          <p:stCondLst>
                                            <p:cond delay="0"/>
                                          </p:stCondLst>
                                        </p:cTn>
                                        <p:tgtEl>
                                          <p:spTgt spid="831"/>
                                        </p:tgtEl>
                                        <p:attrNameLst>
                                          <p:attrName>style.visibility</p:attrName>
                                        </p:attrNameLst>
                                      </p:cBhvr>
                                      <p:to>
                                        <p:strVal val="visible"/>
                                      </p:to>
                                    </p:set>
                                    <p:animEffect transition="in" filter="fade">
                                      <p:cBhvr>
                                        <p:cTn id="89" dur="500"/>
                                        <p:tgtEl>
                                          <p:spTgt spid="831"/>
                                        </p:tgtEl>
                                      </p:cBhvr>
                                    </p:animEffect>
                                  </p:childTnLst>
                                </p:cTn>
                              </p:par>
                            </p:childTnLst>
                          </p:cTn>
                        </p:par>
                        <p:par>
                          <p:cTn id="90" fill="hold">
                            <p:stCondLst>
                              <p:cond delay="7300"/>
                            </p:stCondLst>
                            <p:childTnLst>
                              <p:par>
                                <p:cTn id="91" presetID="10" presetClass="entr" presetSubtype="0" fill="hold" nodeType="afterEffect">
                                  <p:stCondLst>
                                    <p:cond delay="0"/>
                                  </p:stCondLst>
                                  <p:childTnLst>
                                    <p:set>
                                      <p:cBhvr>
                                        <p:cTn id="92" dur="1" fill="hold">
                                          <p:stCondLst>
                                            <p:cond delay="0"/>
                                          </p:stCondLst>
                                        </p:cTn>
                                        <p:tgtEl>
                                          <p:spTgt spid="721"/>
                                        </p:tgtEl>
                                        <p:attrNameLst>
                                          <p:attrName>style.visibility</p:attrName>
                                        </p:attrNameLst>
                                      </p:cBhvr>
                                      <p:to>
                                        <p:strVal val="visible"/>
                                      </p:to>
                                    </p:set>
                                    <p:animEffect transition="in" filter="fade">
                                      <p:cBhvr>
                                        <p:cTn id="93" dur="1000"/>
                                        <p:tgtEl>
                                          <p:spTgt spid="721"/>
                                        </p:tgtEl>
                                      </p:cBhvr>
                                    </p:animEffect>
                                  </p:childTnLst>
                                </p:cTn>
                              </p:par>
                              <p:par>
                                <p:cTn id="94" presetID="63" presetClass="path" presetSubtype="0" accel="50000" decel="50000" fill="hold" nodeType="withEffect">
                                  <p:stCondLst>
                                    <p:cond delay="0"/>
                                  </p:stCondLst>
                                  <p:childTnLst>
                                    <p:animMotion origin="layout" path="M -0.09765 -3.33333E-6 L -3.54167E-6 -3.33333E-6 " pathEditMode="relative" rAng="0" ptsTypes="AA">
                                      <p:cBhvr>
                                        <p:cTn id="95" dur="1500" fill="hold"/>
                                        <p:tgtEl>
                                          <p:spTgt spid="721"/>
                                        </p:tgtEl>
                                        <p:attrNameLst>
                                          <p:attrName>ppt_x</p:attrName>
                                          <p:attrName>ppt_y</p:attrName>
                                        </p:attrNameLst>
                                      </p:cBhvr>
                                      <p:rCtr x="4883" y="0"/>
                                    </p:animMotion>
                                  </p:childTnLst>
                                </p:cTn>
                              </p:par>
                              <p:par>
                                <p:cTn id="96" presetID="10" presetClass="entr" presetSubtype="0" fill="hold" grpId="0" nodeType="withEffect">
                                  <p:stCondLst>
                                    <p:cond delay="1000"/>
                                  </p:stCondLst>
                                  <p:childTnLst>
                                    <p:set>
                                      <p:cBhvr>
                                        <p:cTn id="97" dur="1" fill="hold">
                                          <p:stCondLst>
                                            <p:cond delay="0"/>
                                          </p:stCondLst>
                                        </p:cTn>
                                        <p:tgtEl>
                                          <p:spTgt spid="852"/>
                                        </p:tgtEl>
                                        <p:attrNameLst>
                                          <p:attrName>style.visibility</p:attrName>
                                        </p:attrNameLst>
                                      </p:cBhvr>
                                      <p:to>
                                        <p:strVal val="visible"/>
                                      </p:to>
                                    </p:set>
                                    <p:animEffect transition="in" filter="fade">
                                      <p:cBhvr>
                                        <p:cTn id="98" dur="500"/>
                                        <p:tgtEl>
                                          <p:spTgt spid="852"/>
                                        </p:tgtEl>
                                      </p:cBhvr>
                                    </p:animEffect>
                                  </p:childTnLst>
                                </p:cTn>
                              </p:par>
                            </p:childTnLst>
                          </p:cTn>
                        </p:par>
                        <p:par>
                          <p:cTn id="99" fill="hold">
                            <p:stCondLst>
                              <p:cond delay="8800"/>
                            </p:stCondLst>
                            <p:childTnLst>
                              <p:par>
                                <p:cTn id="100" presetID="22" presetClass="entr" presetSubtype="8" fill="hold" grpId="0" nodeType="afterEffect">
                                  <p:stCondLst>
                                    <p:cond delay="0"/>
                                  </p:stCondLst>
                                  <p:childTnLst>
                                    <p:set>
                                      <p:cBhvr>
                                        <p:cTn id="101" dur="1" fill="hold">
                                          <p:stCondLst>
                                            <p:cond delay="0"/>
                                          </p:stCondLst>
                                        </p:cTn>
                                        <p:tgtEl>
                                          <p:spTgt spid="637"/>
                                        </p:tgtEl>
                                        <p:attrNameLst>
                                          <p:attrName>style.visibility</p:attrName>
                                        </p:attrNameLst>
                                      </p:cBhvr>
                                      <p:to>
                                        <p:strVal val="visible"/>
                                      </p:to>
                                    </p:set>
                                    <p:animEffect transition="in" filter="wipe(left)">
                                      <p:cBhvr>
                                        <p:cTn id="102" dur="500"/>
                                        <p:tgtEl>
                                          <p:spTgt spid="637"/>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638"/>
                                        </p:tgtEl>
                                        <p:attrNameLst>
                                          <p:attrName>style.visibility</p:attrName>
                                        </p:attrNameLst>
                                      </p:cBhvr>
                                      <p:to>
                                        <p:strVal val="visible"/>
                                      </p:to>
                                    </p:set>
                                    <p:animEffect transition="in" filter="wipe(left)">
                                      <p:cBhvr>
                                        <p:cTn id="105" dur="500"/>
                                        <p:tgtEl>
                                          <p:spTgt spid="638"/>
                                        </p:tgtEl>
                                      </p:cBhvr>
                                    </p:animEffect>
                                  </p:childTnLst>
                                </p:cTn>
                              </p:par>
                            </p:childTnLst>
                          </p:cTn>
                        </p:par>
                        <p:par>
                          <p:cTn id="106" fill="hold">
                            <p:stCondLst>
                              <p:cond delay="9300"/>
                            </p:stCondLst>
                            <p:childTnLst>
                              <p:par>
                                <p:cTn id="107" presetID="16" presetClass="entr" presetSubtype="42" fill="hold" grpId="0" nodeType="afterEffect">
                                  <p:stCondLst>
                                    <p:cond delay="0"/>
                                  </p:stCondLst>
                                  <p:childTnLst>
                                    <p:set>
                                      <p:cBhvr>
                                        <p:cTn id="108" dur="1" fill="hold">
                                          <p:stCondLst>
                                            <p:cond delay="0"/>
                                          </p:stCondLst>
                                        </p:cTn>
                                        <p:tgtEl>
                                          <p:spTgt spid="853"/>
                                        </p:tgtEl>
                                        <p:attrNameLst>
                                          <p:attrName>style.visibility</p:attrName>
                                        </p:attrNameLst>
                                      </p:cBhvr>
                                      <p:to>
                                        <p:strVal val="visible"/>
                                      </p:to>
                                    </p:set>
                                    <p:animEffect transition="in" filter="barn(outHorizontal)">
                                      <p:cBhvr>
                                        <p:cTn id="109" dur="500"/>
                                        <p:tgtEl>
                                          <p:spTgt spid="85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32"/>
                                        </p:tgtEl>
                                        <p:attrNameLst>
                                          <p:attrName>style.visibility</p:attrName>
                                        </p:attrNameLst>
                                      </p:cBhvr>
                                      <p:to>
                                        <p:strVal val="visible"/>
                                      </p:to>
                                    </p:set>
                                    <p:animEffect transition="in" filter="fade">
                                      <p:cBhvr>
                                        <p:cTn id="112" dur="500"/>
                                        <p:tgtEl>
                                          <p:spTgt spid="832"/>
                                        </p:tgtEl>
                                      </p:cBhvr>
                                    </p:animEffect>
                                  </p:childTnLst>
                                </p:cTn>
                              </p:par>
                              <p:par>
                                <p:cTn id="113" presetID="8" presetClass="emph" presetSubtype="0" fill="hold" grpId="1" nodeType="withEffect">
                                  <p:stCondLst>
                                    <p:cond delay="0"/>
                                  </p:stCondLst>
                                  <p:childTnLst>
                                    <p:animRot by="21600000">
                                      <p:cBhvr>
                                        <p:cTn id="114" dur="3000" fill="hold"/>
                                        <p:tgtEl>
                                          <p:spTgt spid="832"/>
                                        </p:tgtEl>
                                        <p:attrNameLst>
                                          <p:attrName>r</p:attrName>
                                        </p:attrNameLst>
                                      </p:cBhvr>
                                    </p:animRot>
                                  </p:childTnLst>
                                </p:cTn>
                              </p:par>
                              <p:par>
                                <p:cTn id="115" presetID="10" presetClass="entr" presetSubtype="0" fill="hold" grpId="0" nodeType="withEffect">
                                  <p:stCondLst>
                                    <p:cond delay="0"/>
                                  </p:stCondLst>
                                  <p:childTnLst>
                                    <p:set>
                                      <p:cBhvr>
                                        <p:cTn id="116" dur="1" fill="hold">
                                          <p:stCondLst>
                                            <p:cond delay="0"/>
                                          </p:stCondLst>
                                        </p:cTn>
                                        <p:tgtEl>
                                          <p:spTgt spid="677"/>
                                        </p:tgtEl>
                                        <p:attrNameLst>
                                          <p:attrName>style.visibility</p:attrName>
                                        </p:attrNameLst>
                                      </p:cBhvr>
                                      <p:to>
                                        <p:strVal val="visible"/>
                                      </p:to>
                                    </p:set>
                                    <p:animEffect transition="in" filter="fade">
                                      <p:cBhvr>
                                        <p:cTn id="117" dur="500"/>
                                        <p:tgtEl>
                                          <p:spTgt spid="677"/>
                                        </p:tgtEl>
                                      </p:cBhvr>
                                    </p:animEffect>
                                  </p:childTnLst>
                                </p:cTn>
                              </p:par>
                              <p:par>
                                <p:cTn id="118" presetID="10" presetClass="entr" presetSubtype="0" fill="hold" nodeType="withEffect">
                                  <p:stCondLst>
                                    <p:cond delay="250"/>
                                  </p:stCondLst>
                                  <p:childTnLst>
                                    <p:set>
                                      <p:cBhvr>
                                        <p:cTn id="119" dur="1" fill="hold">
                                          <p:stCondLst>
                                            <p:cond delay="0"/>
                                          </p:stCondLst>
                                        </p:cTn>
                                        <p:tgtEl>
                                          <p:spTgt spid="646"/>
                                        </p:tgtEl>
                                        <p:attrNameLst>
                                          <p:attrName>style.visibility</p:attrName>
                                        </p:attrNameLst>
                                      </p:cBhvr>
                                      <p:to>
                                        <p:strVal val="visible"/>
                                      </p:to>
                                    </p:set>
                                    <p:animEffect transition="in" filter="fade">
                                      <p:cBhvr>
                                        <p:cTn id="120" dur="250"/>
                                        <p:tgtEl>
                                          <p:spTgt spid="646"/>
                                        </p:tgtEl>
                                      </p:cBhvr>
                                    </p:animEffect>
                                  </p:childTnLst>
                                </p:cTn>
                              </p:par>
                              <p:par>
                                <p:cTn id="121" presetID="10" presetClass="entr" presetSubtype="0" fill="hold" grpId="0" nodeType="withEffect">
                                  <p:stCondLst>
                                    <p:cond delay="250"/>
                                  </p:stCondLst>
                                  <p:childTnLst>
                                    <p:set>
                                      <p:cBhvr>
                                        <p:cTn id="122" dur="1" fill="hold">
                                          <p:stCondLst>
                                            <p:cond delay="0"/>
                                          </p:stCondLst>
                                        </p:cTn>
                                        <p:tgtEl>
                                          <p:spTgt spid="645"/>
                                        </p:tgtEl>
                                        <p:attrNameLst>
                                          <p:attrName>style.visibility</p:attrName>
                                        </p:attrNameLst>
                                      </p:cBhvr>
                                      <p:to>
                                        <p:strVal val="visible"/>
                                      </p:to>
                                    </p:set>
                                    <p:animEffect transition="in" filter="fade">
                                      <p:cBhvr>
                                        <p:cTn id="123" dur="250"/>
                                        <p:tgtEl>
                                          <p:spTgt spid="645"/>
                                        </p:tgtEl>
                                      </p:cBhvr>
                                    </p:animEffect>
                                  </p:childTnLst>
                                </p:cTn>
                              </p:par>
                              <p:par>
                                <p:cTn id="124" presetID="10" presetClass="entr" presetSubtype="0" fill="hold" nodeType="withEffect">
                                  <p:stCondLst>
                                    <p:cond delay="500"/>
                                  </p:stCondLst>
                                  <p:childTnLst>
                                    <p:set>
                                      <p:cBhvr>
                                        <p:cTn id="125" dur="1" fill="hold">
                                          <p:stCondLst>
                                            <p:cond delay="0"/>
                                          </p:stCondLst>
                                        </p:cTn>
                                        <p:tgtEl>
                                          <p:spTgt spid="669"/>
                                        </p:tgtEl>
                                        <p:attrNameLst>
                                          <p:attrName>style.visibility</p:attrName>
                                        </p:attrNameLst>
                                      </p:cBhvr>
                                      <p:to>
                                        <p:strVal val="visible"/>
                                      </p:to>
                                    </p:set>
                                    <p:animEffect transition="in" filter="fade">
                                      <p:cBhvr>
                                        <p:cTn id="126" dur="250"/>
                                        <p:tgtEl>
                                          <p:spTgt spid="669"/>
                                        </p:tgtEl>
                                      </p:cBhvr>
                                    </p:animEffect>
                                  </p:childTnLst>
                                </p:cTn>
                              </p:par>
                              <p:par>
                                <p:cTn id="127" presetID="10" presetClass="entr" presetSubtype="0" fill="hold" grpId="0" nodeType="withEffect">
                                  <p:stCondLst>
                                    <p:cond delay="500"/>
                                  </p:stCondLst>
                                  <p:childTnLst>
                                    <p:set>
                                      <p:cBhvr>
                                        <p:cTn id="128" dur="1" fill="hold">
                                          <p:stCondLst>
                                            <p:cond delay="0"/>
                                          </p:stCondLst>
                                        </p:cTn>
                                        <p:tgtEl>
                                          <p:spTgt spid="668"/>
                                        </p:tgtEl>
                                        <p:attrNameLst>
                                          <p:attrName>style.visibility</p:attrName>
                                        </p:attrNameLst>
                                      </p:cBhvr>
                                      <p:to>
                                        <p:strVal val="visible"/>
                                      </p:to>
                                    </p:set>
                                    <p:animEffect transition="in" filter="fade">
                                      <p:cBhvr>
                                        <p:cTn id="129" dur="250"/>
                                        <p:tgtEl>
                                          <p:spTgt spid="668"/>
                                        </p:tgtEl>
                                      </p:cBhvr>
                                    </p:animEffect>
                                  </p:childTnLst>
                                </p:cTn>
                              </p:par>
                              <p:par>
                                <p:cTn id="130" presetID="10" presetClass="entr" presetSubtype="0" fill="hold" nodeType="withEffect">
                                  <p:stCondLst>
                                    <p:cond delay="750"/>
                                  </p:stCondLst>
                                  <p:childTnLst>
                                    <p:set>
                                      <p:cBhvr>
                                        <p:cTn id="131" dur="1" fill="hold">
                                          <p:stCondLst>
                                            <p:cond delay="0"/>
                                          </p:stCondLst>
                                        </p:cTn>
                                        <p:tgtEl>
                                          <p:spTgt spid="640"/>
                                        </p:tgtEl>
                                        <p:attrNameLst>
                                          <p:attrName>style.visibility</p:attrName>
                                        </p:attrNameLst>
                                      </p:cBhvr>
                                      <p:to>
                                        <p:strVal val="visible"/>
                                      </p:to>
                                    </p:set>
                                    <p:animEffect transition="in" filter="fade">
                                      <p:cBhvr>
                                        <p:cTn id="132" dur="250"/>
                                        <p:tgtEl>
                                          <p:spTgt spid="640"/>
                                        </p:tgtEl>
                                      </p:cBhvr>
                                    </p:animEffect>
                                  </p:childTnLst>
                                </p:cTn>
                              </p:par>
                              <p:par>
                                <p:cTn id="133" presetID="10" presetClass="entr" presetSubtype="0" fill="hold" grpId="0" nodeType="withEffect">
                                  <p:stCondLst>
                                    <p:cond delay="750"/>
                                  </p:stCondLst>
                                  <p:childTnLst>
                                    <p:set>
                                      <p:cBhvr>
                                        <p:cTn id="134" dur="1" fill="hold">
                                          <p:stCondLst>
                                            <p:cond delay="0"/>
                                          </p:stCondLst>
                                        </p:cTn>
                                        <p:tgtEl>
                                          <p:spTgt spid="639"/>
                                        </p:tgtEl>
                                        <p:attrNameLst>
                                          <p:attrName>style.visibility</p:attrName>
                                        </p:attrNameLst>
                                      </p:cBhvr>
                                      <p:to>
                                        <p:strVal val="visible"/>
                                      </p:to>
                                    </p:set>
                                    <p:animEffect transition="in" filter="fade">
                                      <p:cBhvr>
                                        <p:cTn id="135" dur="250"/>
                                        <p:tgtEl>
                                          <p:spTgt spid="639"/>
                                        </p:tgtEl>
                                      </p:cBhvr>
                                    </p:animEffect>
                                  </p:childTnLst>
                                </p:cTn>
                              </p:par>
                              <p:par>
                                <p:cTn id="136" presetID="10" presetClass="entr" presetSubtype="0" fill="hold" nodeType="withEffect">
                                  <p:stCondLst>
                                    <p:cond delay="1000"/>
                                  </p:stCondLst>
                                  <p:childTnLst>
                                    <p:set>
                                      <p:cBhvr>
                                        <p:cTn id="137" dur="1" fill="hold">
                                          <p:stCondLst>
                                            <p:cond delay="0"/>
                                          </p:stCondLst>
                                        </p:cTn>
                                        <p:tgtEl>
                                          <p:spTgt spid="658"/>
                                        </p:tgtEl>
                                        <p:attrNameLst>
                                          <p:attrName>style.visibility</p:attrName>
                                        </p:attrNameLst>
                                      </p:cBhvr>
                                      <p:to>
                                        <p:strVal val="visible"/>
                                      </p:to>
                                    </p:set>
                                    <p:animEffect transition="in" filter="fade">
                                      <p:cBhvr>
                                        <p:cTn id="138" dur="250"/>
                                        <p:tgtEl>
                                          <p:spTgt spid="658"/>
                                        </p:tgtEl>
                                      </p:cBhvr>
                                    </p:animEffect>
                                  </p:childTnLst>
                                </p:cTn>
                              </p:par>
                              <p:par>
                                <p:cTn id="139" presetID="10" presetClass="entr" presetSubtype="0" fill="hold" grpId="0" nodeType="withEffect">
                                  <p:stCondLst>
                                    <p:cond delay="1000"/>
                                  </p:stCondLst>
                                  <p:childTnLst>
                                    <p:set>
                                      <p:cBhvr>
                                        <p:cTn id="140" dur="1" fill="hold">
                                          <p:stCondLst>
                                            <p:cond delay="0"/>
                                          </p:stCondLst>
                                        </p:cTn>
                                        <p:tgtEl>
                                          <p:spTgt spid="657"/>
                                        </p:tgtEl>
                                        <p:attrNameLst>
                                          <p:attrName>style.visibility</p:attrName>
                                        </p:attrNameLst>
                                      </p:cBhvr>
                                      <p:to>
                                        <p:strVal val="visible"/>
                                      </p:to>
                                    </p:set>
                                    <p:animEffect transition="in" filter="fade">
                                      <p:cBhvr>
                                        <p:cTn id="141" dur="250"/>
                                        <p:tgtEl>
                                          <p:spTgt spid="657"/>
                                        </p:tgtEl>
                                      </p:cBhvr>
                                    </p:animEffect>
                                  </p:childTnLst>
                                </p:cTn>
                              </p:par>
                              <p:par>
                                <p:cTn id="142" presetID="10" presetClass="entr" presetSubtype="0" fill="hold" nodeType="withEffect">
                                  <p:stCondLst>
                                    <p:cond delay="1250"/>
                                  </p:stCondLst>
                                  <p:childTnLst>
                                    <p:set>
                                      <p:cBhvr>
                                        <p:cTn id="143" dur="1" fill="hold">
                                          <p:stCondLst>
                                            <p:cond delay="0"/>
                                          </p:stCondLst>
                                        </p:cTn>
                                        <p:tgtEl>
                                          <p:spTgt spid="652"/>
                                        </p:tgtEl>
                                        <p:attrNameLst>
                                          <p:attrName>style.visibility</p:attrName>
                                        </p:attrNameLst>
                                      </p:cBhvr>
                                      <p:to>
                                        <p:strVal val="visible"/>
                                      </p:to>
                                    </p:set>
                                    <p:animEffect transition="in" filter="fade">
                                      <p:cBhvr>
                                        <p:cTn id="144" dur="250"/>
                                        <p:tgtEl>
                                          <p:spTgt spid="652"/>
                                        </p:tgtEl>
                                      </p:cBhvr>
                                    </p:animEffect>
                                  </p:childTnLst>
                                </p:cTn>
                              </p:par>
                              <p:par>
                                <p:cTn id="145" presetID="10" presetClass="entr" presetSubtype="0" fill="hold" grpId="0" nodeType="withEffect">
                                  <p:stCondLst>
                                    <p:cond delay="1250"/>
                                  </p:stCondLst>
                                  <p:childTnLst>
                                    <p:set>
                                      <p:cBhvr>
                                        <p:cTn id="146" dur="1" fill="hold">
                                          <p:stCondLst>
                                            <p:cond delay="0"/>
                                          </p:stCondLst>
                                        </p:cTn>
                                        <p:tgtEl>
                                          <p:spTgt spid="651"/>
                                        </p:tgtEl>
                                        <p:attrNameLst>
                                          <p:attrName>style.visibility</p:attrName>
                                        </p:attrNameLst>
                                      </p:cBhvr>
                                      <p:to>
                                        <p:strVal val="visible"/>
                                      </p:to>
                                    </p:set>
                                    <p:animEffect transition="in" filter="fade">
                                      <p:cBhvr>
                                        <p:cTn id="147" dur="250"/>
                                        <p:tgtEl>
                                          <p:spTgt spid="651"/>
                                        </p:tgtEl>
                                      </p:cBhvr>
                                    </p:animEffect>
                                  </p:childTnLst>
                                </p:cTn>
                              </p:par>
                            </p:childTnLst>
                          </p:cTn>
                        </p:par>
                        <p:par>
                          <p:cTn id="148" fill="hold">
                            <p:stCondLst>
                              <p:cond delay="12300"/>
                            </p:stCondLst>
                            <p:childTnLst>
                              <p:par>
                                <p:cTn id="149" presetID="22" presetClass="entr" presetSubtype="8" fill="hold" grpId="0" nodeType="afterEffect">
                                  <p:stCondLst>
                                    <p:cond delay="0"/>
                                  </p:stCondLst>
                                  <p:childTnLst>
                                    <p:set>
                                      <p:cBhvr>
                                        <p:cTn id="150" dur="1" fill="hold">
                                          <p:stCondLst>
                                            <p:cond delay="0"/>
                                          </p:stCondLst>
                                        </p:cTn>
                                        <p:tgtEl>
                                          <p:spTgt spid="694"/>
                                        </p:tgtEl>
                                        <p:attrNameLst>
                                          <p:attrName>style.visibility</p:attrName>
                                        </p:attrNameLst>
                                      </p:cBhvr>
                                      <p:to>
                                        <p:strVal val="visible"/>
                                      </p:to>
                                    </p:set>
                                    <p:animEffect transition="in" filter="wipe(left)">
                                      <p:cBhvr>
                                        <p:cTn id="151" dur="500"/>
                                        <p:tgtEl>
                                          <p:spTgt spid="694"/>
                                        </p:tgtEl>
                                      </p:cBhvr>
                                    </p:animEffect>
                                  </p:childTnLst>
                                </p:cTn>
                              </p:par>
                              <p:par>
                                <p:cTn id="152" presetID="2" presetClass="entr" presetSubtype="2" fill="hold" grpId="0" nodeType="withEffect">
                                  <p:stCondLst>
                                    <p:cond delay="0"/>
                                  </p:stCondLst>
                                  <p:childTnLst>
                                    <p:set>
                                      <p:cBhvr>
                                        <p:cTn id="153" dur="1" fill="hold">
                                          <p:stCondLst>
                                            <p:cond delay="0"/>
                                          </p:stCondLst>
                                        </p:cTn>
                                        <p:tgtEl>
                                          <p:spTgt spid="678"/>
                                        </p:tgtEl>
                                        <p:attrNameLst>
                                          <p:attrName>style.visibility</p:attrName>
                                        </p:attrNameLst>
                                      </p:cBhvr>
                                      <p:to>
                                        <p:strVal val="visible"/>
                                      </p:to>
                                    </p:set>
                                    <p:anim calcmode="lin" valueType="num">
                                      <p:cBhvr additive="base">
                                        <p:cTn id="154" dur="500" fill="hold"/>
                                        <p:tgtEl>
                                          <p:spTgt spid="678"/>
                                        </p:tgtEl>
                                        <p:attrNameLst>
                                          <p:attrName>ppt_x</p:attrName>
                                        </p:attrNameLst>
                                      </p:cBhvr>
                                      <p:tavLst>
                                        <p:tav tm="0">
                                          <p:val>
                                            <p:strVal val="1+#ppt_w/2"/>
                                          </p:val>
                                        </p:tav>
                                        <p:tav tm="100000">
                                          <p:val>
                                            <p:strVal val="#ppt_x"/>
                                          </p:val>
                                        </p:tav>
                                      </p:tavLst>
                                    </p:anim>
                                    <p:anim calcmode="lin" valueType="num">
                                      <p:cBhvr additive="base">
                                        <p:cTn id="155" dur="500" fill="hold"/>
                                        <p:tgtEl>
                                          <p:spTgt spid="678"/>
                                        </p:tgtEl>
                                        <p:attrNameLst>
                                          <p:attrName>ppt_y</p:attrName>
                                        </p:attrNameLst>
                                      </p:cBhvr>
                                      <p:tavLst>
                                        <p:tav tm="0">
                                          <p:val>
                                            <p:strVal val="#ppt_y"/>
                                          </p:val>
                                        </p:tav>
                                        <p:tav tm="100000">
                                          <p:val>
                                            <p:strVal val="#ppt_y"/>
                                          </p:val>
                                        </p:tav>
                                      </p:tavLst>
                                    </p:anim>
                                  </p:childTnLst>
                                </p:cTn>
                              </p:par>
                              <p:par>
                                <p:cTn id="156" presetID="2" presetClass="entr" presetSubtype="2" fill="hold" grpId="0" nodeType="withEffect">
                                  <p:stCondLst>
                                    <p:cond delay="0"/>
                                  </p:stCondLst>
                                  <p:childTnLst>
                                    <p:set>
                                      <p:cBhvr>
                                        <p:cTn id="157" dur="1" fill="hold">
                                          <p:stCondLst>
                                            <p:cond delay="0"/>
                                          </p:stCondLst>
                                        </p:cTn>
                                        <p:tgtEl>
                                          <p:spTgt spid="679"/>
                                        </p:tgtEl>
                                        <p:attrNameLst>
                                          <p:attrName>style.visibility</p:attrName>
                                        </p:attrNameLst>
                                      </p:cBhvr>
                                      <p:to>
                                        <p:strVal val="visible"/>
                                      </p:to>
                                    </p:set>
                                    <p:anim calcmode="lin" valueType="num">
                                      <p:cBhvr additive="base">
                                        <p:cTn id="158" dur="500" fill="hold"/>
                                        <p:tgtEl>
                                          <p:spTgt spid="679"/>
                                        </p:tgtEl>
                                        <p:attrNameLst>
                                          <p:attrName>ppt_x</p:attrName>
                                        </p:attrNameLst>
                                      </p:cBhvr>
                                      <p:tavLst>
                                        <p:tav tm="0">
                                          <p:val>
                                            <p:strVal val="1+#ppt_w/2"/>
                                          </p:val>
                                        </p:tav>
                                        <p:tav tm="100000">
                                          <p:val>
                                            <p:strVal val="#ppt_x"/>
                                          </p:val>
                                        </p:tav>
                                      </p:tavLst>
                                    </p:anim>
                                    <p:anim calcmode="lin" valueType="num">
                                      <p:cBhvr additive="base">
                                        <p:cTn id="159" dur="500" fill="hold"/>
                                        <p:tgtEl>
                                          <p:spTgt spid="679"/>
                                        </p:tgtEl>
                                        <p:attrNameLst>
                                          <p:attrName>ppt_y</p:attrName>
                                        </p:attrNameLst>
                                      </p:cBhvr>
                                      <p:tavLst>
                                        <p:tav tm="0">
                                          <p:val>
                                            <p:strVal val="#ppt_y"/>
                                          </p:val>
                                        </p:tav>
                                        <p:tav tm="100000">
                                          <p:val>
                                            <p:strVal val="#ppt_y"/>
                                          </p:val>
                                        </p:tav>
                                      </p:tavLst>
                                    </p:anim>
                                  </p:childTnLst>
                                </p:cTn>
                              </p:par>
                              <p:par>
                                <p:cTn id="160" presetID="2" presetClass="entr" presetSubtype="2" fill="hold" nodeType="withEffect">
                                  <p:stCondLst>
                                    <p:cond delay="0"/>
                                  </p:stCondLst>
                                  <p:childTnLst>
                                    <p:set>
                                      <p:cBhvr>
                                        <p:cTn id="161" dur="1" fill="hold">
                                          <p:stCondLst>
                                            <p:cond delay="0"/>
                                          </p:stCondLst>
                                        </p:cTn>
                                        <p:tgtEl>
                                          <p:spTgt spid="680"/>
                                        </p:tgtEl>
                                        <p:attrNameLst>
                                          <p:attrName>style.visibility</p:attrName>
                                        </p:attrNameLst>
                                      </p:cBhvr>
                                      <p:to>
                                        <p:strVal val="visible"/>
                                      </p:to>
                                    </p:set>
                                    <p:anim calcmode="lin" valueType="num">
                                      <p:cBhvr additive="base">
                                        <p:cTn id="162" dur="500" fill="hold"/>
                                        <p:tgtEl>
                                          <p:spTgt spid="680"/>
                                        </p:tgtEl>
                                        <p:attrNameLst>
                                          <p:attrName>ppt_x</p:attrName>
                                        </p:attrNameLst>
                                      </p:cBhvr>
                                      <p:tavLst>
                                        <p:tav tm="0">
                                          <p:val>
                                            <p:strVal val="1+#ppt_w/2"/>
                                          </p:val>
                                        </p:tav>
                                        <p:tav tm="100000">
                                          <p:val>
                                            <p:strVal val="#ppt_x"/>
                                          </p:val>
                                        </p:tav>
                                      </p:tavLst>
                                    </p:anim>
                                    <p:anim calcmode="lin" valueType="num">
                                      <p:cBhvr additive="base">
                                        <p:cTn id="163" dur="500" fill="hold"/>
                                        <p:tgtEl>
                                          <p:spTgt spid="6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 grpId="0" animBg="1"/>
      <p:bldP spid="638" grpId="0" animBg="1"/>
      <p:bldP spid="639" grpId="0"/>
      <p:bldP spid="645" grpId="0"/>
      <p:bldP spid="651" grpId="0"/>
      <p:bldP spid="657" grpId="0"/>
      <p:bldP spid="668" grpId="0"/>
      <p:bldP spid="677" grpId="0"/>
      <p:bldP spid="678" grpId="0"/>
      <p:bldP spid="679" grpId="0"/>
      <p:bldP spid="694" grpId="0" animBg="1"/>
      <p:bldP spid="695" grpId="0" animBg="1"/>
      <p:bldP spid="720" grpId="0" animBg="1"/>
      <p:bldP spid="733" grpId="0" animBg="1"/>
      <p:bldP spid="734" grpId="0"/>
      <p:bldP spid="735" grpId="0"/>
      <p:bldP spid="736" grpId="0"/>
      <p:bldP spid="737" grpId="0"/>
      <p:bldP spid="746" grpId="0"/>
      <p:bldP spid="820" grpId="0"/>
      <p:bldP spid="831" grpId="0"/>
      <p:bldP spid="832" grpId="0" animBg="1"/>
      <p:bldP spid="832" grpId="1" animBg="1"/>
      <p:bldP spid="833" grpId="0" animBg="1"/>
      <p:bldP spid="852" grpId="0"/>
      <p:bldP spid="85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8A22-9465-4755-A8BB-66F9ED3F96E9}"/>
              </a:ext>
            </a:extLst>
          </p:cNvPr>
          <p:cNvSpPr>
            <a:spLocks noGrp="1"/>
          </p:cNvSpPr>
          <p:nvPr>
            <p:ph type="title"/>
          </p:nvPr>
        </p:nvSpPr>
        <p:spPr/>
        <p:txBody>
          <a:bodyPr/>
          <a:lstStyle/>
          <a:p>
            <a:r>
              <a:rPr lang="en-US" dirty="0"/>
              <a:t>Protect against threats across the hybrid cloud</a:t>
            </a:r>
          </a:p>
        </p:txBody>
      </p:sp>
      <p:sp>
        <p:nvSpPr>
          <p:cNvPr id="28" name="Freeform 95">
            <a:extLst>
              <a:ext uri="{FF2B5EF4-FFF2-40B4-BE49-F238E27FC236}">
                <a16:creationId xmlns:a16="http://schemas.microsoft.com/office/drawing/2014/main" id="{A3231B59-A989-4881-BD0F-F9274286F467}"/>
              </a:ext>
            </a:extLst>
          </p:cNvPr>
          <p:cNvSpPr>
            <a:spLocks/>
          </p:cNvSpPr>
          <p:nvPr/>
        </p:nvSpPr>
        <p:spPr bwMode="auto">
          <a:xfrm flipH="1">
            <a:off x="815431" y="2569894"/>
            <a:ext cx="3922673" cy="22598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05900EE9-CFDE-48F9-A9CF-801D7AB59857}"/>
              </a:ext>
            </a:extLst>
          </p:cNvPr>
          <p:cNvSpPr txBox="1"/>
          <p:nvPr/>
        </p:nvSpPr>
        <p:spPr>
          <a:xfrm>
            <a:off x="1509156" y="4347627"/>
            <a:ext cx="2535222" cy="307777"/>
          </a:xfrm>
          <a:prstGeom prst="rect">
            <a:avLst/>
          </a:prstGeom>
          <a:noFill/>
        </p:spPr>
        <p:txBody>
          <a:bodyPr wrap="square" lIns="0" tIns="0" rIns="0" bIns="0" rtlCol="0">
            <a:spAutoFit/>
          </a:bodyPr>
          <a:lstStyle/>
          <a:p>
            <a:pPr algn="ctr"/>
            <a:r>
              <a:rPr lang="en-US" sz="2000" dirty="0">
                <a:solidFill>
                  <a:schemeClr val="tx2"/>
                </a:solidFill>
                <a:latin typeface="+mj-lt"/>
              </a:rPr>
              <a:t>Azure Security Center</a:t>
            </a:r>
          </a:p>
        </p:txBody>
      </p:sp>
      <p:sp>
        <p:nvSpPr>
          <p:cNvPr id="36" name="shield_3" title="Icon of a shield with an exclamation point inside">
            <a:extLst>
              <a:ext uri="{FF2B5EF4-FFF2-40B4-BE49-F238E27FC236}">
                <a16:creationId xmlns:a16="http://schemas.microsoft.com/office/drawing/2014/main" id="{46B4942B-DE6D-47DB-AEF6-B289A8338D39}"/>
              </a:ext>
            </a:extLst>
          </p:cNvPr>
          <p:cNvSpPr>
            <a:spLocks noChangeAspect="1" noEditPoints="1"/>
          </p:cNvSpPr>
          <p:nvPr/>
        </p:nvSpPr>
        <p:spPr bwMode="auto">
          <a:xfrm>
            <a:off x="5895568" y="3562956"/>
            <a:ext cx="571633" cy="57935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BFE7BC53-3E2A-429F-8E86-D10D2C973CCF}"/>
              </a:ext>
            </a:extLst>
          </p:cNvPr>
          <p:cNvSpPr txBox="1"/>
          <p:nvPr/>
        </p:nvSpPr>
        <p:spPr>
          <a:xfrm>
            <a:off x="7349315" y="2229324"/>
            <a:ext cx="4027254" cy="615553"/>
          </a:xfrm>
          <a:prstGeom prst="rect">
            <a:avLst/>
          </a:prstGeom>
          <a:noFill/>
          <a:ln>
            <a:noFill/>
          </a:ln>
        </p:spPr>
        <p:txBody>
          <a:bodyPr wrap="square" lIns="0" tIns="0" rIns="0" bIns="0" rtlCol="0">
            <a:spAutoFit/>
          </a:bodyPr>
          <a:lstStyle/>
          <a:p>
            <a:r>
              <a:rPr lang="en-US" sz="2000" dirty="0">
                <a:solidFill>
                  <a:schemeClr val="tx2"/>
                </a:solidFill>
              </a:rPr>
              <a:t>Detect and block advanced malware and threats for servers</a:t>
            </a:r>
          </a:p>
        </p:txBody>
      </p:sp>
      <p:sp>
        <p:nvSpPr>
          <p:cNvPr id="21" name="TextBox 20">
            <a:extLst>
              <a:ext uri="{FF2B5EF4-FFF2-40B4-BE49-F238E27FC236}">
                <a16:creationId xmlns:a16="http://schemas.microsoft.com/office/drawing/2014/main" id="{E4691497-B983-43FB-86F6-5D0ED3FEC498}"/>
              </a:ext>
            </a:extLst>
          </p:cNvPr>
          <p:cNvSpPr txBox="1"/>
          <p:nvPr/>
        </p:nvSpPr>
        <p:spPr>
          <a:xfrm>
            <a:off x="7349315" y="4186660"/>
            <a:ext cx="4779144" cy="307777"/>
          </a:xfrm>
          <a:prstGeom prst="rect">
            <a:avLst/>
          </a:prstGeom>
          <a:noFill/>
          <a:ln>
            <a:noFill/>
          </a:ln>
        </p:spPr>
        <p:txBody>
          <a:bodyPr wrap="square" lIns="0" tIns="0" rIns="0" bIns="0" rtlCol="0">
            <a:spAutoFit/>
          </a:bodyPr>
          <a:lstStyle/>
          <a:p>
            <a:r>
              <a:rPr lang="en-US" sz="2000" dirty="0">
                <a:solidFill>
                  <a:schemeClr val="tx2"/>
                </a:solidFill>
              </a:rPr>
              <a:t>Reduce exposure to brute force attacks</a:t>
            </a:r>
          </a:p>
        </p:txBody>
      </p:sp>
      <p:sp>
        <p:nvSpPr>
          <p:cNvPr id="26" name="TextBox 25">
            <a:extLst>
              <a:ext uri="{FF2B5EF4-FFF2-40B4-BE49-F238E27FC236}">
                <a16:creationId xmlns:a16="http://schemas.microsoft.com/office/drawing/2014/main" id="{F75CA34D-8FFF-45BA-8EB0-1C9DB64D95A9}"/>
              </a:ext>
            </a:extLst>
          </p:cNvPr>
          <p:cNvSpPr txBox="1"/>
          <p:nvPr/>
        </p:nvSpPr>
        <p:spPr>
          <a:xfrm>
            <a:off x="7349314" y="3207992"/>
            <a:ext cx="4027253" cy="615553"/>
          </a:xfrm>
          <a:prstGeom prst="rect">
            <a:avLst/>
          </a:prstGeom>
          <a:noFill/>
          <a:ln>
            <a:noFill/>
          </a:ln>
        </p:spPr>
        <p:txBody>
          <a:bodyPr wrap="square" lIns="0" tIns="0" rIns="0" bIns="0" rtlCol="0">
            <a:spAutoFit/>
          </a:bodyPr>
          <a:lstStyle/>
          <a:p>
            <a:r>
              <a:rPr lang="en-US" sz="2000" dirty="0">
                <a:solidFill>
                  <a:schemeClr val="tx2"/>
                </a:solidFill>
              </a:rPr>
              <a:t>Detect threats across IaaS and PaaS services using advanced analytics </a:t>
            </a:r>
          </a:p>
        </p:txBody>
      </p:sp>
      <p:sp>
        <p:nvSpPr>
          <p:cNvPr id="38" name="TextBox 37">
            <a:extLst>
              <a:ext uri="{FF2B5EF4-FFF2-40B4-BE49-F238E27FC236}">
                <a16:creationId xmlns:a16="http://schemas.microsoft.com/office/drawing/2014/main" id="{534065A3-53A9-47F5-9637-AE89225922DE}"/>
              </a:ext>
            </a:extLst>
          </p:cNvPr>
          <p:cNvSpPr txBox="1"/>
          <p:nvPr/>
        </p:nvSpPr>
        <p:spPr>
          <a:xfrm>
            <a:off x="7349315" y="4857551"/>
            <a:ext cx="4027252" cy="615553"/>
          </a:xfrm>
          <a:prstGeom prst="rect">
            <a:avLst/>
          </a:prstGeom>
          <a:noFill/>
          <a:ln>
            <a:noFill/>
          </a:ln>
        </p:spPr>
        <p:txBody>
          <a:bodyPr wrap="square" lIns="0" tIns="0" rIns="0" bIns="0" rtlCol="0">
            <a:spAutoFit/>
          </a:bodyPr>
          <a:lstStyle/>
          <a:p>
            <a:r>
              <a:rPr lang="en-US" sz="2000" dirty="0">
                <a:solidFill>
                  <a:schemeClr val="tx2"/>
                </a:solidFill>
              </a:rPr>
              <a:t>Protect data services against malicious attacks</a:t>
            </a:r>
          </a:p>
        </p:txBody>
      </p:sp>
      <p:cxnSp>
        <p:nvCxnSpPr>
          <p:cNvPr id="20" name="Straight Connector 19">
            <a:extLst>
              <a:ext uri="{FF2B5EF4-FFF2-40B4-BE49-F238E27FC236}">
                <a16:creationId xmlns:a16="http://schemas.microsoft.com/office/drawing/2014/main" id="{B8ECEEE8-63B3-48D2-9515-C1FE21BA5601}"/>
              </a:ext>
            </a:extLst>
          </p:cNvPr>
          <p:cNvCxnSpPr>
            <a:cxnSpLocks/>
          </p:cNvCxnSpPr>
          <p:nvPr/>
        </p:nvCxnSpPr>
        <p:spPr>
          <a:xfrm>
            <a:off x="4704651" y="3851214"/>
            <a:ext cx="882110"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Left Bracket 21">
            <a:extLst>
              <a:ext uri="{FF2B5EF4-FFF2-40B4-BE49-F238E27FC236}">
                <a16:creationId xmlns:a16="http://schemas.microsoft.com/office/drawing/2014/main" id="{AD536F34-E7C5-4C69-8183-AE4FD882DC0A}"/>
              </a:ext>
            </a:extLst>
          </p:cNvPr>
          <p:cNvSpPr/>
          <p:nvPr/>
        </p:nvSpPr>
        <p:spPr>
          <a:xfrm>
            <a:off x="6842781" y="2152189"/>
            <a:ext cx="197249" cy="3434568"/>
          </a:xfrm>
          <a:prstGeom prst="leftBracket">
            <a:avLst>
              <a:gd name="adj" fmla="val 97459"/>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Graphic 16" descr="Azure Security Center">
            <a:extLst>
              <a:ext uri="{FF2B5EF4-FFF2-40B4-BE49-F238E27FC236}">
                <a16:creationId xmlns:a16="http://schemas.microsoft.com/office/drawing/2014/main" id="{2F5A5651-5D87-4598-BF88-BFB5DE323C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8712" y="3022772"/>
            <a:ext cx="1040935" cy="1040935"/>
          </a:xfrm>
          <a:prstGeom prst="rect">
            <a:avLst/>
          </a:prstGeom>
        </p:spPr>
      </p:pic>
    </p:spTree>
    <p:extLst>
      <p:ext uri="{BB962C8B-B14F-4D97-AF65-F5344CB8AC3E}">
        <p14:creationId xmlns:p14="http://schemas.microsoft.com/office/powerpoint/2010/main" val="186323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CDB6-9925-40E9-86E8-C826E87C09CF}"/>
              </a:ext>
            </a:extLst>
          </p:cNvPr>
          <p:cNvSpPr>
            <a:spLocks noGrp="1"/>
          </p:cNvSpPr>
          <p:nvPr>
            <p:ph type="title"/>
          </p:nvPr>
        </p:nvSpPr>
        <p:spPr/>
        <p:txBody>
          <a:bodyPr/>
          <a:lstStyle/>
          <a:p>
            <a:r>
              <a:rPr lang="en-US" dirty="0"/>
              <a:t>Cloud Service Models</a:t>
            </a:r>
          </a:p>
        </p:txBody>
      </p:sp>
      <p:grpSp>
        <p:nvGrpSpPr>
          <p:cNvPr id="6" name="Group 5">
            <a:extLst>
              <a:ext uri="{FF2B5EF4-FFF2-40B4-BE49-F238E27FC236}">
                <a16:creationId xmlns:a16="http://schemas.microsoft.com/office/drawing/2014/main" id="{08DC894C-56F1-4279-917A-35DC2C2B19A7}"/>
              </a:ext>
            </a:extLst>
          </p:cNvPr>
          <p:cNvGrpSpPr/>
          <p:nvPr/>
        </p:nvGrpSpPr>
        <p:grpSpPr>
          <a:xfrm>
            <a:off x="344500" y="1303038"/>
            <a:ext cx="11245607" cy="5280842"/>
            <a:chOff x="343666" y="1302726"/>
            <a:chExt cx="11247204" cy="5281592"/>
          </a:xfrm>
        </p:grpSpPr>
        <p:grpSp>
          <p:nvGrpSpPr>
            <p:cNvPr id="7" name="Group 6">
              <a:extLst>
                <a:ext uri="{FF2B5EF4-FFF2-40B4-BE49-F238E27FC236}">
                  <a16:creationId xmlns:a16="http://schemas.microsoft.com/office/drawing/2014/main" id="{E86905A7-264A-4E25-AFF6-E80A42672F1F}"/>
                </a:ext>
              </a:extLst>
            </p:cNvPr>
            <p:cNvGrpSpPr/>
            <p:nvPr/>
          </p:nvGrpSpPr>
          <p:grpSpPr>
            <a:xfrm>
              <a:off x="343666" y="1302726"/>
              <a:ext cx="2710726" cy="5189513"/>
              <a:chOff x="343666" y="1211287"/>
              <a:chExt cx="2710726" cy="5189513"/>
            </a:xfrm>
          </p:grpSpPr>
          <p:grpSp>
            <p:nvGrpSpPr>
              <p:cNvPr id="63" name="Group 62">
                <a:extLst>
                  <a:ext uri="{FF2B5EF4-FFF2-40B4-BE49-F238E27FC236}">
                    <a16:creationId xmlns:a16="http://schemas.microsoft.com/office/drawing/2014/main" id="{7EE343C4-08B0-4D81-9BDB-7F9F2A208E7B}"/>
                  </a:ext>
                </a:extLst>
              </p:cNvPr>
              <p:cNvGrpSpPr/>
              <p:nvPr/>
            </p:nvGrpSpPr>
            <p:grpSpPr>
              <a:xfrm>
                <a:off x="1005840" y="1211287"/>
                <a:ext cx="2048552" cy="5189513"/>
                <a:chOff x="1005840" y="1211287"/>
                <a:chExt cx="1946124" cy="5189513"/>
              </a:xfrm>
            </p:grpSpPr>
            <p:sp>
              <p:nvSpPr>
                <p:cNvPr id="67" name="Rectangle 66">
                  <a:extLst>
                    <a:ext uri="{FF2B5EF4-FFF2-40B4-BE49-F238E27FC236}">
                      <a16:creationId xmlns:a16="http://schemas.microsoft.com/office/drawing/2014/main" id="{0B375A68-EC5C-4E20-A4C1-42E44269346C}"/>
                    </a:ext>
                  </a:extLst>
                </p:cNvPr>
                <p:cNvSpPr/>
                <p:nvPr/>
              </p:nvSpPr>
              <p:spPr>
                <a:xfrm>
                  <a:off x="1005840" y="1211287"/>
                  <a:ext cx="1946124"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Traditional</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on-premises</a:t>
                  </a:r>
                </a:p>
              </p:txBody>
            </p:sp>
            <p:grpSp>
              <p:nvGrpSpPr>
                <p:cNvPr id="68" name="Group 67">
                  <a:extLst>
                    <a:ext uri="{FF2B5EF4-FFF2-40B4-BE49-F238E27FC236}">
                      <a16:creationId xmlns:a16="http://schemas.microsoft.com/office/drawing/2014/main" id="{A4D83B4E-A35F-4992-AF66-F339CA8536FC}"/>
                    </a:ext>
                  </a:extLst>
                </p:cNvPr>
                <p:cNvGrpSpPr/>
                <p:nvPr/>
              </p:nvGrpSpPr>
              <p:grpSpPr>
                <a:xfrm>
                  <a:off x="1005840" y="1920240"/>
                  <a:ext cx="1737360" cy="4480560"/>
                  <a:chOff x="1005840" y="1920240"/>
                  <a:chExt cx="1737360" cy="4480560"/>
                </a:xfrm>
              </p:grpSpPr>
              <p:sp>
                <p:nvSpPr>
                  <p:cNvPr id="69" name="Rectangle 68">
                    <a:extLst>
                      <a:ext uri="{FF2B5EF4-FFF2-40B4-BE49-F238E27FC236}">
                        <a16:creationId xmlns:a16="http://schemas.microsoft.com/office/drawing/2014/main" id="{65109506-C07F-4D8B-8ED4-A2C6E7101FF5}"/>
                      </a:ext>
                    </a:extLst>
                  </p:cNvPr>
                  <p:cNvSpPr/>
                  <p:nvPr/>
                </p:nvSpPr>
                <p:spPr>
                  <a:xfrm>
                    <a:off x="1005840" y="594360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70" name="Rectangle 69">
                    <a:extLst>
                      <a:ext uri="{FF2B5EF4-FFF2-40B4-BE49-F238E27FC236}">
                        <a16:creationId xmlns:a16="http://schemas.microsoft.com/office/drawing/2014/main" id="{12205405-6B53-4356-AD43-5B5C584E17F8}"/>
                      </a:ext>
                    </a:extLst>
                  </p:cNvPr>
                  <p:cNvSpPr/>
                  <p:nvPr/>
                </p:nvSpPr>
                <p:spPr>
                  <a:xfrm>
                    <a:off x="1005840" y="544068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71" name="Rectangle 70">
                    <a:extLst>
                      <a:ext uri="{FF2B5EF4-FFF2-40B4-BE49-F238E27FC236}">
                        <a16:creationId xmlns:a16="http://schemas.microsoft.com/office/drawing/2014/main" id="{604E0C55-BF57-4F42-ABA9-7932CADDD2E9}"/>
                      </a:ext>
                    </a:extLst>
                  </p:cNvPr>
                  <p:cNvSpPr/>
                  <p:nvPr/>
                </p:nvSpPr>
                <p:spPr>
                  <a:xfrm>
                    <a:off x="1005840" y="493776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72" name="Rectangle 71">
                    <a:extLst>
                      <a:ext uri="{FF2B5EF4-FFF2-40B4-BE49-F238E27FC236}">
                        <a16:creationId xmlns:a16="http://schemas.microsoft.com/office/drawing/2014/main" id="{FBBE4A50-F062-4C6C-BAEB-EE35A5F305FC}"/>
                      </a:ext>
                    </a:extLst>
                  </p:cNvPr>
                  <p:cNvSpPr/>
                  <p:nvPr/>
                </p:nvSpPr>
                <p:spPr>
                  <a:xfrm>
                    <a:off x="1005840" y="393192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73" name="Rectangle 72">
                    <a:extLst>
                      <a:ext uri="{FF2B5EF4-FFF2-40B4-BE49-F238E27FC236}">
                        <a16:creationId xmlns:a16="http://schemas.microsoft.com/office/drawing/2014/main" id="{47373304-C206-4E0E-BF93-4005038144F3}"/>
                      </a:ext>
                    </a:extLst>
                  </p:cNvPr>
                  <p:cNvSpPr/>
                  <p:nvPr/>
                </p:nvSpPr>
                <p:spPr>
                  <a:xfrm>
                    <a:off x="1005840" y="342900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74" name="Rectangle 73">
                    <a:extLst>
                      <a:ext uri="{FF2B5EF4-FFF2-40B4-BE49-F238E27FC236}">
                        <a16:creationId xmlns:a16="http://schemas.microsoft.com/office/drawing/2014/main" id="{1F21CB23-3C31-426D-AEA8-326D5B539FE9}"/>
                      </a:ext>
                    </a:extLst>
                  </p:cNvPr>
                  <p:cNvSpPr/>
                  <p:nvPr/>
                </p:nvSpPr>
                <p:spPr>
                  <a:xfrm>
                    <a:off x="1005840" y="443484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75" name="Rectangle 74">
                    <a:extLst>
                      <a:ext uri="{FF2B5EF4-FFF2-40B4-BE49-F238E27FC236}">
                        <a16:creationId xmlns:a16="http://schemas.microsoft.com/office/drawing/2014/main" id="{F4723879-7902-495B-80B8-3B4E1D26305B}"/>
                      </a:ext>
                    </a:extLst>
                  </p:cNvPr>
                  <p:cNvSpPr/>
                  <p:nvPr/>
                </p:nvSpPr>
                <p:spPr>
                  <a:xfrm>
                    <a:off x="1005840" y="242316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76" name="Rectangle 75">
                    <a:extLst>
                      <a:ext uri="{FF2B5EF4-FFF2-40B4-BE49-F238E27FC236}">
                        <a16:creationId xmlns:a16="http://schemas.microsoft.com/office/drawing/2014/main" id="{FB896558-E51E-4EE8-83E6-104706DF00B0}"/>
                      </a:ext>
                    </a:extLst>
                  </p:cNvPr>
                  <p:cNvSpPr>
                    <a:spLocks/>
                  </p:cNvSpPr>
                  <p:nvPr/>
                </p:nvSpPr>
                <p:spPr>
                  <a:xfrm>
                    <a:off x="1005840" y="192024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77" name="Rectangle 76">
                    <a:extLst>
                      <a:ext uri="{FF2B5EF4-FFF2-40B4-BE49-F238E27FC236}">
                        <a16:creationId xmlns:a16="http://schemas.microsoft.com/office/drawing/2014/main" id="{AFAD12B2-F9CB-4DE2-A421-8CF3878501FC}"/>
                      </a:ext>
                    </a:extLst>
                  </p:cNvPr>
                  <p:cNvSpPr/>
                  <p:nvPr/>
                </p:nvSpPr>
                <p:spPr>
                  <a:xfrm>
                    <a:off x="1005840" y="292608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64" name="Group 63">
                <a:extLst>
                  <a:ext uri="{FF2B5EF4-FFF2-40B4-BE49-F238E27FC236}">
                    <a16:creationId xmlns:a16="http://schemas.microsoft.com/office/drawing/2014/main" id="{FDA008B1-BEA5-4BCE-A51F-3FF94B5CCCA4}"/>
                  </a:ext>
                </a:extLst>
              </p:cNvPr>
              <p:cNvGrpSpPr/>
              <p:nvPr/>
            </p:nvGrpSpPr>
            <p:grpSpPr>
              <a:xfrm>
                <a:off x="343666" y="2148840"/>
                <a:ext cx="662174" cy="4023360"/>
                <a:chOff x="343666" y="2148840"/>
                <a:chExt cx="662174" cy="4023360"/>
              </a:xfrm>
            </p:grpSpPr>
            <p:sp>
              <p:nvSpPr>
                <p:cNvPr id="65" name="TextBox 52">
                  <a:extLst>
                    <a:ext uri="{FF2B5EF4-FFF2-40B4-BE49-F238E27FC236}">
                      <a16:creationId xmlns:a16="http://schemas.microsoft.com/office/drawing/2014/main" id="{1B686F00-C73D-4333-9F5E-357538A0D073}"/>
                    </a:ext>
                  </a:extLst>
                </p:cNvPr>
                <p:cNvSpPr txBox="1"/>
                <p:nvPr/>
              </p:nvSpPr>
              <p:spPr>
                <a:xfrm rot="16200000">
                  <a:off x="-167614" y="3955232"/>
                  <a:ext cx="1433137"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66" name="Left Brace 65">
                  <a:extLst>
                    <a:ext uri="{FF2B5EF4-FFF2-40B4-BE49-F238E27FC236}">
                      <a16:creationId xmlns:a16="http://schemas.microsoft.com/office/drawing/2014/main" id="{9EEEF96F-4B29-4204-9AB2-5631A54D5B67}"/>
                    </a:ext>
                  </a:extLst>
                </p:cNvPr>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B850B1A4-0B9F-476D-B70C-376C4F985CFC}"/>
                </a:ext>
              </a:extLst>
            </p:cNvPr>
            <p:cNvGrpSpPr/>
            <p:nvPr/>
          </p:nvGrpSpPr>
          <p:grpSpPr>
            <a:xfrm>
              <a:off x="3227623" y="1302726"/>
              <a:ext cx="2589071" cy="5281592"/>
              <a:chOff x="3066545" y="1211287"/>
              <a:chExt cx="2589071" cy="5281592"/>
            </a:xfrm>
          </p:grpSpPr>
          <p:grpSp>
            <p:nvGrpSpPr>
              <p:cNvPr id="44" name="Group 43">
                <a:extLst>
                  <a:ext uri="{FF2B5EF4-FFF2-40B4-BE49-F238E27FC236}">
                    <a16:creationId xmlns:a16="http://schemas.microsoft.com/office/drawing/2014/main" id="{00775A8A-349C-4C28-830C-E13462E416E8}"/>
                  </a:ext>
                </a:extLst>
              </p:cNvPr>
              <p:cNvGrpSpPr/>
              <p:nvPr/>
            </p:nvGrpSpPr>
            <p:grpSpPr>
              <a:xfrm>
                <a:off x="3607064" y="1211287"/>
                <a:ext cx="2048552" cy="5189513"/>
                <a:chOff x="3607064" y="1211287"/>
                <a:chExt cx="2048552" cy="5189513"/>
              </a:xfrm>
            </p:grpSpPr>
            <p:sp>
              <p:nvSpPr>
                <p:cNvPr id="51" name="Rectangle 50">
                  <a:extLst>
                    <a:ext uri="{FF2B5EF4-FFF2-40B4-BE49-F238E27FC236}">
                      <a16:creationId xmlns:a16="http://schemas.microsoft.com/office/drawing/2014/main" id="{E7B89463-C5CD-4E82-B466-2C62F7673230}"/>
                    </a:ext>
                  </a:extLst>
                </p:cNvPr>
                <p:cNvSpPr/>
                <p:nvPr/>
              </p:nvSpPr>
              <p:spPr>
                <a:xfrm>
                  <a:off x="3607064" y="1211287"/>
                  <a:ext cx="2048552"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Infrastructure</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52" name="Group 51">
                  <a:extLst>
                    <a:ext uri="{FF2B5EF4-FFF2-40B4-BE49-F238E27FC236}">
                      <a16:creationId xmlns:a16="http://schemas.microsoft.com/office/drawing/2014/main" id="{2ADA0687-6EB4-49CC-A68D-CB8912B0364B}"/>
                    </a:ext>
                  </a:extLst>
                </p:cNvPr>
                <p:cNvGrpSpPr/>
                <p:nvPr/>
              </p:nvGrpSpPr>
              <p:grpSpPr>
                <a:xfrm>
                  <a:off x="3728720" y="4434840"/>
                  <a:ext cx="1828800" cy="1965960"/>
                  <a:chOff x="3728720" y="4434840"/>
                  <a:chExt cx="1828800" cy="1965960"/>
                </a:xfrm>
                <a:solidFill>
                  <a:schemeClr val="accent2"/>
                </a:solidFill>
              </p:grpSpPr>
              <p:sp>
                <p:nvSpPr>
                  <p:cNvPr id="59" name="Rectangle 58">
                    <a:extLst>
                      <a:ext uri="{FF2B5EF4-FFF2-40B4-BE49-F238E27FC236}">
                        <a16:creationId xmlns:a16="http://schemas.microsoft.com/office/drawing/2014/main" id="{54DDE2E3-B4A6-40F2-996C-6556D4C831E1}"/>
                      </a:ext>
                    </a:extLst>
                  </p:cNvPr>
                  <p:cNvSpPr/>
                  <p:nvPr/>
                </p:nvSpPr>
                <p:spPr>
                  <a:xfrm>
                    <a:off x="3728720" y="59436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60" name="Rectangle 59">
                    <a:extLst>
                      <a:ext uri="{FF2B5EF4-FFF2-40B4-BE49-F238E27FC236}">
                        <a16:creationId xmlns:a16="http://schemas.microsoft.com/office/drawing/2014/main" id="{678D5B95-054C-4226-872C-2BE356BE233D}"/>
                      </a:ext>
                    </a:extLst>
                  </p:cNvPr>
                  <p:cNvSpPr/>
                  <p:nvPr/>
                </p:nvSpPr>
                <p:spPr>
                  <a:xfrm>
                    <a:off x="3728720" y="54406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61" name="Rectangle 60">
                    <a:extLst>
                      <a:ext uri="{FF2B5EF4-FFF2-40B4-BE49-F238E27FC236}">
                        <a16:creationId xmlns:a16="http://schemas.microsoft.com/office/drawing/2014/main" id="{86DCFAC0-06E9-4203-82C2-6189CCBA144E}"/>
                      </a:ext>
                    </a:extLst>
                  </p:cNvPr>
                  <p:cNvSpPr/>
                  <p:nvPr/>
                </p:nvSpPr>
                <p:spPr>
                  <a:xfrm>
                    <a:off x="3728720" y="493776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62" name="Rectangle 61">
                    <a:extLst>
                      <a:ext uri="{FF2B5EF4-FFF2-40B4-BE49-F238E27FC236}">
                        <a16:creationId xmlns:a16="http://schemas.microsoft.com/office/drawing/2014/main" id="{E6C88E5E-C965-4A6A-B281-5754AA2CFD23}"/>
                      </a:ext>
                    </a:extLst>
                  </p:cNvPr>
                  <p:cNvSpPr/>
                  <p:nvPr/>
                </p:nvSpPr>
                <p:spPr>
                  <a:xfrm>
                    <a:off x="3728720" y="443484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grpSp>
            <p:grpSp>
              <p:nvGrpSpPr>
                <p:cNvPr id="53" name="Group 52">
                  <a:extLst>
                    <a:ext uri="{FF2B5EF4-FFF2-40B4-BE49-F238E27FC236}">
                      <a16:creationId xmlns:a16="http://schemas.microsoft.com/office/drawing/2014/main" id="{50964DAB-8BDE-43FD-AA29-09A2ACF87103}"/>
                    </a:ext>
                  </a:extLst>
                </p:cNvPr>
                <p:cNvGrpSpPr/>
                <p:nvPr/>
              </p:nvGrpSpPr>
              <p:grpSpPr>
                <a:xfrm>
                  <a:off x="3728720" y="1920240"/>
                  <a:ext cx="1828800" cy="2468880"/>
                  <a:chOff x="3728720" y="1920240"/>
                  <a:chExt cx="1828800" cy="2468880"/>
                </a:xfrm>
              </p:grpSpPr>
              <p:sp>
                <p:nvSpPr>
                  <p:cNvPr id="54" name="Rectangle 53">
                    <a:extLst>
                      <a:ext uri="{FF2B5EF4-FFF2-40B4-BE49-F238E27FC236}">
                        <a16:creationId xmlns:a16="http://schemas.microsoft.com/office/drawing/2014/main" id="{E4C6C264-7FC7-4964-829A-6F296B687317}"/>
                      </a:ext>
                    </a:extLst>
                  </p:cNvPr>
                  <p:cNvSpPr/>
                  <p:nvPr/>
                </p:nvSpPr>
                <p:spPr>
                  <a:xfrm>
                    <a:off x="3728720" y="393192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55" name="Rectangle 54">
                    <a:extLst>
                      <a:ext uri="{FF2B5EF4-FFF2-40B4-BE49-F238E27FC236}">
                        <a16:creationId xmlns:a16="http://schemas.microsoft.com/office/drawing/2014/main" id="{3BC38E51-E66A-446D-AB21-A2E9AB606C37}"/>
                      </a:ext>
                    </a:extLst>
                  </p:cNvPr>
                  <p:cNvSpPr/>
                  <p:nvPr/>
                </p:nvSpPr>
                <p:spPr>
                  <a:xfrm>
                    <a:off x="3728720" y="342900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56" name="Rectangle 55">
                    <a:extLst>
                      <a:ext uri="{FF2B5EF4-FFF2-40B4-BE49-F238E27FC236}">
                        <a16:creationId xmlns:a16="http://schemas.microsoft.com/office/drawing/2014/main" id="{4C5EAE59-96F1-4E4F-8E1D-F6940CC44C41}"/>
                      </a:ext>
                    </a:extLst>
                  </p:cNvPr>
                  <p:cNvSpPr/>
                  <p:nvPr/>
                </p:nvSpPr>
                <p:spPr>
                  <a:xfrm>
                    <a:off x="3728720" y="242316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57" name="Rectangle 56">
                    <a:extLst>
                      <a:ext uri="{FF2B5EF4-FFF2-40B4-BE49-F238E27FC236}">
                        <a16:creationId xmlns:a16="http://schemas.microsoft.com/office/drawing/2014/main" id="{8C4EB440-8179-4C23-BBCC-5FB312BB43DF}"/>
                      </a:ext>
                    </a:extLst>
                  </p:cNvPr>
                  <p:cNvSpPr>
                    <a:spLocks/>
                  </p:cNvSpPr>
                  <p:nvPr/>
                </p:nvSpPr>
                <p:spPr>
                  <a:xfrm>
                    <a:off x="3728720" y="192024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58" name="Rectangle 57">
                    <a:extLst>
                      <a:ext uri="{FF2B5EF4-FFF2-40B4-BE49-F238E27FC236}">
                        <a16:creationId xmlns:a16="http://schemas.microsoft.com/office/drawing/2014/main" id="{371A7344-8A71-471C-9325-7E6EAF76CC71}"/>
                      </a:ext>
                    </a:extLst>
                  </p:cNvPr>
                  <p:cNvSpPr/>
                  <p:nvPr/>
                </p:nvSpPr>
                <p:spPr>
                  <a:xfrm>
                    <a:off x="3728720" y="292608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45" name="Group 44">
                <a:extLst>
                  <a:ext uri="{FF2B5EF4-FFF2-40B4-BE49-F238E27FC236}">
                    <a16:creationId xmlns:a16="http://schemas.microsoft.com/office/drawing/2014/main" id="{434FE67E-C269-4124-B1DE-27CCD71777BA}"/>
                  </a:ext>
                </a:extLst>
              </p:cNvPr>
              <p:cNvGrpSpPr/>
              <p:nvPr/>
            </p:nvGrpSpPr>
            <p:grpSpPr>
              <a:xfrm>
                <a:off x="3066546" y="2148839"/>
                <a:ext cx="662174" cy="2011680"/>
                <a:chOff x="3066546" y="2148839"/>
                <a:chExt cx="662174" cy="2011680"/>
              </a:xfrm>
            </p:grpSpPr>
            <p:sp>
              <p:nvSpPr>
                <p:cNvPr id="49" name="TextBox 52">
                  <a:extLst>
                    <a:ext uri="{FF2B5EF4-FFF2-40B4-BE49-F238E27FC236}">
                      <a16:creationId xmlns:a16="http://schemas.microsoft.com/office/drawing/2014/main" id="{9D497351-7D50-4E69-B583-735A63F2FA40}"/>
                    </a:ext>
                  </a:extLst>
                </p:cNvPr>
                <p:cNvSpPr txBox="1"/>
                <p:nvPr/>
              </p:nvSpPr>
              <p:spPr>
                <a:xfrm rot="16200000">
                  <a:off x="2555266" y="2949391"/>
                  <a:ext cx="1433137"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50" name="Left Brace 49">
                  <a:extLst>
                    <a:ext uri="{FF2B5EF4-FFF2-40B4-BE49-F238E27FC236}">
                      <a16:creationId xmlns:a16="http://schemas.microsoft.com/office/drawing/2014/main" id="{39CE3315-9A33-481F-B14D-ABC865A89C15}"/>
                    </a:ext>
                  </a:extLst>
                </p:cNvPr>
                <p:cNvSpPr/>
                <p:nvPr/>
              </p:nvSpPr>
              <p:spPr>
                <a:xfrm>
                  <a:off x="3454400" y="2148839"/>
                  <a:ext cx="274320" cy="201168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82CDA581-A6A1-4C40-A3B2-02F853F45FCB}"/>
                  </a:ext>
                </a:extLst>
              </p:cNvPr>
              <p:cNvGrpSpPr/>
              <p:nvPr/>
            </p:nvGrpSpPr>
            <p:grpSpPr>
              <a:xfrm>
                <a:off x="3066545" y="4342764"/>
                <a:ext cx="662175" cy="2150115"/>
                <a:chOff x="3066545" y="4342764"/>
                <a:chExt cx="662175" cy="2150115"/>
              </a:xfrm>
            </p:grpSpPr>
            <p:sp>
              <p:nvSpPr>
                <p:cNvPr id="47" name="TextBox 52">
                  <a:extLst>
                    <a:ext uri="{FF2B5EF4-FFF2-40B4-BE49-F238E27FC236}">
                      <a16:creationId xmlns:a16="http://schemas.microsoft.com/office/drawing/2014/main" id="{063D19C6-ADA7-45E7-A251-D868B2420DE2}"/>
                    </a:ext>
                  </a:extLst>
                </p:cNvPr>
                <p:cNvSpPr txBox="1"/>
                <p:nvPr/>
              </p:nvSpPr>
              <p:spPr>
                <a:xfrm rot="16200000">
                  <a:off x="2196776" y="5212533"/>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48" name="Left Brace 47">
                  <a:extLst>
                    <a:ext uri="{FF2B5EF4-FFF2-40B4-BE49-F238E27FC236}">
                      <a16:creationId xmlns:a16="http://schemas.microsoft.com/office/drawing/2014/main" id="{9C83EC77-6016-4BB5-9F5F-7D993307906C}"/>
                    </a:ext>
                  </a:extLst>
                </p:cNvPr>
                <p:cNvSpPr/>
                <p:nvPr/>
              </p:nvSpPr>
              <p:spPr>
                <a:xfrm>
                  <a:off x="3454400" y="4663440"/>
                  <a:ext cx="274320" cy="15087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E54790C6-148C-4205-BE5F-4764B98A70AD}"/>
                </a:ext>
              </a:extLst>
            </p:cNvPr>
            <p:cNvGrpSpPr/>
            <p:nvPr/>
          </p:nvGrpSpPr>
          <p:grpSpPr>
            <a:xfrm>
              <a:off x="6111585" y="1302726"/>
              <a:ext cx="2609340" cy="5189513"/>
              <a:chOff x="5830068" y="1211287"/>
              <a:chExt cx="2609340" cy="5189513"/>
            </a:xfrm>
          </p:grpSpPr>
          <p:sp>
            <p:nvSpPr>
              <p:cNvPr id="26" name="Rectangle 25">
                <a:extLst>
                  <a:ext uri="{FF2B5EF4-FFF2-40B4-BE49-F238E27FC236}">
                    <a16:creationId xmlns:a16="http://schemas.microsoft.com/office/drawing/2014/main" id="{AE4ECAB8-54E3-465A-82BA-C21B9959AC91}"/>
                  </a:ext>
                </a:extLst>
              </p:cNvPr>
              <p:cNvSpPr/>
              <p:nvPr/>
            </p:nvSpPr>
            <p:spPr>
              <a:xfrm>
                <a:off x="6390856" y="1211287"/>
                <a:ext cx="2048552"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Platform</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27" name="Group 26">
                <a:extLst>
                  <a:ext uri="{FF2B5EF4-FFF2-40B4-BE49-F238E27FC236}">
                    <a16:creationId xmlns:a16="http://schemas.microsoft.com/office/drawing/2014/main" id="{0587106B-C67B-4F30-9B2E-335766BEDF22}"/>
                  </a:ext>
                </a:extLst>
              </p:cNvPr>
              <p:cNvGrpSpPr/>
              <p:nvPr/>
            </p:nvGrpSpPr>
            <p:grpSpPr>
              <a:xfrm>
                <a:off x="6492240" y="1920240"/>
                <a:ext cx="1828800" cy="960120"/>
                <a:chOff x="6492240" y="1920240"/>
                <a:chExt cx="1828800" cy="960120"/>
              </a:xfrm>
            </p:grpSpPr>
            <p:sp>
              <p:nvSpPr>
                <p:cNvPr id="42" name="Rectangle 41">
                  <a:extLst>
                    <a:ext uri="{FF2B5EF4-FFF2-40B4-BE49-F238E27FC236}">
                      <a16:creationId xmlns:a16="http://schemas.microsoft.com/office/drawing/2014/main" id="{BFC2F8B7-80F2-4C90-8FDB-A54C7AB8D66A}"/>
                    </a:ext>
                  </a:extLst>
                </p:cNvPr>
                <p:cNvSpPr/>
                <p:nvPr/>
              </p:nvSpPr>
              <p:spPr>
                <a:xfrm>
                  <a:off x="6492240" y="242316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43" name="Rectangle 42">
                  <a:extLst>
                    <a:ext uri="{FF2B5EF4-FFF2-40B4-BE49-F238E27FC236}">
                      <a16:creationId xmlns:a16="http://schemas.microsoft.com/office/drawing/2014/main" id="{B8F9C20A-7E60-4AE4-B2B7-891ADEABA343}"/>
                    </a:ext>
                  </a:extLst>
                </p:cNvPr>
                <p:cNvSpPr>
                  <a:spLocks/>
                </p:cNvSpPr>
                <p:nvPr/>
              </p:nvSpPr>
              <p:spPr>
                <a:xfrm>
                  <a:off x="6492240" y="192024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grpSp>
          <p:grpSp>
            <p:nvGrpSpPr>
              <p:cNvPr id="28" name="Group 27">
                <a:extLst>
                  <a:ext uri="{FF2B5EF4-FFF2-40B4-BE49-F238E27FC236}">
                    <a16:creationId xmlns:a16="http://schemas.microsoft.com/office/drawing/2014/main" id="{E3E0EF1E-51A2-4CDF-8268-608B36B38B83}"/>
                  </a:ext>
                </a:extLst>
              </p:cNvPr>
              <p:cNvGrpSpPr/>
              <p:nvPr/>
            </p:nvGrpSpPr>
            <p:grpSpPr>
              <a:xfrm>
                <a:off x="6492240" y="2926080"/>
                <a:ext cx="1828800" cy="3474720"/>
                <a:chOff x="6492240" y="2926080"/>
                <a:chExt cx="1828800" cy="3474720"/>
              </a:xfrm>
            </p:grpSpPr>
            <p:sp>
              <p:nvSpPr>
                <p:cNvPr id="35" name="Rectangle 34">
                  <a:extLst>
                    <a:ext uri="{FF2B5EF4-FFF2-40B4-BE49-F238E27FC236}">
                      <a16:creationId xmlns:a16="http://schemas.microsoft.com/office/drawing/2014/main" id="{3FC703E2-CF55-4ED9-8C2E-6C6D916A8E3B}"/>
                    </a:ext>
                  </a:extLst>
                </p:cNvPr>
                <p:cNvSpPr/>
                <p:nvPr/>
              </p:nvSpPr>
              <p:spPr>
                <a:xfrm>
                  <a:off x="6492240" y="59436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36" name="Rectangle 35">
                  <a:extLst>
                    <a:ext uri="{FF2B5EF4-FFF2-40B4-BE49-F238E27FC236}">
                      <a16:creationId xmlns:a16="http://schemas.microsoft.com/office/drawing/2014/main" id="{7C9BBDBD-C7A2-4A11-B6C0-B4C1624571E1}"/>
                    </a:ext>
                  </a:extLst>
                </p:cNvPr>
                <p:cNvSpPr/>
                <p:nvPr/>
              </p:nvSpPr>
              <p:spPr>
                <a:xfrm>
                  <a:off x="6492240" y="54406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37" name="Rectangle 36">
                  <a:extLst>
                    <a:ext uri="{FF2B5EF4-FFF2-40B4-BE49-F238E27FC236}">
                      <a16:creationId xmlns:a16="http://schemas.microsoft.com/office/drawing/2014/main" id="{F4DBE7E4-A628-4A44-88BF-1DEEA2113787}"/>
                    </a:ext>
                  </a:extLst>
                </p:cNvPr>
                <p:cNvSpPr/>
                <p:nvPr/>
              </p:nvSpPr>
              <p:spPr>
                <a:xfrm>
                  <a:off x="6492240" y="493776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38" name="Rectangle 37">
                  <a:extLst>
                    <a:ext uri="{FF2B5EF4-FFF2-40B4-BE49-F238E27FC236}">
                      <a16:creationId xmlns:a16="http://schemas.microsoft.com/office/drawing/2014/main" id="{8182FD4D-97F6-4BF1-8693-F95E06D307FE}"/>
                    </a:ext>
                  </a:extLst>
                </p:cNvPr>
                <p:cNvSpPr/>
                <p:nvPr/>
              </p:nvSpPr>
              <p:spPr>
                <a:xfrm>
                  <a:off x="6492240" y="443484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39" name="Rectangle 38">
                  <a:extLst>
                    <a:ext uri="{FF2B5EF4-FFF2-40B4-BE49-F238E27FC236}">
                      <a16:creationId xmlns:a16="http://schemas.microsoft.com/office/drawing/2014/main" id="{46452B14-2D6D-43B2-B4BF-A99B1314831C}"/>
                    </a:ext>
                  </a:extLst>
                </p:cNvPr>
                <p:cNvSpPr/>
                <p:nvPr/>
              </p:nvSpPr>
              <p:spPr>
                <a:xfrm>
                  <a:off x="6492240" y="393192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40" name="Rectangle 39">
                  <a:extLst>
                    <a:ext uri="{FF2B5EF4-FFF2-40B4-BE49-F238E27FC236}">
                      <a16:creationId xmlns:a16="http://schemas.microsoft.com/office/drawing/2014/main" id="{7C6D695E-5103-4819-9F6E-E70E188D0FBD}"/>
                    </a:ext>
                  </a:extLst>
                </p:cNvPr>
                <p:cNvSpPr/>
                <p:nvPr/>
              </p:nvSpPr>
              <p:spPr>
                <a:xfrm>
                  <a:off x="6492240" y="34290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41" name="Rectangle 40">
                  <a:extLst>
                    <a:ext uri="{FF2B5EF4-FFF2-40B4-BE49-F238E27FC236}">
                      <a16:creationId xmlns:a16="http://schemas.microsoft.com/office/drawing/2014/main" id="{6FC30F7E-B55D-458F-80ED-D46ADC1AFCF1}"/>
                    </a:ext>
                  </a:extLst>
                </p:cNvPr>
                <p:cNvSpPr/>
                <p:nvPr/>
              </p:nvSpPr>
              <p:spPr>
                <a:xfrm>
                  <a:off x="6492240" y="29260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nvGrpSpPr>
              <p:cNvPr id="29" name="Group 28">
                <a:extLst>
                  <a:ext uri="{FF2B5EF4-FFF2-40B4-BE49-F238E27FC236}">
                    <a16:creationId xmlns:a16="http://schemas.microsoft.com/office/drawing/2014/main" id="{7451CA3E-E6B2-49D5-B0A2-083CA6848420}"/>
                  </a:ext>
                </a:extLst>
              </p:cNvPr>
              <p:cNvGrpSpPr/>
              <p:nvPr/>
            </p:nvGrpSpPr>
            <p:grpSpPr>
              <a:xfrm>
                <a:off x="5832221" y="1965960"/>
                <a:ext cx="660019" cy="914400"/>
                <a:chOff x="5832221" y="1965960"/>
                <a:chExt cx="660019" cy="914400"/>
              </a:xfrm>
            </p:grpSpPr>
            <p:sp>
              <p:nvSpPr>
                <p:cNvPr id="33" name="TextBox 52">
                  <a:extLst>
                    <a:ext uri="{FF2B5EF4-FFF2-40B4-BE49-F238E27FC236}">
                      <a16:creationId xmlns:a16="http://schemas.microsoft.com/office/drawing/2014/main" id="{A72DC9E3-C2A4-4A6F-AA9F-43F8447CB18D}"/>
                    </a:ext>
                  </a:extLst>
                </p:cNvPr>
                <p:cNvSpPr txBox="1"/>
                <p:nvPr/>
              </p:nvSpPr>
              <p:spPr>
                <a:xfrm rot="16200000">
                  <a:off x="5578154" y="2220027"/>
                  <a:ext cx="914400" cy="406265"/>
                </a:xfrm>
                <a:prstGeom prst="rect">
                  <a:avLst/>
                </a:prstGeom>
                <a:noFill/>
              </p:spPr>
              <p:txBody>
                <a:bodyPr vert="horz" wrap="none" lIns="146283" tIns="91427" rIns="146283" bIns="91427"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34" name="Left Brace 33">
                  <a:extLst>
                    <a:ext uri="{FF2B5EF4-FFF2-40B4-BE49-F238E27FC236}">
                      <a16:creationId xmlns:a16="http://schemas.microsoft.com/office/drawing/2014/main" id="{592A92DB-C3CB-478D-9375-D8C7D0DED1EA}"/>
                    </a:ext>
                  </a:extLst>
                </p:cNvPr>
                <p:cNvSpPr/>
                <p:nvPr/>
              </p:nvSpPr>
              <p:spPr>
                <a:xfrm>
                  <a:off x="6217920" y="2148839"/>
                  <a:ext cx="274320" cy="45720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67F070A9-ED41-45AE-AE28-797F2C981B1A}"/>
                  </a:ext>
                </a:extLst>
              </p:cNvPr>
              <p:cNvGrpSpPr/>
              <p:nvPr/>
            </p:nvGrpSpPr>
            <p:grpSpPr>
              <a:xfrm>
                <a:off x="5830068" y="3154680"/>
                <a:ext cx="662172" cy="3017520"/>
                <a:chOff x="5830068" y="3154680"/>
                <a:chExt cx="662172" cy="3017520"/>
              </a:xfrm>
            </p:grpSpPr>
            <p:sp>
              <p:nvSpPr>
                <p:cNvPr id="31" name="TextBox 52">
                  <a:extLst>
                    <a:ext uri="{FF2B5EF4-FFF2-40B4-BE49-F238E27FC236}">
                      <a16:creationId xmlns:a16="http://schemas.microsoft.com/office/drawing/2014/main" id="{CBD02805-1548-4B41-85B2-BE4D044EED88}"/>
                    </a:ext>
                  </a:extLst>
                </p:cNvPr>
                <p:cNvSpPr txBox="1"/>
                <p:nvPr/>
              </p:nvSpPr>
              <p:spPr>
                <a:xfrm rot="16200000">
                  <a:off x="4960299" y="4458153"/>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32" name="Left Brace 31">
                  <a:extLst>
                    <a:ext uri="{FF2B5EF4-FFF2-40B4-BE49-F238E27FC236}">
                      <a16:creationId xmlns:a16="http://schemas.microsoft.com/office/drawing/2014/main" id="{91CE0038-F780-4A48-96F8-1970868E0070}"/>
                    </a:ext>
                  </a:extLst>
                </p:cNvPr>
                <p:cNvSpPr/>
                <p:nvPr/>
              </p:nvSpPr>
              <p:spPr>
                <a:xfrm>
                  <a:off x="6217920" y="3154680"/>
                  <a:ext cx="274320" cy="301752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C8FF84B8-4836-4397-A682-0AB487E296F3}"/>
                </a:ext>
              </a:extLst>
            </p:cNvPr>
            <p:cNvGrpSpPr/>
            <p:nvPr/>
          </p:nvGrpSpPr>
          <p:grpSpPr>
            <a:xfrm>
              <a:off x="8995542" y="1302726"/>
              <a:ext cx="2595328" cy="5189513"/>
              <a:chOff x="343668" y="1211287"/>
              <a:chExt cx="2595328" cy="5189513"/>
            </a:xfrm>
          </p:grpSpPr>
          <p:grpSp>
            <p:nvGrpSpPr>
              <p:cNvPr id="11" name="Group 10">
                <a:extLst>
                  <a:ext uri="{FF2B5EF4-FFF2-40B4-BE49-F238E27FC236}">
                    <a16:creationId xmlns:a16="http://schemas.microsoft.com/office/drawing/2014/main" id="{FE92C0BD-DC8D-4F6A-BD38-D989F14BD81C}"/>
                  </a:ext>
                </a:extLst>
              </p:cNvPr>
              <p:cNvGrpSpPr/>
              <p:nvPr/>
            </p:nvGrpSpPr>
            <p:grpSpPr>
              <a:xfrm>
                <a:off x="890444" y="1211287"/>
                <a:ext cx="2048552" cy="5189513"/>
                <a:chOff x="896215" y="1211287"/>
                <a:chExt cx="1946124" cy="5189513"/>
              </a:xfrm>
            </p:grpSpPr>
            <p:sp>
              <p:nvSpPr>
                <p:cNvPr id="15" name="Rectangle 14">
                  <a:extLst>
                    <a:ext uri="{FF2B5EF4-FFF2-40B4-BE49-F238E27FC236}">
                      <a16:creationId xmlns:a16="http://schemas.microsoft.com/office/drawing/2014/main" id="{1D52119A-23AB-413D-8A9C-BC475BBF9A4F}"/>
                    </a:ext>
                  </a:extLst>
                </p:cNvPr>
                <p:cNvSpPr/>
                <p:nvPr/>
              </p:nvSpPr>
              <p:spPr>
                <a:xfrm>
                  <a:off x="896215" y="1211287"/>
                  <a:ext cx="1946124"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Software</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16" name="Group 15">
                  <a:extLst>
                    <a:ext uri="{FF2B5EF4-FFF2-40B4-BE49-F238E27FC236}">
                      <a16:creationId xmlns:a16="http://schemas.microsoft.com/office/drawing/2014/main" id="{B0030911-9820-415A-BC49-7D0929A2E3F8}"/>
                    </a:ext>
                  </a:extLst>
                </p:cNvPr>
                <p:cNvGrpSpPr/>
                <p:nvPr/>
              </p:nvGrpSpPr>
              <p:grpSpPr>
                <a:xfrm>
                  <a:off x="954001" y="1920240"/>
                  <a:ext cx="1737360" cy="4480560"/>
                  <a:chOff x="954001" y="1920240"/>
                  <a:chExt cx="1737360" cy="4480560"/>
                </a:xfrm>
              </p:grpSpPr>
              <p:sp>
                <p:nvSpPr>
                  <p:cNvPr id="17" name="Rectangle 16">
                    <a:extLst>
                      <a:ext uri="{FF2B5EF4-FFF2-40B4-BE49-F238E27FC236}">
                        <a16:creationId xmlns:a16="http://schemas.microsoft.com/office/drawing/2014/main" id="{2F67567C-6E81-4CA0-BD26-997834B69B7E}"/>
                      </a:ext>
                    </a:extLst>
                  </p:cNvPr>
                  <p:cNvSpPr/>
                  <p:nvPr/>
                </p:nvSpPr>
                <p:spPr>
                  <a:xfrm>
                    <a:off x="954001" y="594360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18" name="Rectangle 17">
                    <a:extLst>
                      <a:ext uri="{FF2B5EF4-FFF2-40B4-BE49-F238E27FC236}">
                        <a16:creationId xmlns:a16="http://schemas.microsoft.com/office/drawing/2014/main" id="{33048D7E-CC31-47F9-B5B2-01A1994EF6A8}"/>
                      </a:ext>
                    </a:extLst>
                  </p:cNvPr>
                  <p:cNvSpPr/>
                  <p:nvPr/>
                </p:nvSpPr>
                <p:spPr>
                  <a:xfrm>
                    <a:off x="954001" y="544068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19" name="Rectangle 18">
                    <a:extLst>
                      <a:ext uri="{FF2B5EF4-FFF2-40B4-BE49-F238E27FC236}">
                        <a16:creationId xmlns:a16="http://schemas.microsoft.com/office/drawing/2014/main" id="{CE70D61B-5CF0-4877-A161-3AC078651A6C}"/>
                      </a:ext>
                    </a:extLst>
                  </p:cNvPr>
                  <p:cNvSpPr/>
                  <p:nvPr/>
                </p:nvSpPr>
                <p:spPr>
                  <a:xfrm>
                    <a:off x="954001" y="493776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20" name="Rectangle 19">
                    <a:extLst>
                      <a:ext uri="{FF2B5EF4-FFF2-40B4-BE49-F238E27FC236}">
                        <a16:creationId xmlns:a16="http://schemas.microsoft.com/office/drawing/2014/main" id="{5061163C-1608-46A5-B9BE-66F6C4362585}"/>
                      </a:ext>
                    </a:extLst>
                  </p:cNvPr>
                  <p:cNvSpPr/>
                  <p:nvPr/>
                </p:nvSpPr>
                <p:spPr>
                  <a:xfrm>
                    <a:off x="954001" y="393192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21" name="Rectangle 20">
                    <a:extLst>
                      <a:ext uri="{FF2B5EF4-FFF2-40B4-BE49-F238E27FC236}">
                        <a16:creationId xmlns:a16="http://schemas.microsoft.com/office/drawing/2014/main" id="{C5CA9EC9-4852-4A08-B42B-E2AC52AD665D}"/>
                      </a:ext>
                    </a:extLst>
                  </p:cNvPr>
                  <p:cNvSpPr/>
                  <p:nvPr/>
                </p:nvSpPr>
                <p:spPr>
                  <a:xfrm>
                    <a:off x="954001" y="342900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22" name="Rectangle 21">
                    <a:extLst>
                      <a:ext uri="{FF2B5EF4-FFF2-40B4-BE49-F238E27FC236}">
                        <a16:creationId xmlns:a16="http://schemas.microsoft.com/office/drawing/2014/main" id="{32B6E86B-E469-4944-BF0B-93383D2259E2}"/>
                      </a:ext>
                    </a:extLst>
                  </p:cNvPr>
                  <p:cNvSpPr/>
                  <p:nvPr/>
                </p:nvSpPr>
                <p:spPr>
                  <a:xfrm>
                    <a:off x="954001" y="443484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23" name="Rectangle 22">
                    <a:extLst>
                      <a:ext uri="{FF2B5EF4-FFF2-40B4-BE49-F238E27FC236}">
                        <a16:creationId xmlns:a16="http://schemas.microsoft.com/office/drawing/2014/main" id="{7403CC85-A592-4A48-BC54-6369D558CBE8}"/>
                      </a:ext>
                    </a:extLst>
                  </p:cNvPr>
                  <p:cNvSpPr/>
                  <p:nvPr/>
                </p:nvSpPr>
                <p:spPr>
                  <a:xfrm>
                    <a:off x="954001" y="242316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24" name="Rectangle 23">
                    <a:extLst>
                      <a:ext uri="{FF2B5EF4-FFF2-40B4-BE49-F238E27FC236}">
                        <a16:creationId xmlns:a16="http://schemas.microsoft.com/office/drawing/2014/main" id="{8A3BFBBC-B5E5-463D-BE61-AE078D16912A}"/>
                      </a:ext>
                    </a:extLst>
                  </p:cNvPr>
                  <p:cNvSpPr>
                    <a:spLocks/>
                  </p:cNvSpPr>
                  <p:nvPr/>
                </p:nvSpPr>
                <p:spPr>
                  <a:xfrm>
                    <a:off x="954001" y="192024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25" name="Rectangle 24">
                    <a:extLst>
                      <a:ext uri="{FF2B5EF4-FFF2-40B4-BE49-F238E27FC236}">
                        <a16:creationId xmlns:a16="http://schemas.microsoft.com/office/drawing/2014/main" id="{42A24437-F743-44D1-B87D-4EAD32A2718B}"/>
                      </a:ext>
                    </a:extLst>
                  </p:cNvPr>
                  <p:cNvSpPr/>
                  <p:nvPr/>
                </p:nvSpPr>
                <p:spPr>
                  <a:xfrm>
                    <a:off x="954001" y="292608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12" name="Group 11">
                <a:extLst>
                  <a:ext uri="{FF2B5EF4-FFF2-40B4-BE49-F238E27FC236}">
                    <a16:creationId xmlns:a16="http://schemas.microsoft.com/office/drawing/2014/main" id="{DC6C44F4-AAC8-46DF-A166-C5D830A4862D}"/>
                  </a:ext>
                </a:extLst>
              </p:cNvPr>
              <p:cNvGrpSpPr/>
              <p:nvPr/>
            </p:nvGrpSpPr>
            <p:grpSpPr>
              <a:xfrm>
                <a:off x="343668" y="2148840"/>
                <a:ext cx="662172" cy="4023360"/>
                <a:chOff x="343668" y="2148840"/>
                <a:chExt cx="662172" cy="4023360"/>
              </a:xfrm>
            </p:grpSpPr>
            <p:sp>
              <p:nvSpPr>
                <p:cNvPr id="13" name="TextBox 52">
                  <a:extLst>
                    <a:ext uri="{FF2B5EF4-FFF2-40B4-BE49-F238E27FC236}">
                      <a16:creationId xmlns:a16="http://schemas.microsoft.com/office/drawing/2014/main" id="{852D6F8C-FA05-483D-A418-5B3CA63BE8ED}"/>
                    </a:ext>
                  </a:extLst>
                </p:cNvPr>
                <p:cNvSpPr txBox="1"/>
                <p:nvPr/>
              </p:nvSpPr>
              <p:spPr>
                <a:xfrm rot="16200000">
                  <a:off x="-526101" y="3955232"/>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14" name="Left Brace 13">
                  <a:extLst>
                    <a:ext uri="{FF2B5EF4-FFF2-40B4-BE49-F238E27FC236}">
                      <a16:creationId xmlns:a16="http://schemas.microsoft.com/office/drawing/2014/main" id="{490D47DF-03D3-455A-AB45-2193A613649D}"/>
                    </a:ext>
                  </a:extLst>
                </p:cNvPr>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spTree>
    <p:extLst>
      <p:ext uri="{BB962C8B-B14F-4D97-AF65-F5344CB8AC3E}">
        <p14:creationId xmlns:p14="http://schemas.microsoft.com/office/powerpoint/2010/main" val="2375044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983C-1E7F-4130-8999-CA618F0131BE}"/>
              </a:ext>
            </a:extLst>
          </p:cNvPr>
          <p:cNvSpPr>
            <a:spLocks noGrp="1"/>
          </p:cNvSpPr>
          <p:nvPr>
            <p:ph type="title"/>
          </p:nvPr>
        </p:nvSpPr>
        <p:spPr/>
        <p:txBody>
          <a:bodyPr/>
          <a:lstStyle/>
          <a:p>
            <a:r>
              <a:rPr lang="en-US" dirty="0"/>
              <a:t>Azure Sentinel</a:t>
            </a:r>
          </a:p>
        </p:txBody>
      </p:sp>
      <p:sp>
        <p:nvSpPr>
          <p:cNvPr id="12" name="TextBox 11">
            <a:extLst>
              <a:ext uri="{FF2B5EF4-FFF2-40B4-BE49-F238E27FC236}">
                <a16:creationId xmlns:a16="http://schemas.microsoft.com/office/drawing/2014/main" id="{12EB871A-4A40-4906-A5A5-8A0C67C6F324}"/>
              </a:ext>
            </a:extLst>
          </p:cNvPr>
          <p:cNvSpPr txBox="1"/>
          <p:nvPr/>
        </p:nvSpPr>
        <p:spPr>
          <a:xfrm>
            <a:off x="584201" y="1002944"/>
            <a:ext cx="10819999" cy="442578"/>
          </a:xfrm>
          <a:prstGeom prst="rect">
            <a:avLst/>
          </a:prstGeom>
          <a:noFill/>
        </p:spPr>
        <p:txBody>
          <a:bodyPr wrap="square" lIns="0" tIns="93260" rIns="93260" bIns="9326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69557" eaLnBrk="0" hangingPunct="0">
              <a:defRPr/>
            </a:pPr>
            <a:r>
              <a:rPr lang="en-US" sz="1836" dirty="0">
                <a:solidFill>
                  <a:srgbClr val="0078D4"/>
                </a:solidFill>
              </a:rPr>
              <a:t>Cloud Scale Security Event Information Management (SEIM) for On-Premises &amp; All Clouds</a:t>
            </a:r>
          </a:p>
        </p:txBody>
      </p:sp>
      <p:pic>
        <p:nvPicPr>
          <p:cNvPr id="4100" name="Picture 4" descr="https://azurecomcdn.azureedge.net/cvt-f5fa5265f2ac9ed7e85d94bdc127a104fd5a96c75c57ee99cb797d9163dd802f/images/page/services/azure-sentinel/tools_img.png">
            <a:extLst>
              <a:ext uri="{FF2B5EF4-FFF2-40B4-BE49-F238E27FC236}">
                <a16:creationId xmlns:a16="http://schemas.microsoft.com/office/drawing/2014/main" id="{97F89C8D-8F29-4378-A9F3-4D67913245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173" y="1776548"/>
            <a:ext cx="7086697" cy="43088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azurecomcdn.azureedge.net/cvt-c885b55d7639fe0c0a7ce721b229bcc3cc958ea0677cf0d4f9064e4a427c9c6c/images/page/services/azure-sentinel/free-preview.png">
            <a:extLst>
              <a:ext uri="{FF2B5EF4-FFF2-40B4-BE49-F238E27FC236}">
                <a16:creationId xmlns:a16="http://schemas.microsoft.com/office/drawing/2014/main" id="{A08EC885-FE48-4F04-855F-7BDD7F079D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7940" y="129622"/>
            <a:ext cx="768851" cy="9686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E81DB14-5337-4F9D-9574-484D27D2B52A}"/>
              </a:ext>
            </a:extLst>
          </p:cNvPr>
          <p:cNvSpPr txBox="1"/>
          <p:nvPr/>
        </p:nvSpPr>
        <p:spPr>
          <a:xfrm>
            <a:off x="8481759" y="1972780"/>
            <a:ext cx="3396343" cy="4308872"/>
          </a:xfrm>
          <a:prstGeom prst="rect">
            <a:avLst/>
          </a:prstGeom>
          <a:noFill/>
        </p:spPr>
        <p:txBody>
          <a:bodyPr wrap="square" lIns="0" tIns="0" rIns="0" bIns="0" rtlCol="0">
            <a:spAutoFit/>
          </a:bodyPr>
          <a:lstStyle/>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Collect</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Data at Cloud Scale</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Detect</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previously uncovered threats an minimize false positivizes</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Investigate</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threats with AI tapping into decades of cybersecurity work at Microsoft</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Respond</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to incidents rapidly with automation</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p:txBody>
      </p:sp>
      <p:sp>
        <p:nvSpPr>
          <p:cNvPr id="22" name="zoom" title="Icon of a magnifying glass with a plus sign in it">
            <a:extLst>
              <a:ext uri="{FF2B5EF4-FFF2-40B4-BE49-F238E27FC236}">
                <a16:creationId xmlns:a16="http://schemas.microsoft.com/office/drawing/2014/main" id="{9B232717-CFF1-4148-A270-7D9422CAD5D7}"/>
              </a:ext>
            </a:extLst>
          </p:cNvPr>
          <p:cNvSpPr>
            <a:spLocks noChangeAspect="1" noEditPoints="1"/>
          </p:cNvSpPr>
          <p:nvPr/>
        </p:nvSpPr>
        <p:spPr bwMode="auto">
          <a:xfrm flipH="1">
            <a:off x="7658387" y="4127215"/>
            <a:ext cx="474579" cy="468839"/>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2400" dirty="0">
              <a:gradFill>
                <a:gsLst>
                  <a:gs pos="0">
                    <a:srgbClr val="505050"/>
                  </a:gs>
                  <a:gs pos="100000">
                    <a:srgbClr val="505050"/>
                  </a:gs>
                </a:gsLst>
              </a:gradFill>
              <a:latin typeface="Arial" pitchFamily="34" charset="0"/>
            </a:endParaRPr>
          </a:p>
        </p:txBody>
      </p:sp>
      <p:sp>
        <p:nvSpPr>
          <p:cNvPr id="25" name="Intelligence" title="Icon of circles connected by crossing lines">
            <a:extLst>
              <a:ext uri="{FF2B5EF4-FFF2-40B4-BE49-F238E27FC236}">
                <a16:creationId xmlns:a16="http://schemas.microsoft.com/office/drawing/2014/main" id="{8A0AA0B1-FFB9-4045-A3BA-7B819B10C76D}"/>
              </a:ext>
            </a:extLst>
          </p:cNvPr>
          <p:cNvSpPr>
            <a:spLocks noChangeAspect="1" noEditPoints="1"/>
          </p:cNvSpPr>
          <p:nvPr/>
        </p:nvSpPr>
        <p:spPr bwMode="auto">
          <a:xfrm>
            <a:off x="7616422" y="2872712"/>
            <a:ext cx="578916" cy="55628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900">
              <a:gradFill>
                <a:gsLst>
                  <a:gs pos="0">
                    <a:srgbClr val="505050"/>
                  </a:gs>
                  <a:gs pos="100000">
                    <a:srgbClr val="505050"/>
                  </a:gs>
                </a:gsLst>
                <a:lin ang="5400000" scaled="1"/>
              </a:gradFill>
              <a:latin typeface="Arial" pitchFamily="34" charset="0"/>
            </a:endParaRPr>
          </a:p>
        </p:txBody>
      </p:sp>
      <p:sp>
        <p:nvSpPr>
          <p:cNvPr id="26" name="binary" title="Icon of binary code, ones and zeros">
            <a:extLst>
              <a:ext uri="{FF2B5EF4-FFF2-40B4-BE49-F238E27FC236}">
                <a16:creationId xmlns:a16="http://schemas.microsoft.com/office/drawing/2014/main" id="{1972B2FC-3A0F-4BC4-885B-0E7EAEA3CF73}"/>
              </a:ext>
            </a:extLst>
          </p:cNvPr>
          <p:cNvSpPr>
            <a:spLocks noChangeAspect="1" noEditPoints="1"/>
          </p:cNvSpPr>
          <p:nvPr/>
        </p:nvSpPr>
        <p:spPr bwMode="auto">
          <a:xfrm>
            <a:off x="7554050" y="1943165"/>
            <a:ext cx="578916" cy="49989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2400" dirty="0">
              <a:solidFill>
                <a:srgbClr val="000000"/>
              </a:solidFill>
              <a:latin typeface="Arial" pitchFamily="34" charset="0"/>
            </a:endParaRPr>
          </a:p>
        </p:txBody>
      </p:sp>
      <p:sp>
        <p:nvSpPr>
          <p:cNvPr id="27" name="Telemarketer_E7B9" title="Icon of a person wearing a headset">
            <a:extLst>
              <a:ext uri="{FF2B5EF4-FFF2-40B4-BE49-F238E27FC236}">
                <a16:creationId xmlns:a16="http://schemas.microsoft.com/office/drawing/2014/main" id="{BFFD4168-D468-4F9C-9825-7817D7F6868B}"/>
              </a:ext>
            </a:extLst>
          </p:cNvPr>
          <p:cNvSpPr>
            <a:spLocks noChangeAspect="1" noEditPoints="1"/>
          </p:cNvSpPr>
          <p:nvPr/>
        </p:nvSpPr>
        <p:spPr bwMode="auto">
          <a:xfrm>
            <a:off x="7682078" y="5275655"/>
            <a:ext cx="474577" cy="565995"/>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2400">
              <a:solidFill>
                <a:srgbClr val="000000"/>
              </a:solidFill>
              <a:latin typeface="Arial" pitchFamily="34" charset="0"/>
            </a:endParaRPr>
          </a:p>
        </p:txBody>
      </p:sp>
    </p:spTree>
    <p:extLst>
      <p:ext uri="{BB962C8B-B14F-4D97-AF65-F5344CB8AC3E}">
        <p14:creationId xmlns:p14="http://schemas.microsoft.com/office/powerpoint/2010/main" val="127459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25" grpId="0" animBg="1"/>
      <p:bldP spid="26" grpId="0" animBg="1"/>
      <p:bldP spid="2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2A13-4F06-4E46-B608-9629CE0A4F85}"/>
              </a:ext>
            </a:extLst>
          </p:cNvPr>
          <p:cNvSpPr>
            <a:spLocks noGrp="1"/>
          </p:cNvSpPr>
          <p:nvPr>
            <p:ph type="title"/>
          </p:nvPr>
        </p:nvSpPr>
        <p:spPr/>
        <p:txBody>
          <a:bodyPr/>
          <a:lstStyle/>
          <a:p>
            <a:r>
              <a:rPr lang="en-US" dirty="0"/>
              <a:t>Begin a Compliance Journey in the Microsoft Trust Center</a:t>
            </a:r>
          </a:p>
        </p:txBody>
      </p:sp>
      <p:pic>
        <p:nvPicPr>
          <p:cNvPr id="4" name="Picture 3" descr="Microsoft Trust Center website">
            <a:extLst>
              <a:ext uri="{FF2B5EF4-FFF2-40B4-BE49-F238E27FC236}">
                <a16:creationId xmlns:a16="http://schemas.microsoft.com/office/drawing/2014/main" id="{BD8E3596-78EB-497B-9507-E6EADBEA12BC}"/>
              </a:ext>
            </a:extLst>
          </p:cNvPr>
          <p:cNvPicPr/>
          <p:nvPr/>
        </p:nvPicPr>
        <p:blipFill>
          <a:blip r:embed="rId2">
            <a:extLst>
              <a:ext uri="{28A0092B-C50C-407E-A947-70E740481C1C}">
                <a14:useLocalDpi xmlns:a14="http://schemas.microsoft.com/office/drawing/2010/main"/>
              </a:ext>
            </a:extLst>
          </a:blip>
          <a:stretch>
            <a:fillRect/>
          </a:stretch>
        </p:blipFill>
        <p:spPr>
          <a:xfrm>
            <a:off x="583558" y="1470130"/>
            <a:ext cx="5574358" cy="4349883"/>
          </a:xfrm>
          <a:prstGeom prst="rect">
            <a:avLst/>
          </a:prstGeom>
          <a:ln w="19050">
            <a:solidFill>
              <a:schemeClr val="bg1">
                <a:lumMod val="75000"/>
              </a:schemeClr>
            </a:solidFill>
          </a:ln>
        </p:spPr>
      </p:pic>
      <p:sp>
        <p:nvSpPr>
          <p:cNvPr id="5" name="Rectangle 4">
            <a:extLst>
              <a:ext uri="{FF2B5EF4-FFF2-40B4-BE49-F238E27FC236}">
                <a16:creationId xmlns:a16="http://schemas.microsoft.com/office/drawing/2014/main" id="{7EDA3251-A7CD-4D11-82CD-71BAF8DD0A94}"/>
              </a:ext>
            </a:extLst>
          </p:cNvPr>
          <p:cNvSpPr/>
          <p:nvPr/>
        </p:nvSpPr>
        <p:spPr>
          <a:xfrm>
            <a:off x="6863508" y="1470131"/>
            <a:ext cx="4913523" cy="4839786"/>
          </a:xfrm>
          <a:prstGeom prst="rect">
            <a:avLst/>
          </a:prstGeom>
        </p:spPr>
        <p:txBody>
          <a:bodyPr wrap="square">
            <a:spAutoFit/>
          </a:bodyPr>
          <a:lstStyle/>
          <a:p>
            <a:pPr>
              <a:spcBef>
                <a:spcPts val="300"/>
              </a:spcBef>
              <a:spcAft>
                <a:spcPts val="1200"/>
              </a:spcAft>
            </a:pPr>
            <a:r>
              <a:rPr lang="en-US" sz="1600" dirty="0">
                <a:latin typeface="Segoe Pro"/>
                <a:ea typeface="Calibri" panose="020F0502020204030204" pitchFamily="34" charset="0"/>
                <a:cs typeface="Times New Roman" panose="02020603050405020304" pitchFamily="18" charset="0"/>
              </a:rPr>
              <a:t>Microsoft Trust Center is your resource for learning how Microsoft implements and support security, privacy, compliance, transparency in its cloud products and services. The Trust Center is an important part of the </a:t>
            </a:r>
            <a:r>
              <a:rPr lang="en-US" sz="1600" u="sng" dirty="0">
                <a:solidFill>
                  <a:srgbClr val="0078D7"/>
                </a:solidFill>
                <a:latin typeface="Segoe Pro"/>
                <a:ea typeface="Calibri" panose="020F0502020204030204" pitchFamily="34" charset="0"/>
                <a:cs typeface="Times New Roman" panose="02020603050405020304" pitchFamily="18" charset="0"/>
                <a:hlinkClick r:id="rId3"/>
              </a:rPr>
              <a:t>Microsoft Trusted Cloud initiative</a:t>
            </a:r>
            <a:r>
              <a:rPr lang="en-US" sz="1600" dirty="0">
                <a:latin typeface="Segoe Pro"/>
                <a:ea typeface="Calibri" panose="020F0502020204030204" pitchFamily="34" charset="0"/>
                <a:cs typeface="Times New Roman" panose="02020603050405020304" pitchFamily="18" charset="0"/>
              </a:rPr>
              <a:t> and provides support and resources for the </a:t>
            </a:r>
            <a:r>
              <a:rPr lang="en-US" sz="1600" u="sng" dirty="0">
                <a:solidFill>
                  <a:srgbClr val="0078D7"/>
                </a:solidFill>
                <a:latin typeface="Segoe Pro"/>
                <a:ea typeface="Calibri" panose="020F0502020204030204" pitchFamily="34" charset="0"/>
                <a:cs typeface="Times New Roman" panose="02020603050405020304" pitchFamily="18" charset="0"/>
                <a:hlinkClick r:id="rId4"/>
              </a:rPr>
              <a:t>legal and compliance community</a:t>
            </a:r>
            <a:r>
              <a:rPr lang="en-US" sz="1600" dirty="0">
                <a:latin typeface="Segoe Pro"/>
                <a:ea typeface="Calibri" panose="020F0502020204030204" pitchFamily="34" charset="0"/>
                <a:cs typeface="Times New Roman" panose="02020603050405020304" pitchFamily="18" charset="0"/>
              </a:rPr>
              <a:t>.</a:t>
            </a:r>
          </a:p>
          <a:p>
            <a:pPr marL="285750" lvl="0" indent="-285750">
              <a:buFont typeface="Arial" panose="020B0604020202020204" pitchFamily="34" charset="0"/>
              <a:buChar char="•"/>
            </a:pPr>
            <a:r>
              <a:rPr lang="de-DE" sz="1400" dirty="0"/>
              <a:t>In-depth information about security, privacy, and compliance offerings, policies, features, and practices across Microsoft cloud products.</a:t>
            </a:r>
            <a:endParaRPr lang="en-US" sz="1400" dirty="0"/>
          </a:p>
          <a:p>
            <a:pPr marL="285750" lvl="0" indent="-285750">
              <a:buFont typeface="Arial" panose="020B0604020202020204" pitchFamily="34" charset="0"/>
              <a:buChar char="•"/>
            </a:pPr>
            <a:r>
              <a:rPr lang="de-DE" sz="1400" dirty="0"/>
              <a:t>Recommended resources, a curated list of the most applicable and widely-used resources for each topic.</a:t>
            </a:r>
            <a:endParaRPr lang="en-US" sz="1400" dirty="0"/>
          </a:p>
          <a:p>
            <a:pPr marL="285750" lvl="0" indent="-285750">
              <a:buFont typeface="Arial" panose="020B0604020202020204" pitchFamily="34" charset="0"/>
              <a:buChar char="•"/>
            </a:pPr>
            <a:r>
              <a:rPr lang="de-DE" sz="1400" dirty="0"/>
              <a:t>Information specific to key organizational roles, including business managers, tenant admins or data security teams, risk assessment and privacy officers, and legal compliance teams.</a:t>
            </a:r>
            <a:endParaRPr lang="en-US" sz="1400" dirty="0"/>
          </a:p>
          <a:p>
            <a:pPr marL="285750" lvl="0" indent="-285750">
              <a:buFont typeface="Arial" panose="020B0604020202020204" pitchFamily="34" charset="0"/>
              <a:buChar char="•"/>
            </a:pPr>
            <a:r>
              <a:rPr lang="de-DE" sz="1400" dirty="0"/>
              <a:t>Direct guidance and support, including options for contacting Microsoft in the Contact Trust Center section of the</a:t>
            </a:r>
            <a:r>
              <a:rPr lang="de-DE" sz="1400" u="sng" dirty="0">
                <a:hlinkClick r:id="rId5"/>
              </a:rPr>
              <a:t> overview page</a:t>
            </a:r>
            <a:r>
              <a:rPr lang="de-DE" sz="1400" dirty="0"/>
              <a:t>.</a:t>
            </a:r>
            <a:endParaRPr lang="en-US" sz="1400" dirty="0"/>
          </a:p>
          <a:p>
            <a:pPr>
              <a:spcBef>
                <a:spcPts val="300"/>
              </a:spcBef>
              <a:spcAft>
                <a:spcPts val="1200"/>
              </a:spcAft>
            </a:pPr>
            <a:endParaRPr lang="en-US" sz="1600" dirty="0">
              <a:latin typeface="Segoe Pro"/>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16738BD-6937-4376-B0EE-0A14FB818F7A}"/>
              </a:ext>
            </a:extLst>
          </p:cNvPr>
          <p:cNvSpPr/>
          <p:nvPr/>
        </p:nvSpPr>
        <p:spPr>
          <a:xfrm>
            <a:off x="536156" y="5934355"/>
            <a:ext cx="4069256" cy="369332"/>
          </a:xfrm>
          <a:prstGeom prst="rect">
            <a:avLst/>
          </a:prstGeom>
        </p:spPr>
        <p:txBody>
          <a:bodyPr wrap="none">
            <a:spAutoFit/>
          </a:bodyPr>
          <a:lstStyle/>
          <a:p>
            <a:r>
              <a:rPr lang="en-US" dirty="0"/>
              <a:t>http://www.microsoft.com/TrustCenter</a:t>
            </a:r>
          </a:p>
        </p:txBody>
      </p:sp>
    </p:spTree>
    <p:extLst>
      <p:ext uri="{BB962C8B-B14F-4D97-AF65-F5344CB8AC3E}">
        <p14:creationId xmlns:p14="http://schemas.microsoft.com/office/powerpoint/2010/main" val="34634230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200" y="3587714"/>
            <a:ext cx="5671457" cy="1320361"/>
          </a:xfrm>
        </p:spPr>
        <p:txBody>
          <a:bodyPr/>
          <a:lstStyle/>
          <a:p>
            <a:r>
              <a:rPr lang="en-GB" dirty="0"/>
              <a:t>Whiteboard Design Session</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Networking</a:t>
            </a:r>
          </a:p>
        </p:txBody>
      </p:sp>
    </p:spTree>
    <p:extLst>
      <p:ext uri="{BB962C8B-B14F-4D97-AF65-F5344CB8AC3E}">
        <p14:creationId xmlns:p14="http://schemas.microsoft.com/office/powerpoint/2010/main" val="284884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fontScale="90000"/>
          </a:bodyPr>
          <a:lstStyle/>
          <a:p>
            <a:r>
              <a:rPr lang="en-US" sz="4400" dirty="0">
                <a:solidFill>
                  <a:schemeClr val="tx1"/>
                </a:solidFill>
                <a:latin typeface="Segoe UI Light" panose="020B0502040204020203" pitchFamily="34" charset="0"/>
                <a:cs typeface="Segoe UI Light" panose="020B0502040204020203" pitchFamily="34" charset="0"/>
              </a:rPr>
              <a:t>It’s a team effort - </a:t>
            </a:r>
            <a:r>
              <a:rPr lang="en-US" sz="4400" dirty="0"/>
              <a:t>https://bit.ly/37ENRLj</a:t>
            </a:r>
            <a:br>
              <a:rPr lang="en-US" sz="4400" dirty="0"/>
            </a:b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048481"/>
            <a:ext cx="10652686" cy="153580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presentation. </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19262856"/>
              </p:ext>
            </p:extLst>
          </p:nvPr>
        </p:nvGraphicFramePr>
        <p:xfrm>
          <a:off x="649693" y="2584286"/>
          <a:ext cx="10892614" cy="3585324"/>
        </p:xfrm>
        <a:graphic>
          <a:graphicData uri="http://schemas.openxmlformats.org/drawingml/2006/table">
            <a:tbl>
              <a:tblPr bandRow="1">
                <a:tableStyleId>{D113A9D2-9D6B-4929-AA2D-F23B5EE8CBE7}</a:tableStyleId>
              </a:tblPr>
              <a:tblGrid>
                <a:gridCol w="2978691">
                  <a:extLst>
                    <a:ext uri="{9D8B030D-6E8A-4147-A177-3AD203B41FA5}">
                      <a16:colId xmlns:a16="http://schemas.microsoft.com/office/drawing/2014/main" val="20000"/>
                    </a:ext>
                  </a:extLst>
                </a:gridCol>
                <a:gridCol w="7913923">
                  <a:extLst>
                    <a:ext uri="{9D8B030D-6E8A-4147-A177-3AD203B41FA5}">
                      <a16:colId xmlns:a16="http://schemas.microsoft.com/office/drawing/2014/main" val="20001"/>
                    </a:ext>
                  </a:extLst>
                </a:gridCol>
              </a:tblGrid>
              <a:tr h="885097">
                <a:tc>
                  <a:txBody>
                    <a:bodyPr/>
                    <a:lstStyle/>
                    <a:p>
                      <a:r>
                        <a:rPr lang="en-US" sz="2000" dirty="0"/>
                        <a:t>Review business</a:t>
                      </a:r>
                      <a:r>
                        <a:rPr lang="en-US" sz="2000" kern="1200" dirty="0"/>
                        <a:t> needs</a:t>
                      </a:r>
                    </a:p>
                    <a:p>
                      <a:r>
                        <a:rPr lang="en-US" sz="2000" dirty="0"/>
                        <a:t>(15 minutes)</a:t>
                      </a:r>
                      <a:br>
                        <a:rPr lang="en-US" sz="2000" dirty="0"/>
                      </a:br>
                      <a:endParaRPr lang="en-US" sz="20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Review the customer scenario, needs and objections</a:t>
                      </a:r>
                    </a:p>
                    <a:p>
                      <a:endParaRPr lang="en-US" sz="20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1434747">
                <a:tc>
                  <a:txBody>
                    <a:bodyPr/>
                    <a:lstStyle/>
                    <a:p>
                      <a:r>
                        <a:rPr lang="en-US" sz="2000" dirty="0"/>
                        <a:t>Design &amp; Prepare</a:t>
                      </a:r>
                    </a:p>
                    <a:p>
                      <a:pPr marL="0" algn="l" defTabSz="932742" rtl="0" eaLnBrk="1" latinLnBrk="0" hangingPunct="1"/>
                      <a:r>
                        <a:rPr lang="en-US" sz="2000" kern="1200" dirty="0"/>
                        <a:t>(90 minutes)</a:t>
                      </a:r>
                      <a:br>
                        <a:rPr lang="en-US" sz="2000" kern="1200" dirty="0"/>
                      </a:br>
                      <a:endParaRPr lang="en-US" sz="20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baseline="0" dirty="0"/>
                        <a:t>Design a solution for as many of the stated requirements as time allows.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Prepare for a 15-minute presentation to the customer</a:t>
                      </a:r>
                      <a:endParaRPr lang="en-US" sz="2000" dirty="0">
                        <a:latin typeface="Segoe UI" panose="020B0502040204020203" pitchFamily="34" charset="0"/>
                        <a:cs typeface="Segoe UI" panose="020B0502040204020203" pitchFamily="34" charset="0"/>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Respond to questions outlined in your guide and list the answers.</a:t>
                      </a:r>
                      <a:endParaRPr lang="en-US" sz="2000" kern="1200" baseline="0" dirty="0"/>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baseline="0" dirty="0"/>
                        <a:t>Show the solution in a presentation including diagrams if required.</a:t>
                      </a:r>
                    </a:p>
                  </a:txBody>
                  <a:tcPr marL="67235" marR="67235" marT="33617" marB="33617"/>
                </a:tc>
                <a:extLst>
                  <a:ext uri="{0D108BD9-81ED-4DB2-BD59-A6C34878D82A}">
                    <a16:rowId xmlns:a16="http://schemas.microsoft.com/office/drawing/2014/main" val="10001"/>
                  </a:ext>
                </a:extLst>
              </a:tr>
              <a:tr h="1012456">
                <a:tc>
                  <a:txBody>
                    <a:bodyPr/>
                    <a:lstStyle/>
                    <a:p>
                      <a:r>
                        <a:rPr lang="en-US" sz="2000" dirty="0"/>
                        <a:t>Present</a:t>
                      </a:r>
                    </a:p>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t>(15 minutes)</a:t>
                      </a:r>
                    </a:p>
                  </a:txBody>
                  <a:tcPr marL="67235" marR="67235" marT="33617" marB="33617"/>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Deliver 15-minute presentation to the customer</a:t>
                      </a:r>
                      <a:endParaRPr lang="en-US" sz="20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959EE403-4CAE-447D-82FD-727F391E4494}"/>
              </a:ext>
            </a:extLst>
          </p:cNvPr>
          <p:cNvSpPr/>
          <p:nvPr/>
        </p:nvSpPr>
        <p:spPr bwMode="auto">
          <a:xfrm>
            <a:off x="148179"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Web and mobile</a:t>
            </a:r>
          </a:p>
        </p:txBody>
      </p:sp>
      <p:sp>
        <p:nvSpPr>
          <p:cNvPr id="131" name="Rectangle 130">
            <a:extLst>
              <a:ext uri="{FF2B5EF4-FFF2-40B4-BE49-F238E27FC236}">
                <a16:creationId xmlns:a16="http://schemas.microsoft.com/office/drawing/2014/main" id="{B64EB740-392D-4135-AE03-234AE804A25A}"/>
              </a:ext>
            </a:extLst>
          </p:cNvPr>
          <p:cNvSpPr/>
          <p:nvPr/>
        </p:nvSpPr>
        <p:spPr bwMode="auto">
          <a:xfrm>
            <a:off x="4130970"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Line of Business </a:t>
            </a:r>
          </a:p>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Apps like SAP,</a:t>
            </a:r>
          </a:p>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SharePoint</a:t>
            </a:r>
          </a:p>
        </p:txBody>
      </p:sp>
      <p:sp>
        <p:nvSpPr>
          <p:cNvPr id="132" name="Rectangle 131">
            <a:extLst>
              <a:ext uri="{FF2B5EF4-FFF2-40B4-BE49-F238E27FC236}">
                <a16:creationId xmlns:a16="http://schemas.microsoft.com/office/drawing/2014/main" id="{3224D88A-3585-4513-9927-2C3BA3697F90}"/>
              </a:ext>
            </a:extLst>
          </p:cNvPr>
          <p:cNvSpPr/>
          <p:nvPr/>
        </p:nvSpPr>
        <p:spPr bwMode="auto">
          <a:xfrm>
            <a:off x="8113761"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Microservices apps</a:t>
            </a:r>
          </a:p>
        </p:txBody>
      </p:sp>
      <p:sp>
        <p:nvSpPr>
          <p:cNvPr id="133" name="Rectangle 132">
            <a:extLst>
              <a:ext uri="{FF2B5EF4-FFF2-40B4-BE49-F238E27FC236}">
                <a16:creationId xmlns:a16="http://schemas.microsoft.com/office/drawing/2014/main" id="{C85B6D92-26B2-42FA-B1C9-753ADC9C91AB}"/>
              </a:ext>
            </a:extLst>
          </p:cNvPr>
          <p:cNvSpPr/>
          <p:nvPr/>
        </p:nvSpPr>
        <p:spPr bwMode="auto">
          <a:xfrm>
            <a:off x="148179"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Dev and test</a:t>
            </a:r>
          </a:p>
        </p:txBody>
      </p:sp>
      <p:sp>
        <p:nvSpPr>
          <p:cNvPr id="134" name="Rectangle 133">
            <a:extLst>
              <a:ext uri="{FF2B5EF4-FFF2-40B4-BE49-F238E27FC236}">
                <a16:creationId xmlns:a16="http://schemas.microsoft.com/office/drawing/2014/main" id="{D9C4BEF6-557B-4844-AAF2-2C341C686E2A}"/>
              </a:ext>
            </a:extLst>
          </p:cNvPr>
          <p:cNvSpPr/>
          <p:nvPr/>
        </p:nvSpPr>
        <p:spPr bwMode="auto">
          <a:xfrm>
            <a:off x="4130970"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Big data </a:t>
            </a:r>
            <a:b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b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and analytics</a:t>
            </a:r>
          </a:p>
        </p:txBody>
      </p:sp>
      <p:sp>
        <p:nvSpPr>
          <p:cNvPr id="135" name="Rectangle 134">
            <a:extLst>
              <a:ext uri="{FF2B5EF4-FFF2-40B4-BE49-F238E27FC236}">
                <a16:creationId xmlns:a16="http://schemas.microsoft.com/office/drawing/2014/main" id="{0489206F-BBBB-4C2D-B1DF-7234EB5B86C7}"/>
              </a:ext>
            </a:extLst>
          </p:cNvPr>
          <p:cNvSpPr/>
          <p:nvPr/>
        </p:nvSpPr>
        <p:spPr bwMode="auto">
          <a:xfrm>
            <a:off x="8113761"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Internet of Things</a:t>
            </a:r>
          </a:p>
        </p:txBody>
      </p:sp>
      <p:sp>
        <p:nvSpPr>
          <p:cNvPr id="136" name="Rectangle 135">
            <a:extLst>
              <a:ext uri="{FF2B5EF4-FFF2-40B4-BE49-F238E27FC236}">
                <a16:creationId xmlns:a16="http://schemas.microsoft.com/office/drawing/2014/main" id="{3E545A36-4C16-40CB-8B84-0D84C961604A}"/>
              </a:ext>
            </a:extLst>
          </p:cNvPr>
          <p:cNvSpPr/>
          <p:nvPr/>
        </p:nvSpPr>
        <p:spPr bwMode="auto">
          <a:xfrm>
            <a:off x="148179"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Backup, recovery, </a:t>
            </a:r>
            <a:b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b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and archive</a:t>
            </a:r>
          </a:p>
        </p:txBody>
      </p:sp>
      <p:sp>
        <p:nvSpPr>
          <p:cNvPr id="137" name="Rectangle 136">
            <a:extLst>
              <a:ext uri="{FF2B5EF4-FFF2-40B4-BE49-F238E27FC236}">
                <a16:creationId xmlns:a16="http://schemas.microsoft.com/office/drawing/2014/main" id="{35740CF7-3CB1-4BD4-B75D-24EB6C0A688A}"/>
              </a:ext>
            </a:extLst>
          </p:cNvPr>
          <p:cNvSpPr/>
          <p:nvPr/>
        </p:nvSpPr>
        <p:spPr bwMode="auto">
          <a:xfrm>
            <a:off x="4130970"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High performance computing</a:t>
            </a:r>
          </a:p>
        </p:txBody>
      </p:sp>
      <p:sp>
        <p:nvSpPr>
          <p:cNvPr id="138" name="Rectangle 137">
            <a:extLst>
              <a:ext uri="{FF2B5EF4-FFF2-40B4-BE49-F238E27FC236}">
                <a16:creationId xmlns:a16="http://schemas.microsoft.com/office/drawing/2014/main" id="{D5BE76D8-DDB5-4E72-80CD-61F999859563}"/>
              </a:ext>
            </a:extLst>
          </p:cNvPr>
          <p:cNvSpPr/>
          <p:nvPr/>
        </p:nvSpPr>
        <p:spPr bwMode="auto">
          <a:xfrm>
            <a:off x="8113761"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Digital media</a:t>
            </a:r>
          </a:p>
        </p:txBody>
      </p:sp>
      <p:grpSp>
        <p:nvGrpSpPr>
          <p:cNvPr id="140" name="Group 139">
            <a:extLst>
              <a:ext uri="{FF2B5EF4-FFF2-40B4-BE49-F238E27FC236}">
                <a16:creationId xmlns:a16="http://schemas.microsoft.com/office/drawing/2014/main" id="{DF74540F-BF2F-401F-85EB-B1FFCB9EA898}"/>
              </a:ext>
            </a:extLst>
          </p:cNvPr>
          <p:cNvGrpSpPr/>
          <p:nvPr/>
        </p:nvGrpSpPr>
        <p:grpSpPr>
          <a:xfrm>
            <a:off x="2872299" y="3766995"/>
            <a:ext cx="8966119" cy="974922"/>
            <a:chOff x="2998758" y="3766995"/>
            <a:chExt cx="8966119" cy="974922"/>
          </a:xfrm>
        </p:grpSpPr>
        <p:pic>
          <p:nvPicPr>
            <p:cNvPr id="141" name="Picture 140">
              <a:extLst>
                <a:ext uri="{FF2B5EF4-FFF2-40B4-BE49-F238E27FC236}">
                  <a16:creationId xmlns:a16="http://schemas.microsoft.com/office/drawing/2014/main" id="{100EDE41-0371-45F5-A151-5825B18F1966}"/>
                </a:ext>
              </a:extLst>
            </p:cNvPr>
            <p:cNvPicPr>
              <a:picLocks noChangeAspect="1"/>
            </p:cNvPicPr>
            <p:nvPr/>
          </p:nvPicPr>
          <p:blipFill>
            <a:blip r:embed="rId2"/>
            <a:stretch>
              <a:fillRect/>
            </a:stretch>
          </p:blipFill>
          <p:spPr>
            <a:xfrm>
              <a:off x="7058500" y="3839275"/>
              <a:ext cx="954247" cy="875545"/>
            </a:xfrm>
            <a:prstGeom prst="rect">
              <a:avLst/>
            </a:prstGeom>
          </p:spPr>
        </p:pic>
        <p:pic>
          <p:nvPicPr>
            <p:cNvPr id="142" name="Picture 141">
              <a:extLst>
                <a:ext uri="{FF2B5EF4-FFF2-40B4-BE49-F238E27FC236}">
                  <a16:creationId xmlns:a16="http://schemas.microsoft.com/office/drawing/2014/main" id="{D37D8910-8A82-48D4-B284-5C01472509A5}"/>
                </a:ext>
              </a:extLst>
            </p:cNvPr>
            <p:cNvPicPr>
              <a:picLocks noChangeAspect="1"/>
            </p:cNvPicPr>
            <p:nvPr/>
          </p:nvPicPr>
          <p:blipFill>
            <a:blip r:embed="rId3"/>
            <a:stretch>
              <a:fillRect/>
            </a:stretch>
          </p:blipFill>
          <p:spPr>
            <a:xfrm>
              <a:off x="11010630" y="3786778"/>
              <a:ext cx="954247" cy="955139"/>
            </a:xfrm>
            <a:prstGeom prst="rect">
              <a:avLst/>
            </a:prstGeom>
          </p:spPr>
        </p:pic>
        <p:pic>
          <p:nvPicPr>
            <p:cNvPr id="143" name="Picture 142">
              <a:extLst>
                <a:ext uri="{FF2B5EF4-FFF2-40B4-BE49-F238E27FC236}">
                  <a16:creationId xmlns:a16="http://schemas.microsoft.com/office/drawing/2014/main" id="{B6E12B69-8926-46E9-BAB3-076E9F3118EE}"/>
                </a:ext>
              </a:extLst>
            </p:cNvPr>
            <p:cNvPicPr>
              <a:picLocks noChangeAspect="1"/>
            </p:cNvPicPr>
            <p:nvPr/>
          </p:nvPicPr>
          <p:blipFill>
            <a:blip r:embed="rId4"/>
            <a:stretch>
              <a:fillRect/>
            </a:stretch>
          </p:blipFill>
          <p:spPr>
            <a:xfrm>
              <a:off x="2998758" y="3766995"/>
              <a:ext cx="954247" cy="955139"/>
            </a:xfrm>
            <a:prstGeom prst="rect">
              <a:avLst/>
            </a:prstGeom>
          </p:spPr>
        </p:pic>
      </p:grpSp>
      <p:grpSp>
        <p:nvGrpSpPr>
          <p:cNvPr id="144" name="Group 143">
            <a:extLst>
              <a:ext uri="{FF2B5EF4-FFF2-40B4-BE49-F238E27FC236}">
                <a16:creationId xmlns:a16="http://schemas.microsoft.com/office/drawing/2014/main" id="{9E1F0BB8-8CE6-40B6-B0A6-3043B25900B7}"/>
              </a:ext>
            </a:extLst>
          </p:cNvPr>
          <p:cNvGrpSpPr/>
          <p:nvPr/>
        </p:nvGrpSpPr>
        <p:grpSpPr>
          <a:xfrm>
            <a:off x="2799974" y="5340608"/>
            <a:ext cx="9058772" cy="1069651"/>
            <a:chOff x="2926433" y="5340608"/>
            <a:chExt cx="9058772" cy="1069651"/>
          </a:xfrm>
        </p:grpSpPr>
        <p:pic>
          <p:nvPicPr>
            <p:cNvPr id="145" name="Picture 144">
              <a:extLst>
                <a:ext uri="{FF2B5EF4-FFF2-40B4-BE49-F238E27FC236}">
                  <a16:creationId xmlns:a16="http://schemas.microsoft.com/office/drawing/2014/main" id="{14873D4F-509E-4642-A4D0-6B7545BCBCF5}"/>
                </a:ext>
              </a:extLst>
            </p:cNvPr>
            <p:cNvPicPr>
              <a:picLocks noChangeAspect="1"/>
            </p:cNvPicPr>
            <p:nvPr/>
          </p:nvPicPr>
          <p:blipFill>
            <a:blip r:embed="rId5"/>
            <a:stretch>
              <a:fillRect/>
            </a:stretch>
          </p:blipFill>
          <p:spPr>
            <a:xfrm>
              <a:off x="2926433" y="5340608"/>
              <a:ext cx="1098896" cy="1028633"/>
            </a:xfrm>
            <a:prstGeom prst="rect">
              <a:avLst/>
            </a:prstGeom>
          </p:spPr>
        </p:pic>
        <p:pic>
          <p:nvPicPr>
            <p:cNvPr id="146" name="Picture 145">
              <a:extLst>
                <a:ext uri="{FF2B5EF4-FFF2-40B4-BE49-F238E27FC236}">
                  <a16:creationId xmlns:a16="http://schemas.microsoft.com/office/drawing/2014/main" id="{E3CB9228-7F30-4DD5-8BF8-08FA2F767A6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33985" y="5593215"/>
              <a:ext cx="1225477" cy="816985"/>
            </a:xfrm>
            <a:prstGeom prst="rect">
              <a:avLst/>
            </a:prstGeom>
          </p:spPr>
        </p:pic>
        <p:pic>
          <p:nvPicPr>
            <p:cNvPr id="147" name="Picture 146">
              <a:extLst>
                <a:ext uri="{FF2B5EF4-FFF2-40B4-BE49-F238E27FC236}">
                  <a16:creationId xmlns:a16="http://schemas.microsoft.com/office/drawing/2014/main" id="{274E66E2-7FA2-4E5E-B124-93622DC706C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990302" y="5415356"/>
              <a:ext cx="994903" cy="994903"/>
            </a:xfrm>
            <a:prstGeom prst="rect">
              <a:avLst/>
            </a:prstGeom>
          </p:spPr>
        </p:pic>
      </p:grpSp>
      <p:grpSp>
        <p:nvGrpSpPr>
          <p:cNvPr id="148" name="Group 147">
            <a:extLst>
              <a:ext uri="{FF2B5EF4-FFF2-40B4-BE49-F238E27FC236}">
                <a16:creationId xmlns:a16="http://schemas.microsoft.com/office/drawing/2014/main" id="{3213FC68-B622-4FC2-9DFA-66453AF1F56E}"/>
              </a:ext>
            </a:extLst>
          </p:cNvPr>
          <p:cNvGrpSpPr/>
          <p:nvPr/>
        </p:nvGrpSpPr>
        <p:grpSpPr>
          <a:xfrm>
            <a:off x="2910399" y="1942799"/>
            <a:ext cx="8893386" cy="1160878"/>
            <a:chOff x="3036858" y="1942799"/>
            <a:chExt cx="8893386" cy="1160878"/>
          </a:xfrm>
        </p:grpSpPr>
        <p:grpSp>
          <p:nvGrpSpPr>
            <p:cNvPr id="149" name="Group 148">
              <a:extLst>
                <a:ext uri="{FF2B5EF4-FFF2-40B4-BE49-F238E27FC236}">
                  <a16:creationId xmlns:a16="http://schemas.microsoft.com/office/drawing/2014/main" id="{852DDC88-A832-4867-B9E0-26F885121954}"/>
                </a:ext>
              </a:extLst>
            </p:cNvPr>
            <p:cNvGrpSpPr/>
            <p:nvPr/>
          </p:nvGrpSpPr>
          <p:grpSpPr>
            <a:xfrm>
              <a:off x="3036858" y="2143456"/>
              <a:ext cx="954247" cy="960221"/>
              <a:chOff x="311804" y="1754876"/>
              <a:chExt cx="973519" cy="979615"/>
            </a:xfrm>
          </p:grpSpPr>
          <p:pic>
            <p:nvPicPr>
              <p:cNvPr id="249" name="Picture 248">
                <a:extLst>
                  <a:ext uri="{FF2B5EF4-FFF2-40B4-BE49-F238E27FC236}">
                    <a16:creationId xmlns:a16="http://schemas.microsoft.com/office/drawing/2014/main" id="{FCE34B88-7FD7-4E0D-9D17-35A007CA7743}"/>
                  </a:ext>
                </a:extLst>
              </p:cNvPr>
              <p:cNvPicPr>
                <a:picLocks noChangeAspect="1"/>
              </p:cNvPicPr>
              <p:nvPr/>
            </p:nvPicPr>
            <p:blipFill>
              <a:blip r:embed="rId8"/>
              <a:stretch>
                <a:fillRect/>
              </a:stretch>
            </p:blipFill>
            <p:spPr>
              <a:xfrm>
                <a:off x="532627" y="1754876"/>
                <a:ext cx="415193" cy="606524"/>
              </a:xfrm>
              <a:prstGeom prst="rect">
                <a:avLst/>
              </a:prstGeom>
            </p:spPr>
          </p:pic>
          <p:pic>
            <p:nvPicPr>
              <p:cNvPr id="250" name="Picture 249">
                <a:extLst>
                  <a:ext uri="{FF2B5EF4-FFF2-40B4-BE49-F238E27FC236}">
                    <a16:creationId xmlns:a16="http://schemas.microsoft.com/office/drawing/2014/main" id="{C8526724-E56B-4D95-BC18-EBAAE027B1CD}"/>
                  </a:ext>
                </a:extLst>
              </p:cNvPr>
              <p:cNvPicPr>
                <a:picLocks noChangeAspect="1"/>
              </p:cNvPicPr>
              <p:nvPr/>
            </p:nvPicPr>
            <p:blipFill>
              <a:blip r:embed="rId9"/>
              <a:stretch>
                <a:fillRect/>
              </a:stretch>
            </p:blipFill>
            <p:spPr>
              <a:xfrm>
                <a:off x="311804" y="1760061"/>
                <a:ext cx="973519" cy="974430"/>
              </a:xfrm>
              <a:prstGeom prst="rect">
                <a:avLst/>
              </a:prstGeom>
            </p:spPr>
          </p:pic>
        </p:grpSp>
        <p:pic>
          <p:nvPicPr>
            <p:cNvPr id="150" name="Picture 149">
              <a:extLst>
                <a:ext uri="{FF2B5EF4-FFF2-40B4-BE49-F238E27FC236}">
                  <a16:creationId xmlns:a16="http://schemas.microsoft.com/office/drawing/2014/main" id="{86352D19-C928-4438-B9FC-7A5E38454A09}"/>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765862" y="2363509"/>
              <a:ext cx="1164382" cy="740058"/>
            </a:xfrm>
            <a:prstGeom prst="rect">
              <a:avLst/>
            </a:prstGeom>
          </p:spPr>
        </p:pic>
        <p:grpSp>
          <p:nvGrpSpPr>
            <p:cNvPr id="151" name="Group 150">
              <a:extLst>
                <a:ext uri="{FF2B5EF4-FFF2-40B4-BE49-F238E27FC236}">
                  <a16:creationId xmlns:a16="http://schemas.microsoft.com/office/drawing/2014/main" id="{87D208C6-BE94-4C80-BFD9-0A71231C2383}"/>
                </a:ext>
              </a:extLst>
            </p:cNvPr>
            <p:cNvGrpSpPr/>
            <p:nvPr/>
          </p:nvGrpSpPr>
          <p:grpSpPr>
            <a:xfrm>
              <a:off x="6880879" y="1942799"/>
              <a:ext cx="1131688" cy="1117576"/>
              <a:chOff x="888427" y="2331708"/>
              <a:chExt cx="2676306" cy="2642925"/>
            </a:xfrm>
          </p:grpSpPr>
          <p:grpSp>
            <p:nvGrpSpPr>
              <p:cNvPr id="152" name="Group 151">
                <a:extLst>
                  <a:ext uri="{FF2B5EF4-FFF2-40B4-BE49-F238E27FC236}">
                    <a16:creationId xmlns:a16="http://schemas.microsoft.com/office/drawing/2014/main" id="{3C6BA9FF-D26D-425D-BE56-5EFE425392F2}"/>
                  </a:ext>
                </a:extLst>
              </p:cNvPr>
              <p:cNvGrpSpPr/>
              <p:nvPr/>
            </p:nvGrpSpPr>
            <p:grpSpPr>
              <a:xfrm>
                <a:off x="888427" y="2331708"/>
                <a:ext cx="1551170" cy="2155679"/>
                <a:chOff x="-2165350" y="2309813"/>
                <a:chExt cx="1389063" cy="1930401"/>
              </a:xfrm>
            </p:grpSpPr>
            <p:sp>
              <p:nvSpPr>
                <p:cNvPr id="210" name="Freeform 68">
                  <a:extLst>
                    <a:ext uri="{FF2B5EF4-FFF2-40B4-BE49-F238E27FC236}">
                      <a16:creationId xmlns:a16="http://schemas.microsoft.com/office/drawing/2014/main" id="{6461C30A-A1BF-4A20-9CB2-3203F0975D3F}"/>
                    </a:ext>
                  </a:extLst>
                </p:cNvPr>
                <p:cNvSpPr>
                  <a:spLocks/>
                </p:cNvSpPr>
                <p:nvPr/>
              </p:nvSpPr>
              <p:spPr bwMode="auto">
                <a:xfrm>
                  <a:off x="-1514475" y="2568576"/>
                  <a:ext cx="738188" cy="1671638"/>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1" name="Freeform 69">
                  <a:extLst>
                    <a:ext uri="{FF2B5EF4-FFF2-40B4-BE49-F238E27FC236}">
                      <a16:creationId xmlns:a16="http://schemas.microsoft.com/office/drawing/2014/main" id="{62DA503F-15EF-4905-8A6E-201C04E0C35B}"/>
                    </a:ext>
                  </a:extLst>
                </p:cNvPr>
                <p:cNvSpPr>
                  <a:spLocks/>
                </p:cNvSpPr>
                <p:nvPr/>
              </p:nvSpPr>
              <p:spPr bwMode="auto">
                <a:xfrm>
                  <a:off x="-1730375" y="2657476"/>
                  <a:ext cx="528638" cy="1582738"/>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2" name="Freeform 71">
                  <a:extLst>
                    <a:ext uri="{FF2B5EF4-FFF2-40B4-BE49-F238E27FC236}">
                      <a16:creationId xmlns:a16="http://schemas.microsoft.com/office/drawing/2014/main" id="{D3E4261F-BBED-4E2A-9B86-070D1BAC159E}"/>
                    </a:ext>
                  </a:extLst>
                </p:cNvPr>
                <p:cNvSpPr>
                  <a:spLocks/>
                </p:cNvSpPr>
                <p:nvPr/>
              </p:nvSpPr>
              <p:spPr bwMode="auto">
                <a:xfrm>
                  <a:off x="-1843088" y="2309813"/>
                  <a:ext cx="244475" cy="206375"/>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3" name="Freeform 72">
                  <a:extLst>
                    <a:ext uri="{FF2B5EF4-FFF2-40B4-BE49-F238E27FC236}">
                      <a16:creationId xmlns:a16="http://schemas.microsoft.com/office/drawing/2014/main" id="{68B3A9C3-79F8-453A-94EA-4B99327B445C}"/>
                    </a:ext>
                  </a:extLst>
                </p:cNvPr>
                <p:cNvSpPr>
                  <a:spLocks/>
                </p:cNvSpPr>
                <p:nvPr/>
              </p:nvSpPr>
              <p:spPr bwMode="auto">
                <a:xfrm>
                  <a:off x="-1782763" y="2549526"/>
                  <a:ext cx="123825" cy="134938"/>
                </a:xfrm>
                <a:custGeom>
                  <a:avLst/>
                  <a:gdLst>
                    <a:gd name="T0" fmla="*/ 78 w 78"/>
                    <a:gd name="T1" fmla="*/ 64 h 85"/>
                    <a:gd name="T2" fmla="*/ 39 w 78"/>
                    <a:gd name="T3" fmla="*/ 85 h 85"/>
                    <a:gd name="T4" fmla="*/ 0 w 78"/>
                    <a:gd name="T5" fmla="*/ 64 h 85"/>
                    <a:gd name="T6" fmla="*/ 0 w 78"/>
                    <a:gd name="T7" fmla="*/ 0 h 85"/>
                    <a:gd name="T8" fmla="*/ 78 w 78"/>
                    <a:gd name="T9" fmla="*/ 0 h 85"/>
                    <a:gd name="T10" fmla="*/ 78 w 78"/>
                    <a:gd name="T11" fmla="*/ 64 h 85"/>
                  </a:gdLst>
                  <a:ahLst/>
                  <a:cxnLst>
                    <a:cxn ang="0">
                      <a:pos x="T0" y="T1"/>
                    </a:cxn>
                    <a:cxn ang="0">
                      <a:pos x="T2" y="T3"/>
                    </a:cxn>
                    <a:cxn ang="0">
                      <a:pos x="T4" y="T5"/>
                    </a:cxn>
                    <a:cxn ang="0">
                      <a:pos x="T6" y="T7"/>
                    </a:cxn>
                    <a:cxn ang="0">
                      <a:pos x="T8" y="T9"/>
                    </a:cxn>
                    <a:cxn ang="0">
                      <a:pos x="T10" y="T11"/>
                    </a:cxn>
                  </a:cxnLst>
                  <a:rect l="0" t="0" r="r" b="b"/>
                  <a:pathLst>
                    <a:path w="78" h="85">
                      <a:moveTo>
                        <a:pt x="78" y="64"/>
                      </a:moveTo>
                      <a:lnTo>
                        <a:pt x="39" y="85"/>
                      </a:lnTo>
                      <a:lnTo>
                        <a:pt x="0" y="64"/>
                      </a:lnTo>
                      <a:lnTo>
                        <a:pt x="0" y="0"/>
                      </a:lnTo>
                      <a:lnTo>
                        <a:pt x="78" y="0"/>
                      </a:lnTo>
                      <a:lnTo>
                        <a:pt x="78"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4" name="Freeform 73">
                  <a:extLst>
                    <a:ext uri="{FF2B5EF4-FFF2-40B4-BE49-F238E27FC236}">
                      <a16:creationId xmlns:a16="http://schemas.microsoft.com/office/drawing/2014/main" id="{091FCDCD-4704-41D6-834A-0DC7355072EB}"/>
                    </a:ext>
                  </a:extLst>
                </p:cNvPr>
                <p:cNvSpPr>
                  <a:spLocks/>
                </p:cNvSpPr>
                <p:nvPr/>
              </p:nvSpPr>
              <p:spPr bwMode="auto">
                <a:xfrm>
                  <a:off x="-1779588" y="2684463"/>
                  <a:ext cx="117475" cy="582613"/>
                </a:xfrm>
                <a:custGeom>
                  <a:avLst/>
                  <a:gdLst>
                    <a:gd name="T0" fmla="*/ 45 w 74"/>
                    <a:gd name="T1" fmla="*/ 39 h 367"/>
                    <a:gd name="T2" fmla="*/ 66 w 74"/>
                    <a:gd name="T3" fmla="*/ 21 h 367"/>
                    <a:gd name="T4" fmla="*/ 37 w 74"/>
                    <a:gd name="T5" fmla="*/ 0 h 367"/>
                    <a:gd name="T6" fmla="*/ 6 w 74"/>
                    <a:gd name="T7" fmla="*/ 21 h 367"/>
                    <a:gd name="T8" fmla="*/ 29 w 74"/>
                    <a:gd name="T9" fmla="*/ 39 h 367"/>
                    <a:gd name="T10" fmla="*/ 0 w 74"/>
                    <a:gd name="T11" fmla="*/ 338 h 367"/>
                    <a:gd name="T12" fmla="*/ 37 w 74"/>
                    <a:gd name="T13" fmla="*/ 367 h 367"/>
                    <a:gd name="T14" fmla="*/ 74 w 74"/>
                    <a:gd name="T15" fmla="*/ 338 h 367"/>
                    <a:gd name="T16" fmla="*/ 45 w 74"/>
                    <a:gd name="T17" fmla="*/ 3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7">
                      <a:moveTo>
                        <a:pt x="45" y="39"/>
                      </a:moveTo>
                      <a:lnTo>
                        <a:pt x="66" y="21"/>
                      </a:lnTo>
                      <a:lnTo>
                        <a:pt x="37" y="0"/>
                      </a:lnTo>
                      <a:lnTo>
                        <a:pt x="6" y="21"/>
                      </a:lnTo>
                      <a:lnTo>
                        <a:pt x="29" y="39"/>
                      </a:lnTo>
                      <a:lnTo>
                        <a:pt x="0" y="338"/>
                      </a:lnTo>
                      <a:lnTo>
                        <a:pt x="37" y="367"/>
                      </a:lnTo>
                      <a:lnTo>
                        <a:pt x="74" y="338"/>
                      </a:lnTo>
                      <a:lnTo>
                        <a:pt x="45" y="3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5" name="Freeform 74">
                  <a:extLst>
                    <a:ext uri="{FF2B5EF4-FFF2-40B4-BE49-F238E27FC236}">
                      <a16:creationId xmlns:a16="http://schemas.microsoft.com/office/drawing/2014/main" id="{58D195A7-1FF1-4EED-8087-B2406FFAA022}"/>
                    </a:ext>
                  </a:extLst>
                </p:cNvPr>
                <p:cNvSpPr>
                  <a:spLocks/>
                </p:cNvSpPr>
                <p:nvPr/>
              </p:nvSpPr>
              <p:spPr bwMode="auto">
                <a:xfrm>
                  <a:off x="-2165350" y="2667001"/>
                  <a:ext cx="296863" cy="692150"/>
                </a:xfrm>
                <a:custGeom>
                  <a:avLst/>
                  <a:gdLst>
                    <a:gd name="T0" fmla="*/ 97 w 97"/>
                    <a:gd name="T1" fmla="*/ 9 h 226"/>
                    <a:gd name="T2" fmla="*/ 63 w 97"/>
                    <a:gd name="T3" fmla="*/ 0 h 226"/>
                    <a:gd name="T4" fmla="*/ 0 w 97"/>
                    <a:gd name="T5" fmla="*/ 226 h 226"/>
                    <a:gd name="T6" fmla="*/ 36 w 97"/>
                    <a:gd name="T7" fmla="*/ 226 h 226"/>
                    <a:gd name="T8" fmla="*/ 97 w 97"/>
                    <a:gd name="T9" fmla="*/ 9 h 226"/>
                  </a:gdLst>
                  <a:ahLst/>
                  <a:cxnLst>
                    <a:cxn ang="0">
                      <a:pos x="T0" y="T1"/>
                    </a:cxn>
                    <a:cxn ang="0">
                      <a:pos x="T2" y="T3"/>
                    </a:cxn>
                    <a:cxn ang="0">
                      <a:pos x="T4" y="T5"/>
                    </a:cxn>
                    <a:cxn ang="0">
                      <a:pos x="T6" y="T7"/>
                    </a:cxn>
                    <a:cxn ang="0">
                      <a:pos x="T8" y="T9"/>
                    </a:cxn>
                  </a:cxnLst>
                  <a:rect l="0" t="0" r="r" b="b"/>
                  <a:pathLst>
                    <a:path w="97" h="226">
                      <a:moveTo>
                        <a:pt x="97" y="9"/>
                      </a:moveTo>
                      <a:cubicBezTo>
                        <a:pt x="86" y="6"/>
                        <a:pt x="74" y="3"/>
                        <a:pt x="63" y="0"/>
                      </a:cubicBezTo>
                      <a:cubicBezTo>
                        <a:pt x="29" y="73"/>
                        <a:pt x="8" y="146"/>
                        <a:pt x="0" y="226"/>
                      </a:cubicBezTo>
                      <a:cubicBezTo>
                        <a:pt x="36" y="226"/>
                        <a:pt x="36" y="226"/>
                        <a:pt x="36" y="226"/>
                      </a:cubicBezTo>
                      <a:cubicBezTo>
                        <a:pt x="44" y="149"/>
                        <a:pt x="65" y="79"/>
                        <a:pt x="97"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6" name="Freeform 75">
                  <a:extLst>
                    <a:ext uri="{FF2B5EF4-FFF2-40B4-BE49-F238E27FC236}">
                      <a16:creationId xmlns:a16="http://schemas.microsoft.com/office/drawing/2014/main" id="{BF9D8E90-6022-4329-9C25-3C956ED36F6A}"/>
                    </a:ext>
                  </a:extLst>
                </p:cNvPr>
                <p:cNvSpPr>
                  <a:spLocks/>
                </p:cNvSpPr>
                <p:nvPr/>
              </p:nvSpPr>
              <p:spPr bwMode="auto">
                <a:xfrm>
                  <a:off x="-1570038" y="2667001"/>
                  <a:ext cx="296863" cy="692150"/>
                </a:xfrm>
                <a:custGeom>
                  <a:avLst/>
                  <a:gdLst>
                    <a:gd name="T0" fmla="*/ 0 w 97"/>
                    <a:gd name="T1" fmla="*/ 9 h 226"/>
                    <a:gd name="T2" fmla="*/ 34 w 97"/>
                    <a:gd name="T3" fmla="*/ 0 h 226"/>
                    <a:gd name="T4" fmla="*/ 97 w 97"/>
                    <a:gd name="T5" fmla="*/ 226 h 226"/>
                    <a:gd name="T6" fmla="*/ 61 w 97"/>
                    <a:gd name="T7" fmla="*/ 226 h 226"/>
                    <a:gd name="T8" fmla="*/ 0 w 97"/>
                    <a:gd name="T9" fmla="*/ 9 h 226"/>
                  </a:gdLst>
                  <a:ahLst/>
                  <a:cxnLst>
                    <a:cxn ang="0">
                      <a:pos x="T0" y="T1"/>
                    </a:cxn>
                    <a:cxn ang="0">
                      <a:pos x="T2" y="T3"/>
                    </a:cxn>
                    <a:cxn ang="0">
                      <a:pos x="T4" y="T5"/>
                    </a:cxn>
                    <a:cxn ang="0">
                      <a:pos x="T6" y="T7"/>
                    </a:cxn>
                    <a:cxn ang="0">
                      <a:pos x="T8" y="T9"/>
                    </a:cxn>
                  </a:cxnLst>
                  <a:rect l="0" t="0" r="r" b="b"/>
                  <a:pathLst>
                    <a:path w="97" h="226">
                      <a:moveTo>
                        <a:pt x="0" y="9"/>
                      </a:moveTo>
                      <a:cubicBezTo>
                        <a:pt x="11" y="6"/>
                        <a:pt x="23" y="3"/>
                        <a:pt x="34" y="0"/>
                      </a:cubicBezTo>
                      <a:cubicBezTo>
                        <a:pt x="68" y="73"/>
                        <a:pt x="89" y="146"/>
                        <a:pt x="97" y="226"/>
                      </a:cubicBezTo>
                      <a:cubicBezTo>
                        <a:pt x="61" y="226"/>
                        <a:pt x="61" y="226"/>
                        <a:pt x="61" y="226"/>
                      </a:cubicBezTo>
                      <a:cubicBezTo>
                        <a:pt x="53" y="149"/>
                        <a:pt x="32" y="79"/>
                        <a:pt x="0"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7" name="Freeform 76">
                  <a:extLst>
                    <a:ext uri="{FF2B5EF4-FFF2-40B4-BE49-F238E27FC236}">
                      <a16:creationId xmlns:a16="http://schemas.microsoft.com/office/drawing/2014/main" id="{5C6D75CE-DADB-4B9E-B3C9-76D505FD7C40}"/>
                    </a:ext>
                  </a:extLst>
                </p:cNvPr>
                <p:cNvSpPr>
                  <a:spLocks/>
                </p:cNvSpPr>
                <p:nvPr/>
              </p:nvSpPr>
              <p:spPr bwMode="auto">
                <a:xfrm>
                  <a:off x="-1908175" y="3522663"/>
                  <a:ext cx="180975" cy="652463"/>
                </a:xfrm>
                <a:custGeom>
                  <a:avLst/>
                  <a:gdLst>
                    <a:gd name="T0" fmla="*/ 99 w 114"/>
                    <a:gd name="T1" fmla="*/ 411 h 411"/>
                    <a:gd name="T2" fmla="*/ 16 w 114"/>
                    <a:gd name="T3" fmla="*/ 411 h 411"/>
                    <a:gd name="T4" fmla="*/ 0 w 114"/>
                    <a:gd name="T5" fmla="*/ 0 h 411"/>
                    <a:gd name="T6" fmla="*/ 114 w 114"/>
                    <a:gd name="T7" fmla="*/ 0 h 411"/>
                    <a:gd name="T8" fmla="*/ 99 w 114"/>
                    <a:gd name="T9" fmla="*/ 411 h 411"/>
                  </a:gdLst>
                  <a:ahLst/>
                  <a:cxnLst>
                    <a:cxn ang="0">
                      <a:pos x="T0" y="T1"/>
                    </a:cxn>
                    <a:cxn ang="0">
                      <a:pos x="T2" y="T3"/>
                    </a:cxn>
                    <a:cxn ang="0">
                      <a:pos x="T4" y="T5"/>
                    </a:cxn>
                    <a:cxn ang="0">
                      <a:pos x="T6" y="T7"/>
                    </a:cxn>
                    <a:cxn ang="0">
                      <a:pos x="T8" y="T9"/>
                    </a:cxn>
                  </a:cxnLst>
                  <a:rect l="0" t="0" r="r" b="b"/>
                  <a:pathLst>
                    <a:path w="114" h="411">
                      <a:moveTo>
                        <a:pt x="99" y="411"/>
                      </a:moveTo>
                      <a:lnTo>
                        <a:pt x="16" y="411"/>
                      </a:lnTo>
                      <a:lnTo>
                        <a:pt x="0" y="0"/>
                      </a:lnTo>
                      <a:lnTo>
                        <a:pt x="114" y="0"/>
                      </a:lnTo>
                      <a:lnTo>
                        <a:pt x="99"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8" name="Freeform 77">
                  <a:extLst>
                    <a:ext uri="{FF2B5EF4-FFF2-40B4-BE49-F238E27FC236}">
                      <a16:creationId xmlns:a16="http://schemas.microsoft.com/office/drawing/2014/main" id="{EFD5739B-9286-4F90-8F1D-584BECB23286}"/>
                    </a:ext>
                  </a:extLst>
                </p:cNvPr>
                <p:cNvSpPr>
                  <a:spLocks/>
                </p:cNvSpPr>
                <p:nvPr/>
              </p:nvSpPr>
              <p:spPr bwMode="auto">
                <a:xfrm>
                  <a:off x="-1717675" y="3522663"/>
                  <a:ext cx="184150" cy="652463"/>
                </a:xfrm>
                <a:custGeom>
                  <a:avLst/>
                  <a:gdLst>
                    <a:gd name="T0" fmla="*/ 101 w 116"/>
                    <a:gd name="T1" fmla="*/ 411 h 411"/>
                    <a:gd name="T2" fmla="*/ 16 w 116"/>
                    <a:gd name="T3" fmla="*/ 411 h 411"/>
                    <a:gd name="T4" fmla="*/ 0 w 116"/>
                    <a:gd name="T5" fmla="*/ 0 h 411"/>
                    <a:gd name="T6" fmla="*/ 116 w 116"/>
                    <a:gd name="T7" fmla="*/ 0 h 411"/>
                    <a:gd name="T8" fmla="*/ 101 w 116"/>
                    <a:gd name="T9" fmla="*/ 411 h 411"/>
                  </a:gdLst>
                  <a:ahLst/>
                  <a:cxnLst>
                    <a:cxn ang="0">
                      <a:pos x="T0" y="T1"/>
                    </a:cxn>
                    <a:cxn ang="0">
                      <a:pos x="T2" y="T3"/>
                    </a:cxn>
                    <a:cxn ang="0">
                      <a:pos x="T4" y="T5"/>
                    </a:cxn>
                    <a:cxn ang="0">
                      <a:pos x="T6" y="T7"/>
                    </a:cxn>
                    <a:cxn ang="0">
                      <a:pos x="T8" y="T9"/>
                    </a:cxn>
                  </a:cxnLst>
                  <a:rect l="0" t="0" r="r" b="b"/>
                  <a:pathLst>
                    <a:path w="116" h="411">
                      <a:moveTo>
                        <a:pt x="101" y="411"/>
                      </a:moveTo>
                      <a:lnTo>
                        <a:pt x="16" y="411"/>
                      </a:lnTo>
                      <a:lnTo>
                        <a:pt x="0" y="0"/>
                      </a:lnTo>
                      <a:lnTo>
                        <a:pt x="116" y="0"/>
                      </a:lnTo>
                      <a:lnTo>
                        <a:pt x="101"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9" name="Freeform 78">
                  <a:extLst>
                    <a:ext uri="{FF2B5EF4-FFF2-40B4-BE49-F238E27FC236}">
                      <a16:creationId xmlns:a16="http://schemas.microsoft.com/office/drawing/2014/main" id="{51518884-A512-42EF-8FA2-94E2D81EC56E}"/>
                    </a:ext>
                  </a:extLst>
                </p:cNvPr>
                <p:cNvSpPr>
                  <a:spLocks/>
                </p:cNvSpPr>
                <p:nvPr/>
              </p:nvSpPr>
              <p:spPr bwMode="auto">
                <a:xfrm>
                  <a:off x="-1895475" y="4160838"/>
                  <a:ext cx="157163" cy="79375"/>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0" name="Freeform 79">
                  <a:extLst>
                    <a:ext uri="{FF2B5EF4-FFF2-40B4-BE49-F238E27FC236}">
                      <a16:creationId xmlns:a16="http://schemas.microsoft.com/office/drawing/2014/main" id="{1C5AD4FA-ED21-4647-BEC3-6D0EE3F115FC}"/>
                    </a:ext>
                  </a:extLst>
                </p:cNvPr>
                <p:cNvSpPr>
                  <a:spLocks/>
                </p:cNvSpPr>
                <p:nvPr/>
              </p:nvSpPr>
              <p:spPr bwMode="auto">
                <a:xfrm>
                  <a:off x="-1701800" y="4160838"/>
                  <a:ext cx="155575" cy="79375"/>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1" name="Freeform 80">
                  <a:extLst>
                    <a:ext uri="{FF2B5EF4-FFF2-40B4-BE49-F238E27FC236}">
                      <a16:creationId xmlns:a16="http://schemas.microsoft.com/office/drawing/2014/main" id="{D475940C-6112-48B5-809A-3521B36192D6}"/>
                    </a:ext>
                  </a:extLst>
                </p:cNvPr>
                <p:cNvSpPr>
                  <a:spLocks/>
                </p:cNvSpPr>
                <p:nvPr/>
              </p:nvSpPr>
              <p:spPr bwMode="auto">
                <a:xfrm>
                  <a:off x="-2149475" y="3359151"/>
                  <a:ext cx="79375"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2" name="Freeform 81">
                  <a:extLst>
                    <a:ext uri="{FF2B5EF4-FFF2-40B4-BE49-F238E27FC236}">
                      <a16:creationId xmlns:a16="http://schemas.microsoft.com/office/drawing/2014/main" id="{97095C24-136B-4EB8-B98F-216BB2FBA547}"/>
                    </a:ext>
                  </a:extLst>
                </p:cNvPr>
                <p:cNvSpPr>
                  <a:spLocks/>
                </p:cNvSpPr>
                <p:nvPr/>
              </p:nvSpPr>
              <p:spPr bwMode="auto">
                <a:xfrm>
                  <a:off x="-1368425" y="3359151"/>
                  <a:ext cx="80963"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3" name="Freeform 82">
                  <a:extLst>
                    <a:ext uri="{FF2B5EF4-FFF2-40B4-BE49-F238E27FC236}">
                      <a16:creationId xmlns:a16="http://schemas.microsoft.com/office/drawing/2014/main" id="{64354FC8-616F-4656-BF0E-583D742715ED}"/>
                    </a:ext>
                  </a:extLst>
                </p:cNvPr>
                <p:cNvSpPr>
                  <a:spLocks/>
                </p:cNvSpPr>
                <p:nvPr/>
              </p:nvSpPr>
              <p:spPr bwMode="auto">
                <a:xfrm>
                  <a:off x="-1974850" y="2651126"/>
                  <a:ext cx="509588" cy="871538"/>
                </a:xfrm>
                <a:custGeom>
                  <a:avLst/>
                  <a:gdLst>
                    <a:gd name="T0" fmla="*/ 199 w 321"/>
                    <a:gd name="T1" fmla="*/ 0 h 549"/>
                    <a:gd name="T2" fmla="*/ 160 w 321"/>
                    <a:gd name="T3" fmla="*/ 313 h 549"/>
                    <a:gd name="T4" fmla="*/ 121 w 321"/>
                    <a:gd name="T5" fmla="*/ 0 h 549"/>
                    <a:gd name="T6" fmla="*/ 0 w 321"/>
                    <a:gd name="T7" fmla="*/ 10 h 549"/>
                    <a:gd name="T8" fmla="*/ 0 w 321"/>
                    <a:gd name="T9" fmla="*/ 549 h 549"/>
                    <a:gd name="T10" fmla="*/ 321 w 321"/>
                    <a:gd name="T11" fmla="*/ 549 h 549"/>
                    <a:gd name="T12" fmla="*/ 321 w 321"/>
                    <a:gd name="T13" fmla="*/ 10 h 549"/>
                    <a:gd name="T14" fmla="*/ 199 w 321"/>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549">
                      <a:moveTo>
                        <a:pt x="199" y="0"/>
                      </a:moveTo>
                      <a:lnTo>
                        <a:pt x="160" y="313"/>
                      </a:lnTo>
                      <a:lnTo>
                        <a:pt x="121" y="0"/>
                      </a:lnTo>
                      <a:lnTo>
                        <a:pt x="0" y="10"/>
                      </a:lnTo>
                      <a:lnTo>
                        <a:pt x="0" y="549"/>
                      </a:lnTo>
                      <a:lnTo>
                        <a:pt x="321" y="549"/>
                      </a:lnTo>
                      <a:lnTo>
                        <a:pt x="321" y="10"/>
                      </a:lnTo>
                      <a:lnTo>
                        <a:pt x="19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4" name="Freeform 83">
                  <a:extLst>
                    <a:ext uri="{FF2B5EF4-FFF2-40B4-BE49-F238E27FC236}">
                      <a16:creationId xmlns:a16="http://schemas.microsoft.com/office/drawing/2014/main" id="{66ADADEB-D824-4B63-91A6-D98CDB492A35}"/>
                    </a:ext>
                  </a:extLst>
                </p:cNvPr>
                <p:cNvSpPr>
                  <a:spLocks/>
                </p:cNvSpPr>
                <p:nvPr/>
              </p:nvSpPr>
              <p:spPr bwMode="auto">
                <a:xfrm>
                  <a:off x="-1619250" y="24241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5" name="Freeform 84">
                  <a:extLst>
                    <a:ext uri="{FF2B5EF4-FFF2-40B4-BE49-F238E27FC236}">
                      <a16:creationId xmlns:a16="http://schemas.microsoft.com/office/drawing/2014/main" id="{DF8D8815-8F90-402F-B4D4-40A33D4C7FCF}"/>
                    </a:ext>
                  </a:extLst>
                </p:cNvPr>
                <p:cNvSpPr>
                  <a:spLocks/>
                </p:cNvSpPr>
                <p:nvPr/>
              </p:nvSpPr>
              <p:spPr bwMode="auto">
                <a:xfrm>
                  <a:off x="-1619250"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6" name="Freeform 85">
                  <a:extLst>
                    <a:ext uri="{FF2B5EF4-FFF2-40B4-BE49-F238E27FC236}">
                      <a16:creationId xmlns:a16="http://schemas.microsoft.com/office/drawing/2014/main" id="{84E7B37D-3F48-41AD-8CAD-177F0173533E}"/>
                    </a:ext>
                  </a:extLst>
                </p:cNvPr>
                <p:cNvSpPr>
                  <a:spLocks/>
                </p:cNvSpPr>
                <p:nvPr/>
              </p:nvSpPr>
              <p:spPr bwMode="auto">
                <a:xfrm>
                  <a:off x="-162560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7" name="Freeform 86">
                  <a:extLst>
                    <a:ext uri="{FF2B5EF4-FFF2-40B4-BE49-F238E27FC236}">
                      <a16:creationId xmlns:a16="http://schemas.microsoft.com/office/drawing/2014/main" id="{8C868EB8-155C-4E45-980A-B4E32080CC4F}"/>
                    </a:ext>
                  </a:extLst>
                </p:cNvPr>
                <p:cNvSpPr>
                  <a:spLocks/>
                </p:cNvSpPr>
                <p:nvPr/>
              </p:nvSpPr>
              <p:spPr bwMode="auto">
                <a:xfrm>
                  <a:off x="-1622425" y="2414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8" name="Freeform 87">
                  <a:extLst>
                    <a:ext uri="{FF2B5EF4-FFF2-40B4-BE49-F238E27FC236}">
                      <a16:creationId xmlns:a16="http://schemas.microsoft.com/office/drawing/2014/main" id="{E9BFF801-1F90-47FC-B682-7939EAFECBF6}"/>
                    </a:ext>
                  </a:extLst>
                </p:cNvPr>
                <p:cNvSpPr>
                  <a:spLocks/>
                </p:cNvSpPr>
                <p:nvPr/>
              </p:nvSpPr>
              <p:spPr bwMode="auto">
                <a:xfrm>
                  <a:off x="-182245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9" name="Freeform 88">
                  <a:extLst>
                    <a:ext uri="{FF2B5EF4-FFF2-40B4-BE49-F238E27FC236}">
                      <a16:creationId xmlns:a16="http://schemas.microsoft.com/office/drawing/2014/main" id="{56B5BC82-C7B8-4B5D-8A54-E634A6D3A307}"/>
                    </a:ext>
                  </a:extLst>
                </p:cNvPr>
                <p:cNvSpPr>
                  <a:spLocks/>
                </p:cNvSpPr>
                <p:nvPr/>
              </p:nvSpPr>
              <p:spPr bwMode="auto">
                <a:xfrm>
                  <a:off x="-1616075" y="24272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0" name="Freeform 89">
                  <a:extLst>
                    <a:ext uri="{FF2B5EF4-FFF2-40B4-BE49-F238E27FC236}">
                      <a16:creationId xmlns:a16="http://schemas.microsoft.com/office/drawing/2014/main" id="{1E909A96-4015-4125-8AE6-5ACC499168B4}"/>
                    </a:ext>
                  </a:extLst>
                </p:cNvPr>
                <p:cNvSpPr>
                  <a:spLocks/>
                </p:cNvSpPr>
                <p:nvPr/>
              </p:nvSpPr>
              <p:spPr bwMode="auto">
                <a:xfrm>
                  <a:off x="-1616075" y="24336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1" name="Freeform 90">
                  <a:extLst>
                    <a:ext uri="{FF2B5EF4-FFF2-40B4-BE49-F238E27FC236}">
                      <a16:creationId xmlns:a16="http://schemas.microsoft.com/office/drawing/2014/main" id="{F008028C-ACEC-4A35-AE1D-FA6E27198269}"/>
                    </a:ext>
                  </a:extLst>
                </p:cNvPr>
                <p:cNvSpPr>
                  <a:spLocks/>
                </p:cNvSpPr>
                <p:nvPr/>
              </p:nvSpPr>
              <p:spPr bwMode="auto">
                <a:xfrm>
                  <a:off x="-1625600" y="2408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2" name="Freeform 91">
                  <a:extLst>
                    <a:ext uri="{FF2B5EF4-FFF2-40B4-BE49-F238E27FC236}">
                      <a16:creationId xmlns:a16="http://schemas.microsoft.com/office/drawing/2014/main" id="{5B859072-B118-42A3-A18C-4B42FB31D130}"/>
                    </a:ext>
                  </a:extLst>
                </p:cNvPr>
                <p:cNvSpPr>
                  <a:spLocks/>
                </p:cNvSpPr>
                <p:nvPr/>
              </p:nvSpPr>
              <p:spPr bwMode="auto">
                <a:xfrm>
                  <a:off x="-1827213" y="24304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3" name="Freeform 92">
                  <a:extLst>
                    <a:ext uri="{FF2B5EF4-FFF2-40B4-BE49-F238E27FC236}">
                      <a16:creationId xmlns:a16="http://schemas.microsoft.com/office/drawing/2014/main" id="{E1E34BA4-CFB0-44C8-AEC3-F937156D7E8E}"/>
                    </a:ext>
                  </a:extLst>
                </p:cNvPr>
                <p:cNvSpPr>
                  <a:spLocks/>
                </p:cNvSpPr>
                <p:nvPr/>
              </p:nvSpPr>
              <p:spPr bwMode="auto">
                <a:xfrm>
                  <a:off x="-1825625"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4" name="Freeform 93">
                  <a:extLst>
                    <a:ext uri="{FF2B5EF4-FFF2-40B4-BE49-F238E27FC236}">
                      <a16:creationId xmlns:a16="http://schemas.microsoft.com/office/drawing/2014/main" id="{4D471E4C-DFCF-404C-A50D-44208CBA970B}"/>
                    </a:ext>
                  </a:extLst>
                </p:cNvPr>
                <p:cNvSpPr>
                  <a:spLocks/>
                </p:cNvSpPr>
                <p:nvPr/>
              </p:nvSpPr>
              <p:spPr bwMode="auto">
                <a:xfrm>
                  <a:off x="-1825625" y="24177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5" name="Freeform 94">
                  <a:extLst>
                    <a:ext uri="{FF2B5EF4-FFF2-40B4-BE49-F238E27FC236}">
                      <a16:creationId xmlns:a16="http://schemas.microsoft.com/office/drawing/2014/main" id="{29E9CE05-9051-4F4C-9A8A-AEA7FA628CB7}"/>
                    </a:ext>
                  </a:extLst>
                </p:cNvPr>
                <p:cNvSpPr>
                  <a:spLocks/>
                </p:cNvSpPr>
                <p:nvPr/>
              </p:nvSpPr>
              <p:spPr bwMode="auto">
                <a:xfrm>
                  <a:off x="-1827213" y="2427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6" name="Freeform 95">
                  <a:extLst>
                    <a:ext uri="{FF2B5EF4-FFF2-40B4-BE49-F238E27FC236}">
                      <a16:creationId xmlns:a16="http://schemas.microsoft.com/office/drawing/2014/main" id="{B7D6E930-A034-4E6B-9AE1-C7F9DFFFF769}"/>
                    </a:ext>
                  </a:extLst>
                </p:cNvPr>
                <p:cNvSpPr>
                  <a:spLocks/>
                </p:cNvSpPr>
                <p:nvPr/>
              </p:nvSpPr>
              <p:spPr bwMode="auto">
                <a:xfrm>
                  <a:off x="-1846263" y="2398713"/>
                  <a:ext cx="247650" cy="222250"/>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7" name="Freeform 107">
                  <a:extLst>
                    <a:ext uri="{FF2B5EF4-FFF2-40B4-BE49-F238E27FC236}">
                      <a16:creationId xmlns:a16="http://schemas.microsoft.com/office/drawing/2014/main" id="{1902CF5A-8CA3-45C3-8CF0-347E30CC80F1}"/>
                    </a:ext>
                  </a:extLst>
                </p:cNvPr>
                <p:cNvSpPr>
                  <a:spLocks/>
                </p:cNvSpPr>
                <p:nvPr/>
              </p:nvSpPr>
              <p:spPr bwMode="auto">
                <a:xfrm>
                  <a:off x="-793750" y="2562226"/>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8" name="Freeform 108">
                  <a:extLst>
                    <a:ext uri="{FF2B5EF4-FFF2-40B4-BE49-F238E27FC236}">
                      <a16:creationId xmlns:a16="http://schemas.microsoft.com/office/drawing/2014/main" id="{285170D1-8C04-402E-B5E9-E0EEECB04A35}"/>
                    </a:ext>
                  </a:extLst>
                </p:cNvPr>
                <p:cNvSpPr>
                  <a:spLocks/>
                </p:cNvSpPr>
                <p:nvPr/>
              </p:nvSpPr>
              <p:spPr bwMode="auto">
                <a:xfrm>
                  <a:off x="-7937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9" name="Freeform 109">
                  <a:extLst>
                    <a:ext uri="{FF2B5EF4-FFF2-40B4-BE49-F238E27FC236}">
                      <a16:creationId xmlns:a16="http://schemas.microsoft.com/office/drawing/2014/main" id="{4FF6352D-84AF-4744-A121-C8D80BD86B75}"/>
                    </a:ext>
                  </a:extLst>
                </p:cNvPr>
                <p:cNvSpPr>
                  <a:spLocks/>
                </p:cNvSpPr>
                <p:nvPr/>
              </p:nvSpPr>
              <p:spPr bwMode="auto">
                <a:xfrm>
                  <a:off x="-800100"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0" name="Freeform 110">
                  <a:extLst>
                    <a:ext uri="{FF2B5EF4-FFF2-40B4-BE49-F238E27FC236}">
                      <a16:creationId xmlns:a16="http://schemas.microsoft.com/office/drawing/2014/main" id="{23C94A9E-BE4D-4910-8D3E-E1CD226E37B3}"/>
                    </a:ext>
                  </a:extLst>
                </p:cNvPr>
                <p:cNvSpPr>
                  <a:spLocks/>
                </p:cNvSpPr>
                <p:nvPr/>
              </p:nvSpPr>
              <p:spPr bwMode="auto">
                <a:xfrm>
                  <a:off x="-796925" y="25527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1" name="Freeform 111">
                  <a:extLst>
                    <a:ext uri="{FF2B5EF4-FFF2-40B4-BE49-F238E27FC236}">
                      <a16:creationId xmlns:a16="http://schemas.microsoft.com/office/drawing/2014/main" id="{FBF9416F-A8FB-4DA1-ACCC-BB23F93E0272}"/>
                    </a:ext>
                  </a:extLst>
                </p:cNvPr>
                <p:cNvSpPr>
                  <a:spLocks/>
                </p:cNvSpPr>
                <p:nvPr/>
              </p:nvSpPr>
              <p:spPr bwMode="auto">
                <a:xfrm>
                  <a:off x="-981075"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2" name="Freeform 112">
                  <a:extLst>
                    <a:ext uri="{FF2B5EF4-FFF2-40B4-BE49-F238E27FC236}">
                      <a16:creationId xmlns:a16="http://schemas.microsoft.com/office/drawing/2014/main" id="{13AAAB62-1D51-44E5-A4A8-CED3929FC806}"/>
                    </a:ext>
                  </a:extLst>
                </p:cNvPr>
                <p:cNvSpPr>
                  <a:spLocks/>
                </p:cNvSpPr>
                <p:nvPr/>
              </p:nvSpPr>
              <p:spPr bwMode="auto">
                <a:xfrm>
                  <a:off x="-793750" y="256540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3" name="Freeform 113">
                  <a:extLst>
                    <a:ext uri="{FF2B5EF4-FFF2-40B4-BE49-F238E27FC236}">
                      <a16:creationId xmlns:a16="http://schemas.microsoft.com/office/drawing/2014/main" id="{F00E7D9E-5541-4B6E-BC3E-1779CFF68E9D}"/>
                    </a:ext>
                  </a:extLst>
                </p:cNvPr>
                <p:cNvSpPr>
                  <a:spLocks/>
                </p:cNvSpPr>
                <p:nvPr/>
              </p:nvSpPr>
              <p:spPr bwMode="auto">
                <a:xfrm>
                  <a:off x="-793750" y="257175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4" name="Freeform 114">
                  <a:extLst>
                    <a:ext uri="{FF2B5EF4-FFF2-40B4-BE49-F238E27FC236}">
                      <a16:creationId xmlns:a16="http://schemas.microsoft.com/office/drawing/2014/main" id="{9D96C0C7-19D0-42BD-8FFB-0348A7162009}"/>
                    </a:ext>
                  </a:extLst>
                </p:cNvPr>
                <p:cNvSpPr>
                  <a:spLocks/>
                </p:cNvSpPr>
                <p:nvPr/>
              </p:nvSpPr>
              <p:spPr bwMode="auto">
                <a:xfrm>
                  <a:off x="-800100" y="2546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5" name="Freeform 115">
                  <a:extLst>
                    <a:ext uri="{FF2B5EF4-FFF2-40B4-BE49-F238E27FC236}">
                      <a16:creationId xmlns:a16="http://schemas.microsoft.com/office/drawing/2014/main" id="{332D1203-88F2-4FC4-81AE-E4DE95547E3A}"/>
                    </a:ext>
                  </a:extLst>
                </p:cNvPr>
                <p:cNvSpPr>
                  <a:spLocks/>
                </p:cNvSpPr>
                <p:nvPr/>
              </p:nvSpPr>
              <p:spPr bwMode="auto">
                <a:xfrm>
                  <a:off x="-987425" y="25685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6" name="Freeform 116">
                  <a:extLst>
                    <a:ext uri="{FF2B5EF4-FFF2-40B4-BE49-F238E27FC236}">
                      <a16:creationId xmlns:a16="http://schemas.microsoft.com/office/drawing/2014/main" id="{C2C5F66D-1D79-45C7-820A-DCBF44B6209B}"/>
                    </a:ext>
                  </a:extLst>
                </p:cNvPr>
                <p:cNvSpPr>
                  <a:spLocks/>
                </p:cNvSpPr>
                <p:nvPr/>
              </p:nvSpPr>
              <p:spPr bwMode="auto">
                <a:xfrm>
                  <a:off x="-9842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7" name="Freeform 117">
                  <a:extLst>
                    <a:ext uri="{FF2B5EF4-FFF2-40B4-BE49-F238E27FC236}">
                      <a16:creationId xmlns:a16="http://schemas.microsoft.com/office/drawing/2014/main" id="{515D790D-2784-4CCA-B88B-EA986B0B2618}"/>
                    </a:ext>
                  </a:extLst>
                </p:cNvPr>
                <p:cNvSpPr>
                  <a:spLocks/>
                </p:cNvSpPr>
                <p:nvPr/>
              </p:nvSpPr>
              <p:spPr bwMode="auto">
                <a:xfrm>
                  <a:off x="-984250" y="25558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8" name="Freeform 118">
                  <a:extLst>
                    <a:ext uri="{FF2B5EF4-FFF2-40B4-BE49-F238E27FC236}">
                      <a16:creationId xmlns:a16="http://schemas.microsoft.com/office/drawing/2014/main" id="{1D880BB9-AA93-4D4F-957A-F58D99BE4F26}"/>
                    </a:ext>
                  </a:extLst>
                </p:cNvPr>
                <p:cNvSpPr>
                  <a:spLocks/>
                </p:cNvSpPr>
                <p:nvPr/>
              </p:nvSpPr>
              <p:spPr bwMode="auto">
                <a:xfrm>
                  <a:off x="-987425" y="25654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grpSp>
          <p:sp>
            <p:nvSpPr>
              <p:cNvPr id="153" name="Freeform 5">
                <a:extLst>
                  <a:ext uri="{FF2B5EF4-FFF2-40B4-BE49-F238E27FC236}">
                    <a16:creationId xmlns:a16="http://schemas.microsoft.com/office/drawing/2014/main" id="{6005E58E-1FCC-4893-8297-ACD7DB4F1398}"/>
                  </a:ext>
                </a:extLst>
              </p:cNvPr>
              <p:cNvSpPr>
                <a:spLocks/>
              </p:cNvSpPr>
              <p:nvPr/>
            </p:nvSpPr>
            <p:spPr bwMode="auto">
              <a:xfrm>
                <a:off x="2144816" y="3401213"/>
                <a:ext cx="469676" cy="204316"/>
              </a:xfrm>
              <a:custGeom>
                <a:avLst/>
                <a:gdLst>
                  <a:gd name="T0" fmla="*/ 89 w 115"/>
                  <a:gd name="T1" fmla="*/ 0 h 50"/>
                  <a:gd name="T2" fmla="*/ 115 w 115"/>
                  <a:gd name="T3" fmla="*/ 25 h 50"/>
                  <a:gd name="T4" fmla="*/ 115 w 115"/>
                  <a:gd name="T5" fmla="*/ 25 h 50"/>
                  <a:gd name="T6" fmla="*/ 89 w 115"/>
                  <a:gd name="T7" fmla="*/ 50 h 50"/>
                  <a:gd name="T8" fmla="*/ 25 w 115"/>
                  <a:gd name="T9" fmla="*/ 50 h 50"/>
                  <a:gd name="T10" fmla="*/ 0 w 115"/>
                  <a:gd name="T11" fmla="*/ 25 h 50"/>
                  <a:gd name="T12" fmla="*/ 0 w 115"/>
                  <a:gd name="T13" fmla="*/ 25 h 50"/>
                  <a:gd name="T14" fmla="*/ 25 w 115"/>
                  <a:gd name="T15" fmla="*/ 0 h 50"/>
                  <a:gd name="T16" fmla="*/ 89 w 115"/>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0">
                    <a:moveTo>
                      <a:pt x="89" y="0"/>
                    </a:moveTo>
                    <a:cubicBezTo>
                      <a:pt x="104" y="0"/>
                      <a:pt x="115" y="11"/>
                      <a:pt x="115" y="25"/>
                    </a:cubicBezTo>
                    <a:cubicBezTo>
                      <a:pt x="115" y="25"/>
                      <a:pt x="115" y="25"/>
                      <a:pt x="115" y="25"/>
                    </a:cubicBezTo>
                    <a:cubicBezTo>
                      <a:pt x="115" y="39"/>
                      <a:pt x="104" y="50"/>
                      <a:pt x="89" y="50"/>
                    </a:cubicBezTo>
                    <a:cubicBezTo>
                      <a:pt x="25" y="50"/>
                      <a:pt x="25" y="50"/>
                      <a:pt x="25" y="50"/>
                    </a:cubicBezTo>
                    <a:cubicBezTo>
                      <a:pt x="11" y="50"/>
                      <a:pt x="0" y="39"/>
                      <a:pt x="0" y="25"/>
                    </a:cubicBezTo>
                    <a:cubicBezTo>
                      <a:pt x="0" y="25"/>
                      <a:pt x="0" y="25"/>
                      <a:pt x="0" y="25"/>
                    </a:cubicBezTo>
                    <a:cubicBezTo>
                      <a:pt x="0" y="11"/>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4" name="Freeform 6">
                <a:extLst>
                  <a:ext uri="{FF2B5EF4-FFF2-40B4-BE49-F238E27FC236}">
                    <a16:creationId xmlns:a16="http://schemas.microsoft.com/office/drawing/2014/main" id="{8DEF9E88-E362-400D-9268-A210166E6C34}"/>
                  </a:ext>
                </a:extLst>
              </p:cNvPr>
              <p:cNvSpPr>
                <a:spLocks/>
              </p:cNvSpPr>
              <p:nvPr/>
            </p:nvSpPr>
            <p:spPr bwMode="auto">
              <a:xfrm>
                <a:off x="2144816" y="3715156"/>
                <a:ext cx="469676" cy="208053"/>
              </a:xfrm>
              <a:custGeom>
                <a:avLst/>
                <a:gdLst>
                  <a:gd name="T0" fmla="*/ 89 w 115"/>
                  <a:gd name="T1" fmla="*/ 0 h 51"/>
                  <a:gd name="T2" fmla="*/ 115 w 115"/>
                  <a:gd name="T3" fmla="*/ 26 h 51"/>
                  <a:gd name="T4" fmla="*/ 115 w 115"/>
                  <a:gd name="T5" fmla="*/ 26 h 51"/>
                  <a:gd name="T6" fmla="*/ 89 w 115"/>
                  <a:gd name="T7" fmla="*/ 51 h 51"/>
                  <a:gd name="T8" fmla="*/ 25 w 115"/>
                  <a:gd name="T9" fmla="*/ 51 h 51"/>
                  <a:gd name="T10" fmla="*/ 0 w 115"/>
                  <a:gd name="T11" fmla="*/ 26 h 51"/>
                  <a:gd name="T12" fmla="*/ 0 w 115"/>
                  <a:gd name="T13" fmla="*/ 26 h 51"/>
                  <a:gd name="T14" fmla="*/ 25 w 115"/>
                  <a:gd name="T15" fmla="*/ 0 h 51"/>
                  <a:gd name="T16" fmla="*/ 89 w 11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1">
                    <a:moveTo>
                      <a:pt x="89" y="0"/>
                    </a:moveTo>
                    <a:cubicBezTo>
                      <a:pt x="104" y="0"/>
                      <a:pt x="115" y="12"/>
                      <a:pt x="115" y="26"/>
                    </a:cubicBezTo>
                    <a:cubicBezTo>
                      <a:pt x="115" y="26"/>
                      <a:pt x="115" y="26"/>
                      <a:pt x="115" y="26"/>
                    </a:cubicBezTo>
                    <a:cubicBezTo>
                      <a:pt x="115" y="40"/>
                      <a:pt x="104" y="51"/>
                      <a:pt x="89" y="51"/>
                    </a:cubicBezTo>
                    <a:cubicBezTo>
                      <a:pt x="25" y="51"/>
                      <a:pt x="25" y="51"/>
                      <a:pt x="25" y="51"/>
                    </a:cubicBezTo>
                    <a:cubicBezTo>
                      <a:pt x="11" y="51"/>
                      <a:pt x="0" y="40"/>
                      <a:pt x="0" y="26"/>
                    </a:cubicBezTo>
                    <a:cubicBezTo>
                      <a:pt x="0" y="26"/>
                      <a:pt x="0" y="26"/>
                      <a:pt x="0" y="26"/>
                    </a:cubicBezTo>
                    <a:cubicBezTo>
                      <a:pt x="0" y="12"/>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5" name="Freeform 289">
                <a:extLst>
                  <a:ext uri="{FF2B5EF4-FFF2-40B4-BE49-F238E27FC236}">
                    <a16:creationId xmlns:a16="http://schemas.microsoft.com/office/drawing/2014/main" id="{DD67362E-E9AD-4000-9EB3-F7767125D9E1}"/>
                  </a:ext>
                </a:extLst>
              </p:cNvPr>
              <p:cNvSpPr>
                <a:spLocks/>
              </p:cNvSpPr>
              <p:nvPr/>
            </p:nvSpPr>
            <p:spPr bwMode="auto">
              <a:xfrm>
                <a:off x="2540987" y="3332691"/>
                <a:ext cx="1023746" cy="1641942"/>
              </a:xfrm>
              <a:custGeom>
                <a:avLst/>
                <a:gdLst>
                  <a:gd name="connsiteX0" fmla="*/ 534972 w 1023744"/>
                  <a:gd name="connsiteY0" fmla="*/ 0 h 1641941"/>
                  <a:gd name="connsiteX1" fmla="*/ 1000519 w 1023744"/>
                  <a:gd name="connsiteY1" fmla="*/ 533077 h 1641941"/>
                  <a:gd name="connsiteX2" fmla="*/ 1000519 w 1023744"/>
                  <a:gd name="connsiteY2" fmla="*/ 817927 h 1641941"/>
                  <a:gd name="connsiteX3" fmla="*/ 959682 w 1023744"/>
                  <a:gd name="connsiteY3" fmla="*/ 1053945 h 1641941"/>
                  <a:gd name="connsiteX4" fmla="*/ 1016374 w 1023744"/>
                  <a:gd name="connsiteY4" fmla="*/ 1165479 h 1641941"/>
                  <a:gd name="connsiteX5" fmla="*/ 1023744 w 1023744"/>
                  <a:gd name="connsiteY5" fmla="*/ 1179979 h 1641941"/>
                  <a:gd name="connsiteX6" fmla="*/ 934988 w 1023744"/>
                  <a:gd name="connsiteY6" fmla="*/ 1277635 h 1641941"/>
                  <a:gd name="connsiteX7" fmla="*/ 531161 w 1023744"/>
                  <a:gd name="connsiteY7" fmla="*/ 1579389 h 1641941"/>
                  <a:gd name="connsiteX8" fmla="*/ 401311 w 1023744"/>
                  <a:gd name="connsiteY8" fmla="*/ 1641941 h 1641941"/>
                  <a:gd name="connsiteX9" fmla="*/ 398676 w 1023744"/>
                  <a:gd name="connsiteY9" fmla="*/ 1632801 h 1641941"/>
                  <a:gd name="connsiteX10" fmla="*/ 302198 w 1023744"/>
                  <a:gd name="connsiteY10" fmla="*/ 1298102 h 1641941"/>
                  <a:gd name="connsiteX11" fmla="*/ 0 w 1023744"/>
                  <a:gd name="connsiteY11" fmla="*/ 817927 h 1641941"/>
                  <a:gd name="connsiteX12" fmla="*/ 0 w 1023744"/>
                  <a:gd name="connsiteY12" fmla="*/ 533077 h 1641941"/>
                  <a:gd name="connsiteX13" fmla="*/ 534972 w 1023744"/>
                  <a:gd name="connsiteY13" fmla="*/ 0 h 16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3744" h="1641941">
                    <a:moveTo>
                      <a:pt x="534972" y="0"/>
                    </a:moveTo>
                    <a:cubicBezTo>
                      <a:pt x="833085" y="0"/>
                      <a:pt x="1000519" y="240088"/>
                      <a:pt x="1000519" y="533077"/>
                    </a:cubicBezTo>
                    <a:cubicBezTo>
                      <a:pt x="1000519" y="533077"/>
                      <a:pt x="1000519" y="533077"/>
                      <a:pt x="1000519" y="817927"/>
                    </a:cubicBezTo>
                    <a:cubicBezTo>
                      <a:pt x="1000519" y="903382"/>
                      <a:pt x="988268" y="984767"/>
                      <a:pt x="959682" y="1053945"/>
                    </a:cubicBezTo>
                    <a:cubicBezTo>
                      <a:pt x="959682" y="1053945"/>
                      <a:pt x="959682" y="1053945"/>
                      <a:pt x="1016374" y="1165479"/>
                    </a:cubicBezTo>
                    <a:lnTo>
                      <a:pt x="1023744" y="1179979"/>
                    </a:lnTo>
                    <a:lnTo>
                      <a:pt x="934988" y="1277635"/>
                    </a:lnTo>
                    <a:cubicBezTo>
                      <a:pt x="816070" y="1396553"/>
                      <a:pt x="680140" y="1498459"/>
                      <a:pt x="531161" y="1579389"/>
                    </a:cubicBezTo>
                    <a:lnTo>
                      <a:pt x="401311" y="1641941"/>
                    </a:lnTo>
                    <a:lnTo>
                      <a:pt x="398676" y="1632801"/>
                    </a:lnTo>
                    <a:cubicBezTo>
                      <a:pt x="384894" y="1584987"/>
                      <a:pt x="357328" y="1489359"/>
                      <a:pt x="302198" y="1298102"/>
                    </a:cubicBezTo>
                    <a:cubicBezTo>
                      <a:pt x="122513" y="1212647"/>
                      <a:pt x="0" y="1029530"/>
                      <a:pt x="0" y="817927"/>
                    </a:cubicBezTo>
                    <a:cubicBezTo>
                      <a:pt x="0" y="817927"/>
                      <a:pt x="0" y="817927"/>
                      <a:pt x="0" y="533077"/>
                    </a:cubicBezTo>
                    <a:cubicBezTo>
                      <a:pt x="0" y="240088"/>
                      <a:pt x="240941" y="0"/>
                      <a:pt x="534972"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noAutofit/>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6" name="Rectangle 11">
                <a:extLst>
                  <a:ext uri="{FF2B5EF4-FFF2-40B4-BE49-F238E27FC236}">
                    <a16:creationId xmlns:a16="http://schemas.microsoft.com/office/drawing/2014/main" id="{A56BD6E8-3AB8-45EF-BD86-2907AAEE2A41}"/>
                  </a:ext>
                </a:extLst>
              </p:cNvPr>
              <p:cNvSpPr>
                <a:spLocks noChangeArrowheads="1"/>
              </p:cNvSpPr>
              <p:nvPr/>
            </p:nvSpPr>
            <p:spPr bwMode="auto">
              <a:xfrm>
                <a:off x="2332934" y="2392093"/>
                <a:ext cx="1016592" cy="189240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7" name="Freeform 12">
                <a:extLst>
                  <a:ext uri="{FF2B5EF4-FFF2-40B4-BE49-F238E27FC236}">
                    <a16:creationId xmlns:a16="http://schemas.microsoft.com/office/drawing/2014/main" id="{DEFCD3A5-9CE5-4F48-B24A-F8B6E6CC3B2F}"/>
                  </a:ext>
                </a:extLst>
              </p:cNvPr>
              <p:cNvSpPr>
                <a:spLocks/>
              </p:cNvSpPr>
              <p:nvPr/>
            </p:nvSpPr>
            <p:spPr bwMode="auto">
              <a:xfrm>
                <a:off x="2385257" y="2417010"/>
                <a:ext cx="910699" cy="1831360"/>
              </a:xfrm>
              <a:custGeom>
                <a:avLst/>
                <a:gdLst>
                  <a:gd name="T0" fmla="*/ 223 w 223"/>
                  <a:gd name="T1" fmla="*/ 441 h 450"/>
                  <a:gd name="T2" fmla="*/ 214 w 223"/>
                  <a:gd name="T3" fmla="*/ 450 h 450"/>
                  <a:gd name="T4" fmla="*/ 9 w 223"/>
                  <a:gd name="T5" fmla="*/ 450 h 450"/>
                  <a:gd name="T6" fmla="*/ 0 w 223"/>
                  <a:gd name="T7" fmla="*/ 441 h 450"/>
                  <a:gd name="T8" fmla="*/ 0 w 223"/>
                  <a:gd name="T9" fmla="*/ 10 h 450"/>
                  <a:gd name="T10" fmla="*/ 9 w 223"/>
                  <a:gd name="T11" fmla="*/ 0 h 450"/>
                  <a:gd name="T12" fmla="*/ 214 w 223"/>
                  <a:gd name="T13" fmla="*/ 0 h 450"/>
                  <a:gd name="T14" fmla="*/ 223 w 223"/>
                  <a:gd name="T15" fmla="*/ 10 h 450"/>
                  <a:gd name="T16" fmla="*/ 223 w 223"/>
                  <a:gd name="T17" fmla="*/ 44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50">
                    <a:moveTo>
                      <a:pt x="223" y="441"/>
                    </a:moveTo>
                    <a:cubicBezTo>
                      <a:pt x="223" y="446"/>
                      <a:pt x="219" y="450"/>
                      <a:pt x="214" y="450"/>
                    </a:cubicBezTo>
                    <a:cubicBezTo>
                      <a:pt x="9" y="450"/>
                      <a:pt x="9" y="450"/>
                      <a:pt x="9" y="450"/>
                    </a:cubicBezTo>
                    <a:cubicBezTo>
                      <a:pt x="4" y="450"/>
                      <a:pt x="0" y="446"/>
                      <a:pt x="0" y="441"/>
                    </a:cubicBezTo>
                    <a:cubicBezTo>
                      <a:pt x="0" y="10"/>
                      <a:pt x="0" y="10"/>
                      <a:pt x="0" y="10"/>
                    </a:cubicBezTo>
                    <a:cubicBezTo>
                      <a:pt x="0" y="4"/>
                      <a:pt x="4" y="0"/>
                      <a:pt x="9" y="0"/>
                    </a:cubicBezTo>
                    <a:cubicBezTo>
                      <a:pt x="214" y="0"/>
                      <a:pt x="214" y="0"/>
                      <a:pt x="214" y="0"/>
                    </a:cubicBezTo>
                    <a:cubicBezTo>
                      <a:pt x="219" y="0"/>
                      <a:pt x="223" y="4"/>
                      <a:pt x="223" y="10"/>
                    </a:cubicBezTo>
                    <a:lnTo>
                      <a:pt x="223" y="4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8" name="Rectangle 13">
                <a:extLst>
                  <a:ext uri="{FF2B5EF4-FFF2-40B4-BE49-F238E27FC236}">
                    <a16:creationId xmlns:a16="http://schemas.microsoft.com/office/drawing/2014/main" id="{5594D3FA-1048-49E8-A522-CC942E1D9124}"/>
                  </a:ext>
                </a:extLst>
              </p:cNvPr>
              <p:cNvSpPr>
                <a:spLocks noChangeArrowheads="1"/>
              </p:cNvSpPr>
              <p:nvPr/>
            </p:nvSpPr>
            <p:spPr bwMode="auto">
              <a:xfrm>
                <a:off x="2463747" y="2701057"/>
                <a:ext cx="754969" cy="1265757"/>
              </a:xfrm>
              <a:prstGeom prst="rect">
                <a:avLst/>
              </a:prstGeom>
              <a:solidFill>
                <a:srgbClr val="FFFFFF">
                  <a:lumMod val="5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9" name="Freeform 14">
                <a:extLst>
                  <a:ext uri="{FF2B5EF4-FFF2-40B4-BE49-F238E27FC236}">
                    <a16:creationId xmlns:a16="http://schemas.microsoft.com/office/drawing/2014/main" id="{2BF20BC8-F365-4D87-BDDA-417AD92F881E}"/>
                  </a:ext>
                </a:extLst>
              </p:cNvPr>
              <p:cNvSpPr>
                <a:spLocks/>
              </p:cNvSpPr>
              <p:nvPr/>
            </p:nvSpPr>
            <p:spPr bwMode="auto">
              <a:xfrm>
                <a:off x="2463747" y="4049038"/>
                <a:ext cx="48587" cy="44850"/>
              </a:xfrm>
              <a:custGeom>
                <a:avLst/>
                <a:gdLst>
                  <a:gd name="T0" fmla="*/ 11 w 12"/>
                  <a:gd name="T1" fmla="*/ 4 h 11"/>
                  <a:gd name="T2" fmla="*/ 5 w 12"/>
                  <a:gd name="T3" fmla="*/ 4 h 11"/>
                  <a:gd name="T4" fmla="*/ 8 w 12"/>
                  <a:gd name="T5" fmla="*/ 2 h 11"/>
                  <a:gd name="T6" fmla="*/ 8 w 12"/>
                  <a:gd name="T7" fmla="*/ 0 h 11"/>
                  <a:gd name="T8" fmla="*/ 7 w 12"/>
                  <a:gd name="T9" fmla="*/ 0 h 11"/>
                  <a:gd name="T10" fmla="*/ 0 w 12"/>
                  <a:gd name="T11" fmla="*/ 5 h 11"/>
                  <a:gd name="T12" fmla="*/ 7 w 12"/>
                  <a:gd name="T13" fmla="*/ 11 h 11"/>
                  <a:gd name="T14" fmla="*/ 7 w 12"/>
                  <a:gd name="T15" fmla="*/ 11 h 11"/>
                  <a:gd name="T16" fmla="*/ 8 w 12"/>
                  <a:gd name="T17" fmla="*/ 10 h 11"/>
                  <a:gd name="T18" fmla="*/ 8 w 12"/>
                  <a:gd name="T19" fmla="*/ 9 h 11"/>
                  <a:gd name="T20" fmla="*/ 5 w 12"/>
                  <a:gd name="T21" fmla="*/ 6 h 11"/>
                  <a:gd name="T22" fmla="*/ 11 w 12"/>
                  <a:gd name="T23" fmla="*/ 6 h 11"/>
                  <a:gd name="T24" fmla="*/ 12 w 12"/>
                  <a:gd name="T25" fmla="*/ 5 h 11"/>
                  <a:gd name="T26" fmla="*/ 11 w 12"/>
                  <a:gd name="T2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11" y="4"/>
                    </a:moveTo>
                    <a:cubicBezTo>
                      <a:pt x="5" y="4"/>
                      <a:pt x="5" y="4"/>
                      <a:pt x="5" y="4"/>
                    </a:cubicBezTo>
                    <a:cubicBezTo>
                      <a:pt x="8" y="2"/>
                      <a:pt x="8" y="2"/>
                      <a:pt x="8" y="2"/>
                    </a:cubicBezTo>
                    <a:cubicBezTo>
                      <a:pt x="8" y="1"/>
                      <a:pt x="9" y="1"/>
                      <a:pt x="8" y="0"/>
                    </a:cubicBezTo>
                    <a:cubicBezTo>
                      <a:pt x="8" y="0"/>
                      <a:pt x="7" y="0"/>
                      <a:pt x="7" y="0"/>
                    </a:cubicBezTo>
                    <a:cubicBezTo>
                      <a:pt x="0" y="5"/>
                      <a:pt x="0" y="5"/>
                      <a:pt x="0" y="5"/>
                    </a:cubicBezTo>
                    <a:cubicBezTo>
                      <a:pt x="7" y="11"/>
                      <a:pt x="7" y="11"/>
                      <a:pt x="7" y="11"/>
                    </a:cubicBezTo>
                    <a:cubicBezTo>
                      <a:pt x="7" y="11"/>
                      <a:pt x="7" y="11"/>
                      <a:pt x="7" y="11"/>
                    </a:cubicBezTo>
                    <a:cubicBezTo>
                      <a:pt x="8" y="11"/>
                      <a:pt x="8" y="11"/>
                      <a:pt x="8" y="10"/>
                    </a:cubicBezTo>
                    <a:cubicBezTo>
                      <a:pt x="9" y="10"/>
                      <a:pt x="8" y="9"/>
                      <a:pt x="8" y="9"/>
                    </a:cubicBezTo>
                    <a:cubicBezTo>
                      <a:pt x="5" y="6"/>
                      <a:pt x="5" y="6"/>
                      <a:pt x="5" y="6"/>
                    </a:cubicBezTo>
                    <a:cubicBezTo>
                      <a:pt x="11" y="6"/>
                      <a:pt x="11" y="6"/>
                      <a:pt x="11" y="6"/>
                    </a:cubicBezTo>
                    <a:cubicBezTo>
                      <a:pt x="12" y="6"/>
                      <a:pt x="12" y="6"/>
                      <a:pt x="12" y="5"/>
                    </a:cubicBezTo>
                    <a:cubicBezTo>
                      <a:pt x="12" y="5"/>
                      <a:pt x="12"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0" name="Freeform 16">
                <a:extLst>
                  <a:ext uri="{FF2B5EF4-FFF2-40B4-BE49-F238E27FC236}">
                    <a16:creationId xmlns:a16="http://schemas.microsoft.com/office/drawing/2014/main" id="{92A08160-577D-44E7-BE64-0ECC2EDC53D4}"/>
                  </a:ext>
                </a:extLst>
              </p:cNvPr>
              <p:cNvSpPr>
                <a:spLocks/>
              </p:cNvSpPr>
              <p:nvPr/>
            </p:nvSpPr>
            <p:spPr bwMode="auto">
              <a:xfrm>
                <a:off x="2838737" y="4040315"/>
                <a:ext cx="28654" cy="24914"/>
              </a:xfrm>
              <a:custGeom>
                <a:avLst/>
                <a:gdLst>
                  <a:gd name="T0" fmla="*/ 0 w 23"/>
                  <a:gd name="T1" fmla="*/ 20 h 20"/>
                  <a:gd name="T2" fmla="*/ 23 w 23"/>
                  <a:gd name="T3" fmla="*/ 20 h 20"/>
                  <a:gd name="T4" fmla="*/ 23 w 23"/>
                  <a:gd name="T5" fmla="*/ 0 h 20"/>
                  <a:gd name="T6" fmla="*/ 0 w 23"/>
                  <a:gd name="T7" fmla="*/ 4 h 20"/>
                  <a:gd name="T8" fmla="*/ 0 w 23"/>
                  <a:gd name="T9" fmla="*/ 20 h 20"/>
                </a:gdLst>
                <a:ahLst/>
                <a:cxnLst>
                  <a:cxn ang="0">
                    <a:pos x="T0" y="T1"/>
                  </a:cxn>
                  <a:cxn ang="0">
                    <a:pos x="T2" y="T3"/>
                  </a:cxn>
                  <a:cxn ang="0">
                    <a:pos x="T4" y="T5"/>
                  </a:cxn>
                  <a:cxn ang="0">
                    <a:pos x="T6" y="T7"/>
                  </a:cxn>
                  <a:cxn ang="0">
                    <a:pos x="T8" y="T9"/>
                  </a:cxn>
                </a:cxnLst>
                <a:rect l="0" t="0" r="r" b="b"/>
                <a:pathLst>
                  <a:path w="23" h="20">
                    <a:moveTo>
                      <a:pt x="0" y="20"/>
                    </a:moveTo>
                    <a:lnTo>
                      <a:pt x="23" y="20"/>
                    </a:lnTo>
                    <a:lnTo>
                      <a:pt x="23" y="0"/>
                    </a:lnTo>
                    <a:lnTo>
                      <a:pt x="0" y="4"/>
                    </a:lnTo>
                    <a:lnTo>
                      <a:pt x="0" y="2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1" name="Freeform 17">
                <a:extLst>
                  <a:ext uri="{FF2B5EF4-FFF2-40B4-BE49-F238E27FC236}">
                    <a16:creationId xmlns:a16="http://schemas.microsoft.com/office/drawing/2014/main" id="{97454DE6-34E5-4333-80DC-9F44EDFFBB39}"/>
                  </a:ext>
                </a:extLst>
              </p:cNvPr>
              <p:cNvSpPr>
                <a:spLocks/>
              </p:cNvSpPr>
              <p:nvPr/>
            </p:nvSpPr>
            <p:spPr bwMode="auto">
              <a:xfrm>
                <a:off x="2810086" y="4045299"/>
                <a:ext cx="24915" cy="19933"/>
              </a:xfrm>
              <a:custGeom>
                <a:avLst/>
                <a:gdLst>
                  <a:gd name="T0" fmla="*/ 20 w 20"/>
                  <a:gd name="T1" fmla="*/ 16 h 16"/>
                  <a:gd name="T2" fmla="*/ 20 w 20"/>
                  <a:gd name="T3" fmla="*/ 0 h 16"/>
                  <a:gd name="T4" fmla="*/ 0 w 20"/>
                  <a:gd name="T5" fmla="*/ 3 h 16"/>
                  <a:gd name="T6" fmla="*/ 0 w 20"/>
                  <a:gd name="T7" fmla="*/ 16 h 16"/>
                  <a:gd name="T8" fmla="*/ 20 w 20"/>
                  <a:gd name="T9" fmla="*/ 16 h 16"/>
                </a:gdLst>
                <a:ahLst/>
                <a:cxnLst>
                  <a:cxn ang="0">
                    <a:pos x="T0" y="T1"/>
                  </a:cxn>
                  <a:cxn ang="0">
                    <a:pos x="T2" y="T3"/>
                  </a:cxn>
                  <a:cxn ang="0">
                    <a:pos x="T4" y="T5"/>
                  </a:cxn>
                  <a:cxn ang="0">
                    <a:pos x="T6" y="T7"/>
                  </a:cxn>
                  <a:cxn ang="0">
                    <a:pos x="T8" y="T9"/>
                  </a:cxn>
                </a:cxnLst>
                <a:rect l="0" t="0" r="r" b="b"/>
                <a:pathLst>
                  <a:path w="20" h="16">
                    <a:moveTo>
                      <a:pt x="20" y="16"/>
                    </a:moveTo>
                    <a:lnTo>
                      <a:pt x="20" y="0"/>
                    </a:lnTo>
                    <a:lnTo>
                      <a:pt x="0" y="3"/>
                    </a:lnTo>
                    <a:lnTo>
                      <a:pt x="0" y="16"/>
                    </a:lnTo>
                    <a:lnTo>
                      <a:pt x="20" y="1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2" name="Freeform 18">
                <a:extLst>
                  <a:ext uri="{FF2B5EF4-FFF2-40B4-BE49-F238E27FC236}">
                    <a16:creationId xmlns:a16="http://schemas.microsoft.com/office/drawing/2014/main" id="{71E00400-2A10-4959-B995-73EAF921D188}"/>
                  </a:ext>
                </a:extLst>
              </p:cNvPr>
              <p:cNvSpPr>
                <a:spLocks/>
              </p:cNvSpPr>
              <p:nvPr/>
            </p:nvSpPr>
            <p:spPr bwMode="auto">
              <a:xfrm>
                <a:off x="2838737" y="4072710"/>
                <a:ext cx="28654" cy="24914"/>
              </a:xfrm>
              <a:custGeom>
                <a:avLst/>
                <a:gdLst>
                  <a:gd name="T0" fmla="*/ 0 w 23"/>
                  <a:gd name="T1" fmla="*/ 0 h 20"/>
                  <a:gd name="T2" fmla="*/ 0 w 23"/>
                  <a:gd name="T3" fmla="*/ 17 h 20"/>
                  <a:gd name="T4" fmla="*/ 23 w 23"/>
                  <a:gd name="T5" fmla="*/ 20 h 20"/>
                  <a:gd name="T6" fmla="*/ 23 w 23"/>
                  <a:gd name="T7" fmla="*/ 0 h 20"/>
                  <a:gd name="T8" fmla="*/ 0 w 23"/>
                  <a:gd name="T9" fmla="*/ 0 h 20"/>
                </a:gdLst>
                <a:ahLst/>
                <a:cxnLst>
                  <a:cxn ang="0">
                    <a:pos x="T0" y="T1"/>
                  </a:cxn>
                  <a:cxn ang="0">
                    <a:pos x="T2" y="T3"/>
                  </a:cxn>
                  <a:cxn ang="0">
                    <a:pos x="T4" y="T5"/>
                  </a:cxn>
                  <a:cxn ang="0">
                    <a:pos x="T6" y="T7"/>
                  </a:cxn>
                  <a:cxn ang="0">
                    <a:pos x="T8" y="T9"/>
                  </a:cxn>
                </a:cxnLst>
                <a:rect l="0" t="0" r="r" b="b"/>
                <a:pathLst>
                  <a:path w="23" h="20">
                    <a:moveTo>
                      <a:pt x="0" y="0"/>
                    </a:moveTo>
                    <a:lnTo>
                      <a:pt x="0" y="17"/>
                    </a:lnTo>
                    <a:lnTo>
                      <a:pt x="23" y="20"/>
                    </a:lnTo>
                    <a:lnTo>
                      <a:pt x="23"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3" name="Freeform 19">
                <a:extLst>
                  <a:ext uri="{FF2B5EF4-FFF2-40B4-BE49-F238E27FC236}">
                    <a16:creationId xmlns:a16="http://schemas.microsoft.com/office/drawing/2014/main" id="{065C5D02-F180-4417-BF2A-EF04308E954A}"/>
                  </a:ext>
                </a:extLst>
              </p:cNvPr>
              <p:cNvSpPr>
                <a:spLocks/>
              </p:cNvSpPr>
              <p:nvPr/>
            </p:nvSpPr>
            <p:spPr bwMode="auto">
              <a:xfrm>
                <a:off x="2810086" y="4072710"/>
                <a:ext cx="24915" cy="21180"/>
              </a:xfrm>
              <a:custGeom>
                <a:avLst/>
                <a:gdLst>
                  <a:gd name="T0" fmla="*/ 20 w 20"/>
                  <a:gd name="T1" fmla="*/ 0 h 17"/>
                  <a:gd name="T2" fmla="*/ 0 w 20"/>
                  <a:gd name="T3" fmla="*/ 0 h 17"/>
                  <a:gd name="T4" fmla="*/ 0 w 20"/>
                  <a:gd name="T5" fmla="*/ 13 h 17"/>
                  <a:gd name="T6" fmla="*/ 20 w 20"/>
                  <a:gd name="T7" fmla="*/ 17 h 17"/>
                  <a:gd name="T8" fmla="*/ 20 w 20"/>
                  <a:gd name="T9" fmla="*/ 0 h 17"/>
                </a:gdLst>
                <a:ahLst/>
                <a:cxnLst>
                  <a:cxn ang="0">
                    <a:pos x="T0" y="T1"/>
                  </a:cxn>
                  <a:cxn ang="0">
                    <a:pos x="T2" y="T3"/>
                  </a:cxn>
                  <a:cxn ang="0">
                    <a:pos x="T4" y="T5"/>
                  </a:cxn>
                  <a:cxn ang="0">
                    <a:pos x="T6" y="T7"/>
                  </a:cxn>
                  <a:cxn ang="0">
                    <a:pos x="T8" y="T9"/>
                  </a:cxn>
                </a:cxnLst>
                <a:rect l="0" t="0" r="r" b="b"/>
                <a:pathLst>
                  <a:path w="20" h="17">
                    <a:moveTo>
                      <a:pt x="20" y="0"/>
                    </a:moveTo>
                    <a:lnTo>
                      <a:pt x="0" y="0"/>
                    </a:lnTo>
                    <a:lnTo>
                      <a:pt x="0" y="13"/>
                    </a:lnTo>
                    <a:lnTo>
                      <a:pt x="20" y="17"/>
                    </a:lnTo>
                    <a:lnTo>
                      <a:pt x="2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4" name="Oval 20">
                <a:extLst>
                  <a:ext uri="{FF2B5EF4-FFF2-40B4-BE49-F238E27FC236}">
                    <a16:creationId xmlns:a16="http://schemas.microsoft.com/office/drawing/2014/main" id="{448D8488-8D00-4EBE-9CA2-62AA6E36B7E3}"/>
                  </a:ext>
                </a:extLst>
              </p:cNvPr>
              <p:cNvSpPr>
                <a:spLocks noChangeArrowheads="1"/>
              </p:cNvSpPr>
              <p:nvPr/>
            </p:nvSpPr>
            <p:spPr bwMode="auto">
              <a:xfrm>
                <a:off x="2471223" y="2465596"/>
                <a:ext cx="82224" cy="7724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5" name="Freeform 23">
                <a:extLst>
                  <a:ext uri="{FF2B5EF4-FFF2-40B4-BE49-F238E27FC236}">
                    <a16:creationId xmlns:a16="http://schemas.microsoft.com/office/drawing/2014/main" id="{BF97901F-A72E-42A1-B0FC-C08ADED7771D}"/>
                  </a:ext>
                </a:extLst>
              </p:cNvPr>
              <p:cNvSpPr>
                <a:spLocks/>
              </p:cNvSpPr>
              <p:nvPr/>
            </p:nvSpPr>
            <p:spPr bwMode="auto">
              <a:xfrm>
                <a:off x="2193403" y="3995468"/>
                <a:ext cx="232970" cy="208053"/>
              </a:xfrm>
              <a:custGeom>
                <a:avLst/>
                <a:gdLst>
                  <a:gd name="T0" fmla="*/ 32 w 57"/>
                  <a:gd name="T1" fmla="*/ 0 h 51"/>
                  <a:gd name="T2" fmla="*/ 57 w 57"/>
                  <a:gd name="T3" fmla="*/ 26 h 51"/>
                  <a:gd name="T4" fmla="*/ 57 w 57"/>
                  <a:gd name="T5" fmla="*/ 26 h 51"/>
                  <a:gd name="T6" fmla="*/ 32 w 57"/>
                  <a:gd name="T7" fmla="*/ 51 h 51"/>
                  <a:gd name="T8" fmla="*/ 25 w 57"/>
                  <a:gd name="T9" fmla="*/ 51 h 51"/>
                  <a:gd name="T10" fmla="*/ 0 w 57"/>
                  <a:gd name="T11" fmla="*/ 26 h 51"/>
                  <a:gd name="T12" fmla="*/ 0 w 57"/>
                  <a:gd name="T13" fmla="*/ 26 h 51"/>
                  <a:gd name="T14" fmla="*/ 25 w 57"/>
                  <a:gd name="T15" fmla="*/ 0 h 51"/>
                  <a:gd name="T16" fmla="*/ 32 w 57"/>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32" y="0"/>
                    </a:moveTo>
                    <a:cubicBezTo>
                      <a:pt x="46" y="0"/>
                      <a:pt x="57" y="12"/>
                      <a:pt x="57" y="26"/>
                    </a:cubicBezTo>
                    <a:cubicBezTo>
                      <a:pt x="57" y="26"/>
                      <a:pt x="57" y="26"/>
                      <a:pt x="57" y="26"/>
                    </a:cubicBezTo>
                    <a:cubicBezTo>
                      <a:pt x="57" y="40"/>
                      <a:pt x="46" y="51"/>
                      <a:pt x="32" y="51"/>
                    </a:cubicBezTo>
                    <a:cubicBezTo>
                      <a:pt x="25" y="51"/>
                      <a:pt x="25" y="51"/>
                      <a:pt x="25" y="51"/>
                    </a:cubicBezTo>
                    <a:cubicBezTo>
                      <a:pt x="11" y="51"/>
                      <a:pt x="0" y="40"/>
                      <a:pt x="0" y="26"/>
                    </a:cubicBezTo>
                    <a:cubicBezTo>
                      <a:pt x="0" y="26"/>
                      <a:pt x="0" y="26"/>
                      <a:pt x="0" y="26"/>
                    </a:cubicBezTo>
                    <a:cubicBezTo>
                      <a:pt x="0" y="12"/>
                      <a:pt x="11" y="0"/>
                      <a:pt x="25" y="0"/>
                    </a:cubicBezTo>
                    <a:lnTo>
                      <a:pt x="3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6" name="Freeform 26">
                <a:extLst>
                  <a:ext uri="{FF2B5EF4-FFF2-40B4-BE49-F238E27FC236}">
                    <a16:creationId xmlns:a16="http://schemas.microsoft.com/office/drawing/2014/main" id="{AF210F4A-D623-4168-9282-AC930BB06DAC}"/>
                  </a:ext>
                </a:extLst>
              </p:cNvPr>
              <p:cNvSpPr>
                <a:spLocks/>
              </p:cNvSpPr>
              <p:nvPr/>
            </p:nvSpPr>
            <p:spPr bwMode="auto">
              <a:xfrm>
                <a:off x="2557183" y="4284497"/>
                <a:ext cx="371256" cy="236706"/>
              </a:xfrm>
              <a:custGeom>
                <a:avLst/>
                <a:gdLst>
                  <a:gd name="T0" fmla="*/ 33 w 91"/>
                  <a:gd name="T1" fmla="*/ 58 h 58"/>
                  <a:gd name="T2" fmla="*/ 91 w 91"/>
                  <a:gd name="T3" fmla="*/ 0 h 58"/>
                  <a:gd name="T4" fmla="*/ 0 w 91"/>
                  <a:gd name="T5" fmla="*/ 0 h 58"/>
                  <a:gd name="T6" fmla="*/ 33 w 91"/>
                  <a:gd name="T7" fmla="*/ 58 h 58"/>
                </a:gdLst>
                <a:ahLst/>
                <a:cxnLst>
                  <a:cxn ang="0">
                    <a:pos x="T0" y="T1"/>
                  </a:cxn>
                  <a:cxn ang="0">
                    <a:pos x="T2" y="T3"/>
                  </a:cxn>
                  <a:cxn ang="0">
                    <a:pos x="T4" y="T5"/>
                  </a:cxn>
                  <a:cxn ang="0">
                    <a:pos x="T6" y="T7"/>
                  </a:cxn>
                </a:cxnLst>
                <a:rect l="0" t="0" r="r" b="b"/>
                <a:pathLst>
                  <a:path w="91" h="58">
                    <a:moveTo>
                      <a:pt x="33" y="58"/>
                    </a:moveTo>
                    <a:cubicBezTo>
                      <a:pt x="91" y="0"/>
                      <a:pt x="91" y="0"/>
                      <a:pt x="91" y="0"/>
                    </a:cubicBezTo>
                    <a:cubicBezTo>
                      <a:pt x="0" y="0"/>
                      <a:pt x="0" y="0"/>
                      <a:pt x="0" y="0"/>
                    </a:cubicBezTo>
                    <a:cubicBezTo>
                      <a:pt x="6" y="22"/>
                      <a:pt x="18" y="42"/>
                      <a:pt x="33" y="58"/>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7" name="Rectangle 30">
                <a:extLst>
                  <a:ext uri="{FF2B5EF4-FFF2-40B4-BE49-F238E27FC236}">
                    <a16:creationId xmlns:a16="http://schemas.microsoft.com/office/drawing/2014/main" id="{1C1C30DF-02FE-4D62-8771-5E036CB14A41}"/>
                  </a:ext>
                </a:extLst>
              </p:cNvPr>
              <p:cNvSpPr>
                <a:spLocks noChangeArrowheads="1"/>
              </p:cNvSpPr>
              <p:nvPr/>
            </p:nvSpPr>
            <p:spPr bwMode="auto">
              <a:xfrm>
                <a:off x="2472469" y="2966417"/>
                <a:ext cx="497085" cy="498329"/>
              </a:xfrm>
              <a:prstGeom prst="rect">
                <a:avLst/>
              </a:prstGeom>
              <a:solidFill>
                <a:srgbClr val="F8F8F8"/>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8" name="Rectangle 31">
                <a:extLst>
                  <a:ext uri="{FF2B5EF4-FFF2-40B4-BE49-F238E27FC236}">
                    <a16:creationId xmlns:a16="http://schemas.microsoft.com/office/drawing/2014/main" id="{FEFD83FA-6F16-4075-B0FA-C441A2FE7C91}"/>
                  </a:ext>
                </a:extLst>
              </p:cNvPr>
              <p:cNvSpPr>
                <a:spLocks noChangeArrowheads="1"/>
              </p:cNvSpPr>
              <p:nvPr/>
            </p:nvSpPr>
            <p:spPr bwMode="auto">
              <a:xfrm>
                <a:off x="2472469" y="2701058"/>
                <a:ext cx="754969" cy="250410"/>
              </a:xfrm>
              <a:prstGeom prst="rect">
                <a:avLst/>
              </a:prstGeom>
              <a:solidFill>
                <a:srgbClr val="0078D7">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9" name="Freeform 32">
                <a:extLst>
                  <a:ext uri="{FF2B5EF4-FFF2-40B4-BE49-F238E27FC236}">
                    <a16:creationId xmlns:a16="http://schemas.microsoft.com/office/drawing/2014/main" id="{E206CF5B-D0EB-4CA3-B0FB-3FB916E2A859}"/>
                  </a:ext>
                </a:extLst>
              </p:cNvPr>
              <p:cNvSpPr>
                <a:spLocks noEditPoints="1"/>
              </p:cNvSpPr>
              <p:nvPr/>
            </p:nvSpPr>
            <p:spPr bwMode="auto">
              <a:xfrm>
                <a:off x="2512335" y="3241744"/>
                <a:ext cx="107141" cy="183136"/>
              </a:xfrm>
              <a:custGeom>
                <a:avLst/>
                <a:gdLst>
                  <a:gd name="T0" fmla="*/ 69 w 86"/>
                  <a:gd name="T1" fmla="*/ 12 h 147"/>
                  <a:gd name="T2" fmla="*/ 69 w 86"/>
                  <a:gd name="T3" fmla="*/ 0 h 147"/>
                  <a:gd name="T4" fmla="*/ 60 w 86"/>
                  <a:gd name="T5" fmla="*/ 0 h 147"/>
                  <a:gd name="T6" fmla="*/ 60 w 86"/>
                  <a:gd name="T7" fmla="*/ 12 h 147"/>
                  <a:gd name="T8" fmla="*/ 56 w 86"/>
                  <a:gd name="T9" fmla="*/ 12 h 147"/>
                  <a:gd name="T10" fmla="*/ 56 w 86"/>
                  <a:gd name="T11" fmla="*/ 0 h 147"/>
                  <a:gd name="T12" fmla="*/ 47 w 86"/>
                  <a:gd name="T13" fmla="*/ 0 h 147"/>
                  <a:gd name="T14" fmla="*/ 47 w 86"/>
                  <a:gd name="T15" fmla="*/ 12 h 147"/>
                  <a:gd name="T16" fmla="*/ 0 w 86"/>
                  <a:gd name="T17" fmla="*/ 12 h 147"/>
                  <a:gd name="T18" fmla="*/ 0 w 86"/>
                  <a:gd name="T19" fmla="*/ 15 h 147"/>
                  <a:gd name="T20" fmla="*/ 4 w 86"/>
                  <a:gd name="T21" fmla="*/ 15 h 147"/>
                  <a:gd name="T22" fmla="*/ 4 w 86"/>
                  <a:gd name="T23" fmla="*/ 147 h 147"/>
                  <a:gd name="T24" fmla="*/ 29 w 86"/>
                  <a:gd name="T25" fmla="*/ 147 h 147"/>
                  <a:gd name="T26" fmla="*/ 29 w 86"/>
                  <a:gd name="T27" fmla="*/ 128 h 147"/>
                  <a:gd name="T28" fmla="*/ 39 w 86"/>
                  <a:gd name="T29" fmla="*/ 128 h 147"/>
                  <a:gd name="T30" fmla="*/ 39 w 86"/>
                  <a:gd name="T31" fmla="*/ 147 h 147"/>
                  <a:gd name="T32" fmla="*/ 47 w 86"/>
                  <a:gd name="T33" fmla="*/ 147 h 147"/>
                  <a:gd name="T34" fmla="*/ 47 w 86"/>
                  <a:gd name="T35" fmla="*/ 128 h 147"/>
                  <a:gd name="T36" fmla="*/ 57 w 86"/>
                  <a:gd name="T37" fmla="*/ 128 h 147"/>
                  <a:gd name="T38" fmla="*/ 57 w 86"/>
                  <a:gd name="T39" fmla="*/ 147 h 147"/>
                  <a:gd name="T40" fmla="*/ 82 w 86"/>
                  <a:gd name="T41" fmla="*/ 147 h 147"/>
                  <a:gd name="T42" fmla="*/ 82 w 86"/>
                  <a:gd name="T43" fmla="*/ 15 h 147"/>
                  <a:gd name="T44" fmla="*/ 86 w 86"/>
                  <a:gd name="T45" fmla="*/ 15 h 147"/>
                  <a:gd name="T46" fmla="*/ 86 w 86"/>
                  <a:gd name="T47" fmla="*/ 12 h 147"/>
                  <a:gd name="T48" fmla="*/ 69 w 86"/>
                  <a:gd name="T49" fmla="*/ 12 h 147"/>
                  <a:gd name="T50" fmla="*/ 75 w 86"/>
                  <a:gd name="T51" fmla="*/ 121 h 147"/>
                  <a:gd name="T52" fmla="*/ 11 w 86"/>
                  <a:gd name="T53" fmla="*/ 121 h 147"/>
                  <a:gd name="T54" fmla="*/ 11 w 86"/>
                  <a:gd name="T55" fmla="*/ 111 h 147"/>
                  <a:gd name="T56" fmla="*/ 75 w 86"/>
                  <a:gd name="T57" fmla="*/ 111 h 147"/>
                  <a:gd name="T58" fmla="*/ 75 w 86"/>
                  <a:gd name="T59" fmla="*/ 121 h 147"/>
                  <a:gd name="T60" fmla="*/ 75 w 86"/>
                  <a:gd name="T61" fmla="*/ 104 h 147"/>
                  <a:gd name="T62" fmla="*/ 11 w 86"/>
                  <a:gd name="T63" fmla="*/ 104 h 147"/>
                  <a:gd name="T64" fmla="*/ 11 w 86"/>
                  <a:gd name="T65" fmla="*/ 94 h 147"/>
                  <a:gd name="T66" fmla="*/ 75 w 86"/>
                  <a:gd name="T67" fmla="*/ 94 h 147"/>
                  <a:gd name="T68" fmla="*/ 75 w 86"/>
                  <a:gd name="T69" fmla="*/ 104 h 147"/>
                  <a:gd name="T70" fmla="*/ 75 w 86"/>
                  <a:gd name="T71" fmla="*/ 87 h 147"/>
                  <a:gd name="T72" fmla="*/ 11 w 86"/>
                  <a:gd name="T73" fmla="*/ 87 h 147"/>
                  <a:gd name="T74" fmla="*/ 11 w 86"/>
                  <a:gd name="T75" fmla="*/ 76 h 147"/>
                  <a:gd name="T76" fmla="*/ 75 w 86"/>
                  <a:gd name="T77" fmla="*/ 76 h 147"/>
                  <a:gd name="T78" fmla="*/ 75 w 86"/>
                  <a:gd name="T79" fmla="*/ 87 h 147"/>
                  <a:gd name="T80" fmla="*/ 75 w 86"/>
                  <a:gd name="T81" fmla="*/ 69 h 147"/>
                  <a:gd name="T82" fmla="*/ 11 w 86"/>
                  <a:gd name="T83" fmla="*/ 69 h 147"/>
                  <a:gd name="T84" fmla="*/ 11 w 86"/>
                  <a:gd name="T85" fmla="*/ 58 h 147"/>
                  <a:gd name="T86" fmla="*/ 75 w 86"/>
                  <a:gd name="T87" fmla="*/ 58 h 147"/>
                  <a:gd name="T88" fmla="*/ 75 w 86"/>
                  <a:gd name="T89" fmla="*/ 69 h 147"/>
                  <a:gd name="T90" fmla="*/ 75 w 86"/>
                  <a:gd name="T91" fmla="*/ 51 h 147"/>
                  <a:gd name="T92" fmla="*/ 11 w 86"/>
                  <a:gd name="T93" fmla="*/ 51 h 147"/>
                  <a:gd name="T94" fmla="*/ 11 w 86"/>
                  <a:gd name="T95" fmla="*/ 41 h 147"/>
                  <a:gd name="T96" fmla="*/ 75 w 86"/>
                  <a:gd name="T97" fmla="*/ 41 h 147"/>
                  <a:gd name="T98" fmla="*/ 75 w 86"/>
                  <a:gd name="T99" fmla="*/ 51 h 147"/>
                  <a:gd name="T100" fmla="*/ 75 w 86"/>
                  <a:gd name="T101" fmla="*/ 33 h 147"/>
                  <a:gd name="T102" fmla="*/ 11 w 86"/>
                  <a:gd name="T103" fmla="*/ 33 h 147"/>
                  <a:gd name="T104" fmla="*/ 11 w 86"/>
                  <a:gd name="T105" fmla="*/ 24 h 147"/>
                  <a:gd name="T106" fmla="*/ 75 w 86"/>
                  <a:gd name="T107" fmla="*/ 24 h 147"/>
                  <a:gd name="T108" fmla="*/ 75 w 86"/>
                  <a:gd name="T109" fmla="*/ 3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7">
                    <a:moveTo>
                      <a:pt x="69" y="12"/>
                    </a:moveTo>
                    <a:lnTo>
                      <a:pt x="69" y="0"/>
                    </a:lnTo>
                    <a:lnTo>
                      <a:pt x="60" y="0"/>
                    </a:lnTo>
                    <a:lnTo>
                      <a:pt x="60" y="12"/>
                    </a:lnTo>
                    <a:lnTo>
                      <a:pt x="56" y="12"/>
                    </a:lnTo>
                    <a:lnTo>
                      <a:pt x="56" y="0"/>
                    </a:lnTo>
                    <a:lnTo>
                      <a:pt x="47" y="0"/>
                    </a:lnTo>
                    <a:lnTo>
                      <a:pt x="47" y="12"/>
                    </a:lnTo>
                    <a:lnTo>
                      <a:pt x="0" y="12"/>
                    </a:lnTo>
                    <a:lnTo>
                      <a:pt x="0" y="15"/>
                    </a:lnTo>
                    <a:lnTo>
                      <a:pt x="4" y="15"/>
                    </a:lnTo>
                    <a:lnTo>
                      <a:pt x="4" y="147"/>
                    </a:lnTo>
                    <a:lnTo>
                      <a:pt x="29" y="147"/>
                    </a:lnTo>
                    <a:lnTo>
                      <a:pt x="29" y="128"/>
                    </a:lnTo>
                    <a:lnTo>
                      <a:pt x="39" y="128"/>
                    </a:lnTo>
                    <a:lnTo>
                      <a:pt x="39" y="147"/>
                    </a:lnTo>
                    <a:lnTo>
                      <a:pt x="47" y="147"/>
                    </a:lnTo>
                    <a:lnTo>
                      <a:pt x="47" y="128"/>
                    </a:lnTo>
                    <a:lnTo>
                      <a:pt x="57" y="128"/>
                    </a:lnTo>
                    <a:lnTo>
                      <a:pt x="57" y="147"/>
                    </a:lnTo>
                    <a:lnTo>
                      <a:pt x="82" y="147"/>
                    </a:lnTo>
                    <a:lnTo>
                      <a:pt x="82" y="15"/>
                    </a:lnTo>
                    <a:lnTo>
                      <a:pt x="86" y="15"/>
                    </a:lnTo>
                    <a:lnTo>
                      <a:pt x="86" y="12"/>
                    </a:lnTo>
                    <a:lnTo>
                      <a:pt x="69" y="12"/>
                    </a:lnTo>
                    <a:close/>
                    <a:moveTo>
                      <a:pt x="75" y="121"/>
                    </a:moveTo>
                    <a:lnTo>
                      <a:pt x="11" y="121"/>
                    </a:lnTo>
                    <a:lnTo>
                      <a:pt x="11" y="111"/>
                    </a:lnTo>
                    <a:lnTo>
                      <a:pt x="75" y="111"/>
                    </a:lnTo>
                    <a:lnTo>
                      <a:pt x="75" y="121"/>
                    </a:lnTo>
                    <a:close/>
                    <a:moveTo>
                      <a:pt x="75" y="104"/>
                    </a:moveTo>
                    <a:lnTo>
                      <a:pt x="11" y="104"/>
                    </a:lnTo>
                    <a:lnTo>
                      <a:pt x="11" y="94"/>
                    </a:lnTo>
                    <a:lnTo>
                      <a:pt x="75" y="94"/>
                    </a:lnTo>
                    <a:lnTo>
                      <a:pt x="75" y="104"/>
                    </a:lnTo>
                    <a:close/>
                    <a:moveTo>
                      <a:pt x="75" y="87"/>
                    </a:moveTo>
                    <a:lnTo>
                      <a:pt x="11" y="87"/>
                    </a:lnTo>
                    <a:lnTo>
                      <a:pt x="11" y="76"/>
                    </a:lnTo>
                    <a:lnTo>
                      <a:pt x="75" y="76"/>
                    </a:lnTo>
                    <a:lnTo>
                      <a:pt x="75" y="87"/>
                    </a:lnTo>
                    <a:close/>
                    <a:moveTo>
                      <a:pt x="75" y="69"/>
                    </a:moveTo>
                    <a:lnTo>
                      <a:pt x="11" y="69"/>
                    </a:lnTo>
                    <a:lnTo>
                      <a:pt x="11" y="58"/>
                    </a:lnTo>
                    <a:lnTo>
                      <a:pt x="75" y="58"/>
                    </a:lnTo>
                    <a:lnTo>
                      <a:pt x="75" y="69"/>
                    </a:lnTo>
                    <a:close/>
                    <a:moveTo>
                      <a:pt x="75" y="51"/>
                    </a:moveTo>
                    <a:lnTo>
                      <a:pt x="11" y="51"/>
                    </a:lnTo>
                    <a:lnTo>
                      <a:pt x="11" y="41"/>
                    </a:lnTo>
                    <a:lnTo>
                      <a:pt x="75" y="41"/>
                    </a:lnTo>
                    <a:lnTo>
                      <a:pt x="75" y="51"/>
                    </a:lnTo>
                    <a:close/>
                    <a:moveTo>
                      <a:pt x="75" y="33"/>
                    </a:moveTo>
                    <a:lnTo>
                      <a:pt x="11" y="33"/>
                    </a:lnTo>
                    <a:lnTo>
                      <a:pt x="11" y="24"/>
                    </a:lnTo>
                    <a:lnTo>
                      <a:pt x="75" y="24"/>
                    </a:lnTo>
                    <a:lnTo>
                      <a:pt x="75"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0" name="Freeform 33">
                <a:extLst>
                  <a:ext uri="{FF2B5EF4-FFF2-40B4-BE49-F238E27FC236}">
                    <a16:creationId xmlns:a16="http://schemas.microsoft.com/office/drawing/2014/main" id="{CB290A89-E83E-498E-A124-11670F535D26}"/>
                  </a:ext>
                </a:extLst>
              </p:cNvPr>
              <p:cNvSpPr>
                <a:spLocks noEditPoints="1"/>
              </p:cNvSpPr>
              <p:nvPr/>
            </p:nvSpPr>
            <p:spPr bwMode="auto">
              <a:xfrm>
                <a:off x="2517319" y="3008775"/>
                <a:ext cx="31148" cy="42358"/>
              </a:xfrm>
              <a:custGeom>
                <a:avLst/>
                <a:gdLst>
                  <a:gd name="T0" fmla="*/ 0 w 21"/>
                  <a:gd name="T1" fmla="*/ 28 h 28"/>
                  <a:gd name="T2" fmla="*/ 0 w 21"/>
                  <a:gd name="T3" fmla="*/ 0 h 28"/>
                  <a:gd name="T4" fmla="*/ 10 w 21"/>
                  <a:gd name="T5" fmla="*/ 0 h 28"/>
                  <a:gd name="T6" fmla="*/ 17 w 21"/>
                  <a:gd name="T7" fmla="*/ 2 h 28"/>
                  <a:gd name="T8" fmla="*/ 20 w 21"/>
                  <a:gd name="T9" fmla="*/ 7 h 28"/>
                  <a:gd name="T10" fmla="*/ 18 w 21"/>
                  <a:gd name="T11" fmla="*/ 11 h 28"/>
                  <a:gd name="T12" fmla="*/ 14 w 21"/>
                  <a:gd name="T13" fmla="*/ 13 h 28"/>
                  <a:gd name="T14" fmla="*/ 14 w 21"/>
                  <a:gd name="T15" fmla="*/ 13 h 28"/>
                  <a:gd name="T16" fmla="*/ 19 w 21"/>
                  <a:gd name="T17" fmla="*/ 15 h 28"/>
                  <a:gd name="T18" fmla="*/ 21 w 21"/>
                  <a:gd name="T19" fmla="*/ 20 h 28"/>
                  <a:gd name="T20" fmla="*/ 18 w 21"/>
                  <a:gd name="T21" fmla="*/ 26 h 28"/>
                  <a:gd name="T22" fmla="*/ 11 w 21"/>
                  <a:gd name="T23" fmla="*/ 28 h 28"/>
                  <a:gd name="T24" fmla="*/ 0 w 21"/>
                  <a:gd name="T25" fmla="*/ 28 h 28"/>
                  <a:gd name="T26" fmla="*/ 6 w 21"/>
                  <a:gd name="T27" fmla="*/ 5 h 28"/>
                  <a:gd name="T28" fmla="*/ 6 w 21"/>
                  <a:gd name="T29" fmla="*/ 12 h 28"/>
                  <a:gd name="T30" fmla="*/ 9 w 21"/>
                  <a:gd name="T31" fmla="*/ 12 h 28"/>
                  <a:gd name="T32" fmla="*/ 12 w 21"/>
                  <a:gd name="T33" fmla="*/ 11 h 28"/>
                  <a:gd name="T34" fmla="*/ 13 w 21"/>
                  <a:gd name="T35" fmla="*/ 8 h 28"/>
                  <a:gd name="T36" fmla="*/ 9 w 21"/>
                  <a:gd name="T37" fmla="*/ 5 h 28"/>
                  <a:gd name="T38" fmla="*/ 6 w 21"/>
                  <a:gd name="T39" fmla="*/ 5 h 28"/>
                  <a:gd name="T40" fmla="*/ 6 w 21"/>
                  <a:gd name="T41" fmla="*/ 16 h 28"/>
                  <a:gd name="T42" fmla="*/ 6 w 21"/>
                  <a:gd name="T43" fmla="*/ 24 h 28"/>
                  <a:gd name="T44" fmla="*/ 10 w 21"/>
                  <a:gd name="T45" fmla="*/ 24 h 28"/>
                  <a:gd name="T46" fmla="*/ 13 w 21"/>
                  <a:gd name="T47" fmla="*/ 23 h 28"/>
                  <a:gd name="T48" fmla="*/ 14 w 21"/>
                  <a:gd name="T49" fmla="*/ 20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1"/>
                      <a:pt x="17" y="2"/>
                    </a:cubicBezTo>
                    <a:cubicBezTo>
                      <a:pt x="19" y="3"/>
                      <a:pt x="20" y="5"/>
                      <a:pt x="20" y="7"/>
                    </a:cubicBezTo>
                    <a:cubicBezTo>
                      <a:pt x="20" y="8"/>
                      <a:pt x="19" y="10"/>
                      <a:pt x="18" y="11"/>
                    </a:cubicBezTo>
                    <a:cubicBezTo>
                      <a:pt x="17" y="12"/>
                      <a:pt x="16" y="13"/>
                      <a:pt x="14" y="13"/>
                    </a:cubicBezTo>
                    <a:cubicBezTo>
                      <a:pt x="14" y="13"/>
                      <a:pt x="14" y="13"/>
                      <a:pt x="14" y="13"/>
                    </a:cubicBezTo>
                    <a:cubicBezTo>
                      <a:pt x="16" y="13"/>
                      <a:pt x="18" y="14"/>
                      <a:pt x="19" y="15"/>
                    </a:cubicBezTo>
                    <a:cubicBezTo>
                      <a:pt x="20" y="17"/>
                      <a:pt x="21" y="18"/>
                      <a:pt x="21" y="20"/>
                    </a:cubicBezTo>
                    <a:cubicBezTo>
                      <a:pt x="21" y="23"/>
                      <a:pt x="20" y="25"/>
                      <a:pt x="18" y="26"/>
                    </a:cubicBezTo>
                    <a:cubicBezTo>
                      <a:pt x="16" y="28"/>
                      <a:pt x="14" y="28"/>
                      <a:pt x="11" y="28"/>
                    </a:cubicBezTo>
                    <a:lnTo>
                      <a:pt x="0" y="28"/>
                    </a:lnTo>
                    <a:close/>
                    <a:moveTo>
                      <a:pt x="6" y="5"/>
                    </a:moveTo>
                    <a:cubicBezTo>
                      <a:pt x="6" y="12"/>
                      <a:pt x="6" y="12"/>
                      <a:pt x="6" y="12"/>
                    </a:cubicBezTo>
                    <a:cubicBezTo>
                      <a:pt x="9" y="12"/>
                      <a:pt x="9" y="12"/>
                      <a:pt x="9" y="12"/>
                    </a:cubicBezTo>
                    <a:cubicBezTo>
                      <a:pt x="10" y="12"/>
                      <a:pt x="11" y="11"/>
                      <a:pt x="12" y="11"/>
                    </a:cubicBezTo>
                    <a:cubicBezTo>
                      <a:pt x="13" y="10"/>
                      <a:pt x="13" y="9"/>
                      <a:pt x="13" y="8"/>
                    </a:cubicBezTo>
                    <a:cubicBezTo>
                      <a:pt x="13" y="6"/>
                      <a:pt x="12" y="5"/>
                      <a:pt x="9" y="5"/>
                    </a:cubicBezTo>
                    <a:lnTo>
                      <a:pt x="6" y="5"/>
                    </a:lnTo>
                    <a:close/>
                    <a:moveTo>
                      <a:pt x="6" y="16"/>
                    </a:moveTo>
                    <a:cubicBezTo>
                      <a:pt x="6" y="24"/>
                      <a:pt x="6" y="24"/>
                      <a:pt x="6" y="24"/>
                    </a:cubicBezTo>
                    <a:cubicBezTo>
                      <a:pt x="10" y="24"/>
                      <a:pt x="10" y="24"/>
                      <a:pt x="10" y="24"/>
                    </a:cubicBezTo>
                    <a:cubicBezTo>
                      <a:pt x="11" y="24"/>
                      <a:pt x="12" y="23"/>
                      <a:pt x="13" y="23"/>
                    </a:cubicBezTo>
                    <a:cubicBezTo>
                      <a:pt x="14" y="22"/>
                      <a:pt x="14" y="21"/>
                      <a:pt x="14" y="20"/>
                    </a:cubicBezTo>
                    <a:cubicBezTo>
                      <a:pt x="14" y="19"/>
                      <a:pt x="14" y="18"/>
                      <a:pt x="13" y="17"/>
                    </a:cubicBezTo>
                    <a:cubicBezTo>
                      <a:pt x="12" y="17"/>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1" name="Freeform 34">
                <a:extLst>
                  <a:ext uri="{FF2B5EF4-FFF2-40B4-BE49-F238E27FC236}">
                    <a16:creationId xmlns:a16="http://schemas.microsoft.com/office/drawing/2014/main" id="{1E863DA2-5147-484A-A3A6-810BA452B21C}"/>
                  </a:ext>
                </a:extLst>
              </p:cNvPr>
              <p:cNvSpPr>
                <a:spLocks/>
              </p:cNvSpPr>
              <p:nvPr/>
            </p:nvSpPr>
            <p:spPr bwMode="auto">
              <a:xfrm>
                <a:off x="2554693" y="3008775"/>
                <a:ext cx="33637" cy="43605"/>
              </a:xfrm>
              <a:custGeom>
                <a:avLst/>
                <a:gdLst>
                  <a:gd name="T0" fmla="*/ 23 w 23"/>
                  <a:gd name="T1" fmla="*/ 16 h 29"/>
                  <a:gd name="T2" fmla="*/ 12 w 23"/>
                  <a:gd name="T3" fmla="*/ 29 h 29"/>
                  <a:gd name="T4" fmla="*/ 0 w 23"/>
                  <a:gd name="T5" fmla="*/ 16 h 29"/>
                  <a:gd name="T6" fmla="*/ 0 w 23"/>
                  <a:gd name="T7" fmla="*/ 0 h 29"/>
                  <a:gd name="T8" fmla="*/ 7 w 23"/>
                  <a:gd name="T9" fmla="*/ 0 h 29"/>
                  <a:gd name="T10" fmla="*/ 7 w 23"/>
                  <a:gd name="T11" fmla="*/ 17 h 29"/>
                  <a:gd name="T12" fmla="*/ 12 w 23"/>
                  <a:gd name="T13" fmla="*/ 23 h 29"/>
                  <a:gd name="T14" fmla="*/ 17 w 23"/>
                  <a:gd name="T15" fmla="*/ 17 h 29"/>
                  <a:gd name="T16" fmla="*/ 17 w 23"/>
                  <a:gd name="T17" fmla="*/ 0 h 29"/>
                  <a:gd name="T18" fmla="*/ 23 w 23"/>
                  <a:gd name="T19" fmla="*/ 0 h 29"/>
                  <a:gd name="T20" fmla="*/ 23 w 23"/>
                  <a:gd name="T21"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9">
                    <a:moveTo>
                      <a:pt x="23" y="16"/>
                    </a:moveTo>
                    <a:cubicBezTo>
                      <a:pt x="23" y="25"/>
                      <a:pt x="19" y="29"/>
                      <a:pt x="12" y="29"/>
                    </a:cubicBezTo>
                    <a:cubicBezTo>
                      <a:pt x="4" y="29"/>
                      <a:pt x="0" y="25"/>
                      <a:pt x="0" y="16"/>
                    </a:cubicBezTo>
                    <a:cubicBezTo>
                      <a:pt x="0" y="0"/>
                      <a:pt x="0" y="0"/>
                      <a:pt x="0" y="0"/>
                    </a:cubicBezTo>
                    <a:cubicBezTo>
                      <a:pt x="7" y="0"/>
                      <a:pt x="7" y="0"/>
                      <a:pt x="7" y="0"/>
                    </a:cubicBezTo>
                    <a:cubicBezTo>
                      <a:pt x="7" y="17"/>
                      <a:pt x="7" y="17"/>
                      <a:pt x="7" y="17"/>
                    </a:cubicBezTo>
                    <a:cubicBezTo>
                      <a:pt x="7" y="21"/>
                      <a:pt x="8" y="23"/>
                      <a:pt x="12" y="23"/>
                    </a:cubicBezTo>
                    <a:cubicBezTo>
                      <a:pt x="15" y="23"/>
                      <a:pt x="17" y="21"/>
                      <a:pt x="17" y="17"/>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2" name="Freeform 35">
                <a:extLst>
                  <a:ext uri="{FF2B5EF4-FFF2-40B4-BE49-F238E27FC236}">
                    <a16:creationId xmlns:a16="http://schemas.microsoft.com/office/drawing/2014/main" id="{488145DD-8A09-4F37-ACEA-233F4E7CE685}"/>
                  </a:ext>
                </a:extLst>
              </p:cNvPr>
              <p:cNvSpPr>
                <a:spLocks/>
              </p:cNvSpPr>
              <p:nvPr/>
            </p:nvSpPr>
            <p:spPr bwMode="auto">
              <a:xfrm>
                <a:off x="259580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2 w 19"/>
                  <a:gd name="T11" fmla="*/ 23 h 29"/>
                  <a:gd name="T12" fmla="*/ 12 w 19"/>
                  <a:gd name="T13" fmla="*/ 22 h 29"/>
                  <a:gd name="T14" fmla="*/ 13 w 19"/>
                  <a:gd name="T15" fmla="*/ 21 h 29"/>
                  <a:gd name="T16" fmla="*/ 12 w 19"/>
                  <a:gd name="T17" fmla="*/ 20 h 29"/>
                  <a:gd name="T18" fmla="*/ 11 w 19"/>
                  <a:gd name="T19" fmla="*/ 18 h 29"/>
                  <a:gd name="T20" fmla="*/ 9 w 19"/>
                  <a:gd name="T21" fmla="*/ 17 h 29"/>
                  <a:gd name="T22" fmla="*/ 7 w 19"/>
                  <a:gd name="T23" fmla="*/ 16 h 29"/>
                  <a:gd name="T24" fmla="*/ 2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7 w 19"/>
                  <a:gd name="T43" fmla="*/ 6 h 29"/>
                  <a:gd name="T44" fmla="*/ 15 w 19"/>
                  <a:gd name="T45" fmla="*/ 5 h 29"/>
                  <a:gd name="T46" fmla="*/ 13 w 19"/>
                  <a:gd name="T47" fmla="*/ 5 h 29"/>
                  <a:gd name="T48" fmla="*/ 11 w 19"/>
                  <a:gd name="T49" fmla="*/ 5 h 29"/>
                  <a:gd name="T50" fmla="*/ 10 w 19"/>
                  <a:gd name="T51" fmla="*/ 5 h 29"/>
                  <a:gd name="T52" fmla="*/ 8 w 19"/>
                  <a:gd name="T53" fmla="*/ 6 h 29"/>
                  <a:gd name="T54" fmla="*/ 7 w 19"/>
                  <a:gd name="T55" fmla="*/ 6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3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3" y="23"/>
                      <a:pt x="4" y="23"/>
                    </a:cubicBezTo>
                    <a:cubicBezTo>
                      <a:pt x="5" y="24"/>
                      <a:pt x="7" y="24"/>
                      <a:pt x="8" y="24"/>
                    </a:cubicBezTo>
                    <a:cubicBezTo>
                      <a:pt x="9" y="24"/>
                      <a:pt x="9" y="24"/>
                      <a:pt x="10" y="24"/>
                    </a:cubicBezTo>
                    <a:cubicBezTo>
                      <a:pt x="11" y="23"/>
                      <a:pt x="11" y="23"/>
                      <a:pt x="12" y="23"/>
                    </a:cubicBezTo>
                    <a:cubicBezTo>
                      <a:pt x="12" y="23"/>
                      <a:pt x="12" y="22"/>
                      <a:pt x="12" y="22"/>
                    </a:cubicBezTo>
                    <a:cubicBezTo>
                      <a:pt x="13" y="22"/>
                      <a:pt x="13" y="21"/>
                      <a:pt x="13" y="21"/>
                    </a:cubicBezTo>
                    <a:cubicBezTo>
                      <a:pt x="13" y="20"/>
                      <a:pt x="13" y="20"/>
                      <a:pt x="12" y="20"/>
                    </a:cubicBezTo>
                    <a:cubicBezTo>
                      <a:pt x="12" y="19"/>
                      <a:pt x="11" y="19"/>
                      <a:pt x="11" y="18"/>
                    </a:cubicBezTo>
                    <a:cubicBezTo>
                      <a:pt x="10" y="18"/>
                      <a:pt x="10" y="18"/>
                      <a:pt x="9" y="17"/>
                    </a:cubicBezTo>
                    <a:cubicBezTo>
                      <a:pt x="8" y="17"/>
                      <a:pt x="7" y="17"/>
                      <a:pt x="7" y="16"/>
                    </a:cubicBezTo>
                    <a:cubicBezTo>
                      <a:pt x="4" y="15"/>
                      <a:pt x="3" y="14"/>
                      <a:pt x="2" y="13"/>
                    </a:cubicBezTo>
                    <a:cubicBezTo>
                      <a:pt x="1" y="12"/>
                      <a:pt x="0" y="10"/>
                      <a:pt x="0" y="8"/>
                    </a:cubicBezTo>
                    <a:cubicBezTo>
                      <a:pt x="0" y="7"/>
                      <a:pt x="0" y="5"/>
                      <a:pt x="1" y="4"/>
                    </a:cubicBezTo>
                    <a:cubicBezTo>
                      <a:pt x="2" y="3"/>
                      <a:pt x="2" y="2"/>
                      <a:pt x="3" y="2"/>
                    </a:cubicBezTo>
                    <a:cubicBezTo>
                      <a:pt x="4"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5" y="5"/>
                      <a:pt x="15" y="5"/>
                    </a:cubicBezTo>
                    <a:cubicBezTo>
                      <a:pt x="14" y="5"/>
                      <a:pt x="14" y="5"/>
                      <a:pt x="13" y="5"/>
                    </a:cubicBezTo>
                    <a:cubicBezTo>
                      <a:pt x="13" y="5"/>
                      <a:pt x="12" y="5"/>
                      <a:pt x="11" y="5"/>
                    </a:cubicBezTo>
                    <a:cubicBezTo>
                      <a:pt x="11" y="5"/>
                      <a:pt x="10" y="5"/>
                      <a:pt x="10" y="5"/>
                    </a:cubicBezTo>
                    <a:cubicBezTo>
                      <a:pt x="9" y="5"/>
                      <a:pt x="8" y="5"/>
                      <a:pt x="8" y="6"/>
                    </a:cubicBezTo>
                    <a:cubicBezTo>
                      <a:pt x="8" y="6"/>
                      <a:pt x="7" y="6"/>
                      <a:pt x="7" y="6"/>
                    </a:cubicBezTo>
                    <a:cubicBezTo>
                      <a:pt x="7" y="7"/>
                      <a:pt x="7" y="7"/>
                      <a:pt x="7" y="8"/>
                    </a:cubicBezTo>
                    <a:cubicBezTo>
                      <a:pt x="7" y="8"/>
                      <a:pt x="7" y="8"/>
                      <a:pt x="7" y="9"/>
                    </a:cubicBezTo>
                    <a:cubicBezTo>
                      <a:pt x="7" y="9"/>
                      <a:pt x="8" y="10"/>
                      <a:pt x="8" y="10"/>
                    </a:cubicBezTo>
                    <a:cubicBezTo>
                      <a:pt x="9" y="10"/>
                      <a:pt x="9" y="11"/>
                      <a:pt x="10" y="11"/>
                    </a:cubicBezTo>
                    <a:cubicBezTo>
                      <a:pt x="11" y="11"/>
                      <a:pt x="11" y="12"/>
                      <a:pt x="12" y="12"/>
                    </a:cubicBezTo>
                    <a:cubicBezTo>
                      <a:pt x="13" y="12"/>
                      <a:pt x="14" y="13"/>
                      <a:pt x="15" y="13"/>
                    </a:cubicBezTo>
                    <a:cubicBezTo>
                      <a:pt x="16" y="14"/>
                      <a:pt x="17" y="14"/>
                      <a:pt x="17" y="15"/>
                    </a:cubicBezTo>
                    <a:cubicBezTo>
                      <a:pt x="18" y="16"/>
                      <a:pt x="19" y="17"/>
                      <a:pt x="19" y="17"/>
                    </a:cubicBezTo>
                    <a:cubicBezTo>
                      <a:pt x="19" y="18"/>
                      <a:pt x="19" y="19"/>
                      <a:pt x="19" y="20"/>
                    </a:cubicBezTo>
                    <a:cubicBezTo>
                      <a:pt x="19" y="22"/>
                      <a:pt x="19" y="23"/>
                      <a:pt x="18" y="24"/>
                    </a:cubicBezTo>
                    <a:cubicBezTo>
                      <a:pt x="18" y="25"/>
                      <a:pt x="17" y="26"/>
                      <a:pt x="16" y="27"/>
                    </a:cubicBezTo>
                    <a:cubicBezTo>
                      <a:pt x="15" y="28"/>
                      <a:pt x="14" y="28"/>
                      <a:pt x="13" y="28"/>
                    </a:cubicBezTo>
                    <a:cubicBezTo>
                      <a:pt x="11" y="29"/>
                      <a:pt x="10" y="29"/>
                      <a:pt x="8" y="29"/>
                    </a:cubicBezTo>
                    <a:cubicBezTo>
                      <a:pt x="7"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3" name="Rectangle 36">
                <a:extLst>
                  <a:ext uri="{FF2B5EF4-FFF2-40B4-BE49-F238E27FC236}">
                    <a16:creationId xmlns:a16="http://schemas.microsoft.com/office/drawing/2014/main" id="{2B5F012A-25F6-4BC9-8BF8-CE46D724AA93}"/>
                  </a:ext>
                </a:extLst>
              </p:cNvPr>
              <p:cNvSpPr>
                <a:spLocks noChangeArrowheads="1"/>
              </p:cNvSpPr>
              <p:nvPr/>
            </p:nvSpPr>
            <p:spPr bwMode="auto">
              <a:xfrm>
                <a:off x="2630689" y="3008775"/>
                <a:ext cx="8721" cy="4235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4" name="Freeform 37">
                <a:extLst>
                  <a:ext uri="{FF2B5EF4-FFF2-40B4-BE49-F238E27FC236}">
                    <a16:creationId xmlns:a16="http://schemas.microsoft.com/office/drawing/2014/main" id="{4A612C4D-FEA0-4381-AC3E-0B1D0896E72B}"/>
                  </a:ext>
                </a:extLst>
              </p:cNvPr>
              <p:cNvSpPr>
                <a:spLocks/>
              </p:cNvSpPr>
              <p:nvPr/>
            </p:nvSpPr>
            <p:spPr bwMode="auto">
              <a:xfrm>
                <a:off x="2650622" y="3008775"/>
                <a:ext cx="36129" cy="42358"/>
              </a:xfrm>
              <a:custGeom>
                <a:avLst/>
                <a:gdLst>
                  <a:gd name="T0" fmla="*/ 25 w 25"/>
                  <a:gd name="T1" fmla="*/ 28 h 28"/>
                  <a:gd name="T2" fmla="*/ 19 w 25"/>
                  <a:gd name="T3" fmla="*/ 28 h 28"/>
                  <a:gd name="T4" fmla="*/ 7 w 25"/>
                  <a:gd name="T5" fmla="*/ 11 h 28"/>
                  <a:gd name="T6" fmla="*/ 6 w 25"/>
                  <a:gd name="T7" fmla="*/ 8 h 28"/>
                  <a:gd name="T8" fmla="*/ 6 w 25"/>
                  <a:gd name="T9" fmla="*/ 8 h 28"/>
                  <a:gd name="T10" fmla="*/ 6 w 25"/>
                  <a:gd name="T11" fmla="*/ 13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20 h 28"/>
                  <a:gd name="T24" fmla="*/ 19 w 25"/>
                  <a:gd name="T25" fmla="*/ 20 h 28"/>
                  <a:gd name="T26" fmla="*/ 19 w 25"/>
                  <a:gd name="T27" fmla="*/ 16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1"/>
                      <a:pt x="7" y="11"/>
                      <a:pt x="7" y="11"/>
                    </a:cubicBezTo>
                    <a:cubicBezTo>
                      <a:pt x="6" y="10"/>
                      <a:pt x="6" y="9"/>
                      <a:pt x="6" y="8"/>
                    </a:cubicBezTo>
                    <a:cubicBezTo>
                      <a:pt x="6" y="8"/>
                      <a:pt x="6" y="8"/>
                      <a:pt x="6" y="8"/>
                    </a:cubicBezTo>
                    <a:cubicBezTo>
                      <a:pt x="6" y="9"/>
                      <a:pt x="6" y="11"/>
                      <a:pt x="6" y="13"/>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9"/>
                      <a:pt x="19" y="20"/>
                    </a:cubicBezTo>
                    <a:cubicBezTo>
                      <a:pt x="19" y="20"/>
                      <a:pt x="19" y="20"/>
                      <a:pt x="19" y="20"/>
                    </a:cubicBezTo>
                    <a:cubicBezTo>
                      <a:pt x="19" y="19"/>
                      <a:pt x="19" y="18"/>
                      <a:pt x="19" y="16"/>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5" name="Freeform 38">
                <a:extLst>
                  <a:ext uri="{FF2B5EF4-FFF2-40B4-BE49-F238E27FC236}">
                    <a16:creationId xmlns:a16="http://schemas.microsoft.com/office/drawing/2014/main" id="{74770DDE-A70B-40B7-A95F-B2BE9315F16B}"/>
                  </a:ext>
                </a:extLst>
              </p:cNvPr>
              <p:cNvSpPr>
                <a:spLocks/>
              </p:cNvSpPr>
              <p:nvPr/>
            </p:nvSpPr>
            <p:spPr bwMode="auto">
              <a:xfrm>
                <a:off x="2696716" y="3008775"/>
                <a:ext cx="24915" cy="42358"/>
              </a:xfrm>
              <a:custGeom>
                <a:avLst/>
                <a:gdLst>
                  <a:gd name="T0" fmla="*/ 20 w 20"/>
                  <a:gd name="T1" fmla="*/ 34 h 34"/>
                  <a:gd name="T2" fmla="*/ 0 w 20"/>
                  <a:gd name="T3" fmla="*/ 34 h 34"/>
                  <a:gd name="T4" fmla="*/ 0 w 20"/>
                  <a:gd name="T5" fmla="*/ 0 h 34"/>
                  <a:gd name="T6" fmla="*/ 20 w 20"/>
                  <a:gd name="T7" fmla="*/ 0 h 34"/>
                  <a:gd name="T8" fmla="*/ 20 w 20"/>
                  <a:gd name="T9" fmla="*/ 6 h 34"/>
                  <a:gd name="T10" fmla="*/ 8 w 20"/>
                  <a:gd name="T11" fmla="*/ 6 h 34"/>
                  <a:gd name="T12" fmla="*/ 8 w 20"/>
                  <a:gd name="T13" fmla="*/ 15 h 34"/>
                  <a:gd name="T14" fmla="*/ 19 w 20"/>
                  <a:gd name="T15" fmla="*/ 15 h 34"/>
                  <a:gd name="T16" fmla="*/ 19 w 20"/>
                  <a:gd name="T17" fmla="*/ 21 h 34"/>
                  <a:gd name="T18" fmla="*/ 8 w 20"/>
                  <a:gd name="T19" fmla="*/ 21 h 34"/>
                  <a:gd name="T20" fmla="*/ 8 w 20"/>
                  <a:gd name="T21" fmla="*/ 28 h 34"/>
                  <a:gd name="T22" fmla="*/ 20 w 20"/>
                  <a:gd name="T23" fmla="*/ 28 h 34"/>
                  <a:gd name="T24" fmla="*/ 20 w 20"/>
                  <a:gd name="T2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4">
                    <a:moveTo>
                      <a:pt x="20" y="34"/>
                    </a:moveTo>
                    <a:lnTo>
                      <a:pt x="0" y="34"/>
                    </a:lnTo>
                    <a:lnTo>
                      <a:pt x="0" y="0"/>
                    </a:lnTo>
                    <a:lnTo>
                      <a:pt x="20" y="0"/>
                    </a:lnTo>
                    <a:lnTo>
                      <a:pt x="20" y="6"/>
                    </a:lnTo>
                    <a:lnTo>
                      <a:pt x="8" y="6"/>
                    </a:lnTo>
                    <a:lnTo>
                      <a:pt x="8" y="15"/>
                    </a:lnTo>
                    <a:lnTo>
                      <a:pt x="19" y="15"/>
                    </a:lnTo>
                    <a:lnTo>
                      <a:pt x="19" y="21"/>
                    </a:lnTo>
                    <a:lnTo>
                      <a:pt x="8" y="21"/>
                    </a:lnTo>
                    <a:lnTo>
                      <a:pt x="8" y="28"/>
                    </a:lnTo>
                    <a:lnTo>
                      <a:pt x="20" y="28"/>
                    </a:lnTo>
                    <a:lnTo>
                      <a:pt x="20" y="3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6" name="Freeform 39">
                <a:extLst>
                  <a:ext uri="{FF2B5EF4-FFF2-40B4-BE49-F238E27FC236}">
                    <a16:creationId xmlns:a16="http://schemas.microsoft.com/office/drawing/2014/main" id="{6A21E037-81BE-4543-9C65-C105DB2C194E}"/>
                  </a:ext>
                </a:extLst>
              </p:cNvPr>
              <p:cNvSpPr>
                <a:spLocks/>
              </p:cNvSpPr>
              <p:nvPr/>
            </p:nvSpPr>
            <p:spPr bwMode="auto">
              <a:xfrm>
                <a:off x="2725372" y="3008775"/>
                <a:ext cx="29901" cy="43605"/>
              </a:xfrm>
              <a:custGeom>
                <a:avLst/>
                <a:gdLst>
                  <a:gd name="T0" fmla="*/ 0 w 20"/>
                  <a:gd name="T1" fmla="*/ 27 h 29"/>
                  <a:gd name="T2" fmla="*/ 0 w 20"/>
                  <a:gd name="T3" fmla="*/ 21 h 29"/>
                  <a:gd name="T4" fmla="*/ 4 w 20"/>
                  <a:gd name="T5" fmla="*/ 23 h 29"/>
                  <a:gd name="T6" fmla="*/ 8 w 20"/>
                  <a:gd name="T7" fmla="*/ 24 h 29"/>
                  <a:gd name="T8" fmla="*/ 10 w 20"/>
                  <a:gd name="T9" fmla="*/ 24 h 29"/>
                  <a:gd name="T10" fmla="*/ 12 w 20"/>
                  <a:gd name="T11" fmla="*/ 23 h 29"/>
                  <a:gd name="T12" fmla="*/ 13 w 20"/>
                  <a:gd name="T13" fmla="*/ 22 h 29"/>
                  <a:gd name="T14" fmla="*/ 13 w 20"/>
                  <a:gd name="T15" fmla="*/ 21 h 29"/>
                  <a:gd name="T16" fmla="*/ 12 w 20"/>
                  <a:gd name="T17" fmla="*/ 20 h 29"/>
                  <a:gd name="T18" fmla="*/ 11 w 20"/>
                  <a:gd name="T19" fmla="*/ 18 h 29"/>
                  <a:gd name="T20" fmla="*/ 9 w 20"/>
                  <a:gd name="T21" fmla="*/ 17 h 29"/>
                  <a:gd name="T22" fmla="*/ 7 w 20"/>
                  <a:gd name="T23" fmla="*/ 16 h 29"/>
                  <a:gd name="T24" fmla="*/ 2 w 20"/>
                  <a:gd name="T25" fmla="*/ 13 h 29"/>
                  <a:gd name="T26" fmla="*/ 0 w 20"/>
                  <a:gd name="T27" fmla="*/ 8 h 29"/>
                  <a:gd name="T28" fmla="*/ 1 w 20"/>
                  <a:gd name="T29" fmla="*/ 4 h 29"/>
                  <a:gd name="T30" fmla="*/ 4 w 20"/>
                  <a:gd name="T31" fmla="*/ 2 h 29"/>
                  <a:gd name="T32" fmla="*/ 7 w 20"/>
                  <a:gd name="T33" fmla="*/ 0 h 29"/>
                  <a:gd name="T34" fmla="*/ 11 w 20"/>
                  <a:gd name="T35" fmla="*/ 0 h 29"/>
                  <a:gd name="T36" fmla="*/ 15 w 20"/>
                  <a:gd name="T37" fmla="*/ 0 h 29"/>
                  <a:gd name="T38" fmla="*/ 18 w 20"/>
                  <a:gd name="T39" fmla="*/ 1 h 29"/>
                  <a:gd name="T40" fmla="*/ 18 w 20"/>
                  <a:gd name="T41" fmla="*/ 7 h 29"/>
                  <a:gd name="T42" fmla="*/ 17 w 20"/>
                  <a:gd name="T43" fmla="*/ 6 h 29"/>
                  <a:gd name="T44" fmla="*/ 15 w 20"/>
                  <a:gd name="T45" fmla="*/ 5 h 29"/>
                  <a:gd name="T46" fmla="*/ 13 w 20"/>
                  <a:gd name="T47" fmla="*/ 5 h 29"/>
                  <a:gd name="T48" fmla="*/ 12 w 20"/>
                  <a:gd name="T49" fmla="*/ 5 h 29"/>
                  <a:gd name="T50" fmla="*/ 10 w 20"/>
                  <a:gd name="T51" fmla="*/ 5 h 29"/>
                  <a:gd name="T52" fmla="*/ 8 w 20"/>
                  <a:gd name="T53" fmla="*/ 6 h 29"/>
                  <a:gd name="T54" fmla="*/ 7 w 20"/>
                  <a:gd name="T55" fmla="*/ 6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3 h 29"/>
                  <a:gd name="T68" fmla="*/ 18 w 20"/>
                  <a:gd name="T69" fmla="*/ 15 h 29"/>
                  <a:gd name="T70" fmla="*/ 19 w 20"/>
                  <a:gd name="T71" fmla="*/ 17 h 29"/>
                  <a:gd name="T72" fmla="*/ 20 w 20"/>
                  <a:gd name="T73" fmla="*/ 20 h 29"/>
                  <a:gd name="T74" fmla="*/ 19 w 20"/>
                  <a:gd name="T75" fmla="*/ 24 h 29"/>
                  <a:gd name="T76" fmla="*/ 16 w 20"/>
                  <a:gd name="T77" fmla="*/ 27 h 29"/>
                  <a:gd name="T78" fmla="*/ 13 w 20"/>
                  <a:gd name="T79" fmla="*/ 28 h 29"/>
                  <a:gd name="T80" fmla="*/ 8 w 20"/>
                  <a:gd name="T81" fmla="*/ 29 h 29"/>
                  <a:gd name="T82" fmla="*/ 4 w 20"/>
                  <a:gd name="T83" fmla="*/ 28 h 29"/>
                  <a:gd name="T84" fmla="*/ 0 w 20"/>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7"/>
                    </a:moveTo>
                    <a:cubicBezTo>
                      <a:pt x="0" y="21"/>
                      <a:pt x="0" y="21"/>
                      <a:pt x="0" y="21"/>
                    </a:cubicBezTo>
                    <a:cubicBezTo>
                      <a:pt x="2" y="22"/>
                      <a:pt x="3" y="23"/>
                      <a:pt x="4" y="23"/>
                    </a:cubicBezTo>
                    <a:cubicBezTo>
                      <a:pt x="5" y="24"/>
                      <a:pt x="7" y="24"/>
                      <a:pt x="8" y="24"/>
                    </a:cubicBezTo>
                    <a:cubicBezTo>
                      <a:pt x="9" y="24"/>
                      <a:pt x="10" y="24"/>
                      <a:pt x="10" y="24"/>
                    </a:cubicBezTo>
                    <a:cubicBezTo>
                      <a:pt x="11" y="23"/>
                      <a:pt x="11" y="23"/>
                      <a:pt x="12" y="23"/>
                    </a:cubicBezTo>
                    <a:cubicBezTo>
                      <a:pt x="12" y="23"/>
                      <a:pt x="12" y="22"/>
                      <a:pt x="13" y="22"/>
                    </a:cubicBezTo>
                    <a:cubicBezTo>
                      <a:pt x="13" y="22"/>
                      <a:pt x="13" y="21"/>
                      <a:pt x="13" y="21"/>
                    </a:cubicBezTo>
                    <a:cubicBezTo>
                      <a:pt x="13" y="20"/>
                      <a:pt x="13" y="20"/>
                      <a:pt x="12" y="20"/>
                    </a:cubicBezTo>
                    <a:cubicBezTo>
                      <a:pt x="12" y="19"/>
                      <a:pt x="12" y="19"/>
                      <a:pt x="11" y="18"/>
                    </a:cubicBezTo>
                    <a:cubicBezTo>
                      <a:pt x="11" y="18"/>
                      <a:pt x="10" y="18"/>
                      <a:pt x="9" y="17"/>
                    </a:cubicBezTo>
                    <a:cubicBezTo>
                      <a:pt x="8" y="17"/>
                      <a:pt x="8" y="17"/>
                      <a:pt x="7" y="16"/>
                    </a:cubicBezTo>
                    <a:cubicBezTo>
                      <a:pt x="5" y="15"/>
                      <a:pt x="3" y="14"/>
                      <a:pt x="2" y="13"/>
                    </a:cubicBezTo>
                    <a:cubicBezTo>
                      <a:pt x="1" y="12"/>
                      <a:pt x="0" y="10"/>
                      <a:pt x="0" y="8"/>
                    </a:cubicBezTo>
                    <a:cubicBezTo>
                      <a:pt x="0" y="7"/>
                      <a:pt x="1" y="5"/>
                      <a:pt x="1" y="4"/>
                    </a:cubicBezTo>
                    <a:cubicBezTo>
                      <a:pt x="2" y="3"/>
                      <a:pt x="3" y="2"/>
                      <a:pt x="4" y="2"/>
                    </a:cubicBezTo>
                    <a:cubicBezTo>
                      <a:pt x="5"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6" y="5"/>
                      <a:pt x="15" y="5"/>
                    </a:cubicBezTo>
                    <a:cubicBezTo>
                      <a:pt x="14" y="5"/>
                      <a:pt x="14" y="5"/>
                      <a:pt x="13" y="5"/>
                    </a:cubicBezTo>
                    <a:cubicBezTo>
                      <a:pt x="13" y="5"/>
                      <a:pt x="12" y="5"/>
                      <a:pt x="12" y="5"/>
                    </a:cubicBezTo>
                    <a:cubicBezTo>
                      <a:pt x="11" y="5"/>
                      <a:pt x="10" y="5"/>
                      <a:pt x="10" y="5"/>
                    </a:cubicBezTo>
                    <a:cubicBezTo>
                      <a:pt x="9" y="5"/>
                      <a:pt x="9" y="5"/>
                      <a:pt x="8" y="6"/>
                    </a:cubicBezTo>
                    <a:cubicBezTo>
                      <a:pt x="8" y="6"/>
                      <a:pt x="8" y="6"/>
                      <a:pt x="7" y="6"/>
                    </a:cubicBezTo>
                    <a:cubicBezTo>
                      <a:pt x="7" y="7"/>
                      <a:pt x="7" y="7"/>
                      <a:pt x="7" y="8"/>
                    </a:cubicBezTo>
                    <a:cubicBezTo>
                      <a:pt x="7" y="8"/>
                      <a:pt x="7" y="8"/>
                      <a:pt x="7" y="9"/>
                    </a:cubicBezTo>
                    <a:cubicBezTo>
                      <a:pt x="8" y="9"/>
                      <a:pt x="8" y="10"/>
                      <a:pt x="8" y="10"/>
                    </a:cubicBezTo>
                    <a:cubicBezTo>
                      <a:pt x="9" y="10"/>
                      <a:pt x="9" y="11"/>
                      <a:pt x="10" y="11"/>
                    </a:cubicBezTo>
                    <a:cubicBezTo>
                      <a:pt x="11" y="11"/>
                      <a:pt x="11" y="12"/>
                      <a:pt x="12" y="12"/>
                    </a:cubicBezTo>
                    <a:cubicBezTo>
                      <a:pt x="13" y="12"/>
                      <a:pt x="14" y="13"/>
                      <a:pt x="15" y="13"/>
                    </a:cubicBezTo>
                    <a:cubicBezTo>
                      <a:pt x="16" y="14"/>
                      <a:pt x="17" y="14"/>
                      <a:pt x="18" y="15"/>
                    </a:cubicBezTo>
                    <a:cubicBezTo>
                      <a:pt x="18" y="16"/>
                      <a:pt x="19" y="17"/>
                      <a:pt x="19" y="17"/>
                    </a:cubicBezTo>
                    <a:cubicBezTo>
                      <a:pt x="19" y="18"/>
                      <a:pt x="20" y="19"/>
                      <a:pt x="20" y="20"/>
                    </a:cubicBezTo>
                    <a:cubicBezTo>
                      <a:pt x="20" y="22"/>
                      <a:pt x="19" y="23"/>
                      <a:pt x="19" y="24"/>
                    </a:cubicBezTo>
                    <a:cubicBezTo>
                      <a:pt x="18" y="25"/>
                      <a:pt x="17" y="26"/>
                      <a:pt x="16" y="27"/>
                    </a:cubicBezTo>
                    <a:cubicBezTo>
                      <a:pt x="15" y="28"/>
                      <a:pt x="14" y="28"/>
                      <a:pt x="13" y="28"/>
                    </a:cubicBezTo>
                    <a:cubicBezTo>
                      <a:pt x="11" y="29"/>
                      <a:pt x="10" y="29"/>
                      <a:pt x="8" y="29"/>
                    </a:cubicBezTo>
                    <a:cubicBezTo>
                      <a:pt x="7" y="29"/>
                      <a:pt x="5" y="29"/>
                      <a:pt x="4" y="28"/>
                    </a:cubicBezTo>
                    <a:cubicBezTo>
                      <a:pt x="3"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7" name="Freeform 40">
                <a:extLst>
                  <a:ext uri="{FF2B5EF4-FFF2-40B4-BE49-F238E27FC236}">
                    <a16:creationId xmlns:a16="http://schemas.microsoft.com/office/drawing/2014/main" id="{81B04537-5C02-42EA-A299-0AF1232D33D6}"/>
                  </a:ext>
                </a:extLst>
              </p:cNvPr>
              <p:cNvSpPr>
                <a:spLocks/>
              </p:cNvSpPr>
              <p:nvPr/>
            </p:nvSpPr>
            <p:spPr bwMode="auto">
              <a:xfrm>
                <a:off x="276025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1 w 19"/>
                  <a:gd name="T11" fmla="*/ 23 h 29"/>
                  <a:gd name="T12" fmla="*/ 12 w 19"/>
                  <a:gd name="T13" fmla="*/ 22 h 29"/>
                  <a:gd name="T14" fmla="*/ 12 w 19"/>
                  <a:gd name="T15" fmla="*/ 21 h 29"/>
                  <a:gd name="T16" fmla="*/ 12 w 19"/>
                  <a:gd name="T17" fmla="*/ 20 h 29"/>
                  <a:gd name="T18" fmla="*/ 11 w 19"/>
                  <a:gd name="T19" fmla="*/ 18 h 29"/>
                  <a:gd name="T20" fmla="*/ 9 w 19"/>
                  <a:gd name="T21" fmla="*/ 17 h 29"/>
                  <a:gd name="T22" fmla="*/ 6 w 19"/>
                  <a:gd name="T23" fmla="*/ 16 h 29"/>
                  <a:gd name="T24" fmla="*/ 1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6 w 19"/>
                  <a:gd name="T43" fmla="*/ 6 h 29"/>
                  <a:gd name="T44" fmla="*/ 15 w 19"/>
                  <a:gd name="T45" fmla="*/ 5 h 29"/>
                  <a:gd name="T46" fmla="*/ 13 w 19"/>
                  <a:gd name="T47" fmla="*/ 5 h 29"/>
                  <a:gd name="T48" fmla="*/ 11 w 19"/>
                  <a:gd name="T49" fmla="*/ 5 h 29"/>
                  <a:gd name="T50" fmla="*/ 9 w 19"/>
                  <a:gd name="T51" fmla="*/ 5 h 29"/>
                  <a:gd name="T52" fmla="*/ 8 w 19"/>
                  <a:gd name="T53" fmla="*/ 6 h 29"/>
                  <a:gd name="T54" fmla="*/ 7 w 19"/>
                  <a:gd name="T55" fmla="*/ 6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2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2" y="23"/>
                      <a:pt x="4" y="23"/>
                    </a:cubicBezTo>
                    <a:cubicBezTo>
                      <a:pt x="5" y="24"/>
                      <a:pt x="6" y="24"/>
                      <a:pt x="8" y="24"/>
                    </a:cubicBezTo>
                    <a:cubicBezTo>
                      <a:pt x="8" y="24"/>
                      <a:pt x="9" y="24"/>
                      <a:pt x="10" y="24"/>
                    </a:cubicBezTo>
                    <a:cubicBezTo>
                      <a:pt x="10" y="23"/>
                      <a:pt x="11" y="23"/>
                      <a:pt x="11" y="23"/>
                    </a:cubicBezTo>
                    <a:cubicBezTo>
                      <a:pt x="12" y="23"/>
                      <a:pt x="12" y="22"/>
                      <a:pt x="12" y="22"/>
                    </a:cubicBezTo>
                    <a:cubicBezTo>
                      <a:pt x="12" y="22"/>
                      <a:pt x="12" y="21"/>
                      <a:pt x="12" y="21"/>
                    </a:cubicBezTo>
                    <a:cubicBezTo>
                      <a:pt x="12" y="20"/>
                      <a:pt x="12" y="20"/>
                      <a:pt x="12" y="20"/>
                    </a:cubicBezTo>
                    <a:cubicBezTo>
                      <a:pt x="12" y="19"/>
                      <a:pt x="11" y="19"/>
                      <a:pt x="11" y="18"/>
                    </a:cubicBezTo>
                    <a:cubicBezTo>
                      <a:pt x="10" y="18"/>
                      <a:pt x="9" y="18"/>
                      <a:pt x="9" y="17"/>
                    </a:cubicBezTo>
                    <a:cubicBezTo>
                      <a:pt x="8" y="17"/>
                      <a:pt x="7" y="17"/>
                      <a:pt x="6" y="16"/>
                    </a:cubicBezTo>
                    <a:cubicBezTo>
                      <a:pt x="4" y="15"/>
                      <a:pt x="2" y="14"/>
                      <a:pt x="1" y="13"/>
                    </a:cubicBezTo>
                    <a:cubicBezTo>
                      <a:pt x="0" y="12"/>
                      <a:pt x="0" y="10"/>
                      <a:pt x="0" y="8"/>
                    </a:cubicBezTo>
                    <a:cubicBezTo>
                      <a:pt x="0" y="7"/>
                      <a:pt x="0" y="5"/>
                      <a:pt x="1" y="4"/>
                    </a:cubicBezTo>
                    <a:cubicBezTo>
                      <a:pt x="1" y="3"/>
                      <a:pt x="2" y="2"/>
                      <a:pt x="3" y="2"/>
                    </a:cubicBezTo>
                    <a:cubicBezTo>
                      <a:pt x="4" y="1"/>
                      <a:pt x="5" y="1"/>
                      <a:pt x="7" y="0"/>
                    </a:cubicBezTo>
                    <a:cubicBezTo>
                      <a:pt x="8" y="0"/>
                      <a:pt x="9" y="0"/>
                      <a:pt x="11" y="0"/>
                    </a:cubicBezTo>
                    <a:cubicBezTo>
                      <a:pt x="12" y="0"/>
                      <a:pt x="14" y="0"/>
                      <a:pt x="15" y="0"/>
                    </a:cubicBezTo>
                    <a:cubicBezTo>
                      <a:pt x="16" y="0"/>
                      <a:pt x="17" y="0"/>
                      <a:pt x="18" y="1"/>
                    </a:cubicBezTo>
                    <a:cubicBezTo>
                      <a:pt x="18" y="7"/>
                      <a:pt x="18" y="7"/>
                      <a:pt x="18" y="7"/>
                    </a:cubicBezTo>
                    <a:cubicBezTo>
                      <a:pt x="17" y="6"/>
                      <a:pt x="17" y="6"/>
                      <a:pt x="16" y="6"/>
                    </a:cubicBezTo>
                    <a:cubicBezTo>
                      <a:pt x="16" y="6"/>
                      <a:pt x="15" y="5"/>
                      <a:pt x="15" y="5"/>
                    </a:cubicBezTo>
                    <a:cubicBezTo>
                      <a:pt x="14" y="5"/>
                      <a:pt x="13" y="5"/>
                      <a:pt x="13" y="5"/>
                    </a:cubicBezTo>
                    <a:cubicBezTo>
                      <a:pt x="12" y="5"/>
                      <a:pt x="12" y="5"/>
                      <a:pt x="11" y="5"/>
                    </a:cubicBezTo>
                    <a:cubicBezTo>
                      <a:pt x="10" y="5"/>
                      <a:pt x="10" y="5"/>
                      <a:pt x="9" y="5"/>
                    </a:cubicBezTo>
                    <a:cubicBezTo>
                      <a:pt x="9" y="5"/>
                      <a:pt x="8" y="5"/>
                      <a:pt x="8" y="6"/>
                    </a:cubicBezTo>
                    <a:cubicBezTo>
                      <a:pt x="7" y="6"/>
                      <a:pt x="7" y="6"/>
                      <a:pt x="7" y="6"/>
                    </a:cubicBezTo>
                    <a:cubicBezTo>
                      <a:pt x="7" y="7"/>
                      <a:pt x="6" y="7"/>
                      <a:pt x="6" y="8"/>
                    </a:cubicBezTo>
                    <a:cubicBezTo>
                      <a:pt x="6" y="8"/>
                      <a:pt x="7" y="8"/>
                      <a:pt x="7" y="9"/>
                    </a:cubicBezTo>
                    <a:cubicBezTo>
                      <a:pt x="7" y="9"/>
                      <a:pt x="7" y="10"/>
                      <a:pt x="8" y="10"/>
                    </a:cubicBezTo>
                    <a:cubicBezTo>
                      <a:pt x="8" y="10"/>
                      <a:pt x="9" y="11"/>
                      <a:pt x="10" y="11"/>
                    </a:cubicBezTo>
                    <a:cubicBezTo>
                      <a:pt x="10" y="11"/>
                      <a:pt x="11" y="12"/>
                      <a:pt x="12" y="12"/>
                    </a:cubicBezTo>
                    <a:cubicBezTo>
                      <a:pt x="13" y="12"/>
                      <a:pt x="14" y="13"/>
                      <a:pt x="15" y="13"/>
                    </a:cubicBezTo>
                    <a:cubicBezTo>
                      <a:pt x="16" y="14"/>
                      <a:pt x="16" y="14"/>
                      <a:pt x="17" y="15"/>
                    </a:cubicBezTo>
                    <a:cubicBezTo>
                      <a:pt x="18" y="16"/>
                      <a:pt x="18" y="17"/>
                      <a:pt x="19" y="17"/>
                    </a:cubicBezTo>
                    <a:cubicBezTo>
                      <a:pt x="19" y="18"/>
                      <a:pt x="19" y="19"/>
                      <a:pt x="19" y="20"/>
                    </a:cubicBezTo>
                    <a:cubicBezTo>
                      <a:pt x="19" y="22"/>
                      <a:pt x="19" y="23"/>
                      <a:pt x="18" y="24"/>
                    </a:cubicBezTo>
                    <a:cubicBezTo>
                      <a:pt x="18" y="25"/>
                      <a:pt x="17" y="26"/>
                      <a:pt x="16" y="27"/>
                    </a:cubicBezTo>
                    <a:cubicBezTo>
                      <a:pt x="15" y="28"/>
                      <a:pt x="14" y="28"/>
                      <a:pt x="12" y="28"/>
                    </a:cubicBezTo>
                    <a:cubicBezTo>
                      <a:pt x="11" y="29"/>
                      <a:pt x="9" y="29"/>
                      <a:pt x="8" y="29"/>
                    </a:cubicBezTo>
                    <a:cubicBezTo>
                      <a:pt x="6"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8" name="Freeform 41">
                <a:extLst>
                  <a:ext uri="{FF2B5EF4-FFF2-40B4-BE49-F238E27FC236}">
                    <a16:creationId xmlns:a16="http://schemas.microsoft.com/office/drawing/2014/main" id="{B65A6F0F-EF4C-453A-B1E1-E5E7B609589D}"/>
                  </a:ext>
                </a:extLst>
              </p:cNvPr>
              <p:cNvSpPr>
                <a:spLocks noEditPoints="1"/>
              </p:cNvSpPr>
              <p:nvPr/>
            </p:nvSpPr>
            <p:spPr bwMode="auto">
              <a:xfrm>
                <a:off x="2512335" y="3079789"/>
                <a:ext cx="39866" cy="42358"/>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8 h 28"/>
                  <a:gd name="T22" fmla="*/ 14 w 27"/>
                  <a:gd name="T23" fmla="*/ 5 h 28"/>
                  <a:gd name="T24" fmla="*/ 14 w 27"/>
                  <a:gd name="T25" fmla="*/ 5 h 28"/>
                  <a:gd name="T26" fmla="*/ 13 w 27"/>
                  <a:gd name="T27" fmla="*/ 8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8"/>
                      <a:pt x="14" y="8"/>
                      <a:pt x="14" y="8"/>
                    </a:cubicBezTo>
                    <a:cubicBezTo>
                      <a:pt x="14" y="7"/>
                      <a:pt x="14" y="6"/>
                      <a:pt x="14" y="5"/>
                    </a:cubicBezTo>
                    <a:cubicBezTo>
                      <a:pt x="14" y="5"/>
                      <a:pt x="14" y="5"/>
                      <a:pt x="14" y="5"/>
                    </a:cubicBezTo>
                    <a:cubicBezTo>
                      <a:pt x="13" y="6"/>
                      <a:pt x="13" y="7"/>
                      <a:pt x="13" y="8"/>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9" name="Freeform 42">
                <a:extLst>
                  <a:ext uri="{FF2B5EF4-FFF2-40B4-BE49-F238E27FC236}">
                    <a16:creationId xmlns:a16="http://schemas.microsoft.com/office/drawing/2014/main" id="{28359AD2-36E9-464E-89B5-9F142CA768B7}"/>
                  </a:ext>
                </a:extLst>
              </p:cNvPr>
              <p:cNvSpPr>
                <a:spLocks noEditPoints="1"/>
              </p:cNvSpPr>
              <p:nvPr/>
            </p:nvSpPr>
            <p:spPr bwMode="auto">
              <a:xfrm>
                <a:off x="2558430" y="3079789"/>
                <a:ext cx="31148" cy="42358"/>
              </a:xfrm>
              <a:custGeom>
                <a:avLst/>
                <a:gdLst>
                  <a:gd name="T0" fmla="*/ 6 w 21"/>
                  <a:gd name="T1" fmla="*/ 19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9 h 28"/>
                  <a:gd name="T16" fmla="*/ 6 w 21"/>
                  <a:gd name="T17" fmla="*/ 19 h 28"/>
                  <a:gd name="T18" fmla="*/ 6 w 21"/>
                  <a:gd name="T19" fmla="*/ 5 h 28"/>
                  <a:gd name="T20" fmla="*/ 6 w 21"/>
                  <a:gd name="T21" fmla="*/ 14 h 28"/>
                  <a:gd name="T22" fmla="*/ 9 w 21"/>
                  <a:gd name="T23" fmla="*/ 14 h 28"/>
                  <a:gd name="T24" fmla="*/ 14 w 21"/>
                  <a:gd name="T25" fmla="*/ 10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8"/>
                      <a:pt x="13" y="19"/>
                      <a:pt x="9" y="19"/>
                    </a:cubicBezTo>
                    <a:lnTo>
                      <a:pt x="6" y="19"/>
                    </a:lnTo>
                    <a:close/>
                    <a:moveTo>
                      <a:pt x="6" y="5"/>
                    </a:moveTo>
                    <a:cubicBezTo>
                      <a:pt x="6" y="14"/>
                      <a:pt x="6" y="14"/>
                      <a:pt x="6" y="14"/>
                    </a:cubicBezTo>
                    <a:cubicBezTo>
                      <a:pt x="9" y="14"/>
                      <a:pt x="9" y="14"/>
                      <a:pt x="9" y="14"/>
                    </a:cubicBezTo>
                    <a:cubicBezTo>
                      <a:pt x="12" y="14"/>
                      <a:pt x="14" y="12"/>
                      <a:pt x="14" y="10"/>
                    </a:cubicBezTo>
                    <a:cubicBezTo>
                      <a:pt x="14" y="7"/>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0" name="Freeform 43">
                <a:extLst>
                  <a:ext uri="{FF2B5EF4-FFF2-40B4-BE49-F238E27FC236}">
                    <a16:creationId xmlns:a16="http://schemas.microsoft.com/office/drawing/2014/main" id="{E947BC9A-C89F-475C-BC17-0B7C827CC6B9}"/>
                  </a:ext>
                </a:extLst>
              </p:cNvPr>
              <p:cNvSpPr>
                <a:spLocks noEditPoints="1"/>
              </p:cNvSpPr>
              <p:nvPr/>
            </p:nvSpPr>
            <p:spPr bwMode="auto">
              <a:xfrm>
                <a:off x="2595804" y="3079789"/>
                <a:ext cx="29901" cy="42358"/>
              </a:xfrm>
              <a:custGeom>
                <a:avLst/>
                <a:gdLst>
                  <a:gd name="T0" fmla="*/ 6 w 20"/>
                  <a:gd name="T1" fmla="*/ 19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9 h 28"/>
                  <a:gd name="T16" fmla="*/ 6 w 20"/>
                  <a:gd name="T17" fmla="*/ 19 h 28"/>
                  <a:gd name="T18" fmla="*/ 6 w 20"/>
                  <a:gd name="T19" fmla="*/ 5 h 28"/>
                  <a:gd name="T20" fmla="*/ 6 w 20"/>
                  <a:gd name="T21" fmla="*/ 14 h 28"/>
                  <a:gd name="T22" fmla="*/ 8 w 20"/>
                  <a:gd name="T23" fmla="*/ 14 h 28"/>
                  <a:gd name="T24" fmla="*/ 13 w 20"/>
                  <a:gd name="T25" fmla="*/ 10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8"/>
                      <a:pt x="12" y="19"/>
                      <a:pt x="9" y="19"/>
                    </a:cubicBezTo>
                    <a:lnTo>
                      <a:pt x="6" y="19"/>
                    </a:lnTo>
                    <a:close/>
                    <a:moveTo>
                      <a:pt x="6" y="5"/>
                    </a:moveTo>
                    <a:cubicBezTo>
                      <a:pt x="6" y="14"/>
                      <a:pt x="6" y="14"/>
                      <a:pt x="6" y="14"/>
                    </a:cubicBezTo>
                    <a:cubicBezTo>
                      <a:pt x="8" y="14"/>
                      <a:pt x="8" y="14"/>
                      <a:pt x="8" y="14"/>
                    </a:cubicBezTo>
                    <a:cubicBezTo>
                      <a:pt x="12" y="14"/>
                      <a:pt x="13" y="12"/>
                      <a:pt x="13" y="10"/>
                    </a:cubicBezTo>
                    <a:cubicBezTo>
                      <a:pt x="13" y="7"/>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1" name="Rectangle 44">
                <a:extLst>
                  <a:ext uri="{FF2B5EF4-FFF2-40B4-BE49-F238E27FC236}">
                    <a16:creationId xmlns:a16="http://schemas.microsoft.com/office/drawing/2014/main" id="{E3C04707-5659-4474-AE2E-18345FD1CD02}"/>
                  </a:ext>
                </a:extLst>
              </p:cNvPr>
              <p:cNvSpPr>
                <a:spLocks noChangeArrowheads="1"/>
              </p:cNvSpPr>
              <p:nvPr/>
            </p:nvSpPr>
            <p:spPr bwMode="auto">
              <a:xfrm>
                <a:off x="2472467" y="3482189"/>
                <a:ext cx="497085" cy="497082"/>
              </a:xfrm>
              <a:prstGeom prst="rect">
                <a:avLst/>
              </a:prstGeom>
              <a:solidFill>
                <a:srgbClr val="F8F8F8">
                  <a:lumMod val="5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2" name="Freeform 45">
                <a:extLst>
                  <a:ext uri="{FF2B5EF4-FFF2-40B4-BE49-F238E27FC236}">
                    <a16:creationId xmlns:a16="http://schemas.microsoft.com/office/drawing/2014/main" id="{826DC1BD-F91E-4648-ADB2-9E6BB7A84439}"/>
                  </a:ext>
                </a:extLst>
              </p:cNvPr>
              <p:cNvSpPr>
                <a:spLocks noEditPoints="1"/>
              </p:cNvSpPr>
              <p:nvPr/>
            </p:nvSpPr>
            <p:spPr bwMode="auto">
              <a:xfrm>
                <a:off x="2512333" y="3756270"/>
                <a:ext cx="107141" cy="185628"/>
              </a:xfrm>
              <a:custGeom>
                <a:avLst/>
                <a:gdLst>
                  <a:gd name="T0" fmla="*/ 69 w 86"/>
                  <a:gd name="T1" fmla="*/ 13 h 149"/>
                  <a:gd name="T2" fmla="*/ 69 w 86"/>
                  <a:gd name="T3" fmla="*/ 0 h 149"/>
                  <a:gd name="T4" fmla="*/ 60 w 86"/>
                  <a:gd name="T5" fmla="*/ 0 h 149"/>
                  <a:gd name="T6" fmla="*/ 60 w 86"/>
                  <a:gd name="T7" fmla="*/ 13 h 149"/>
                  <a:gd name="T8" fmla="*/ 56 w 86"/>
                  <a:gd name="T9" fmla="*/ 13 h 149"/>
                  <a:gd name="T10" fmla="*/ 56 w 86"/>
                  <a:gd name="T11" fmla="*/ 0 h 149"/>
                  <a:gd name="T12" fmla="*/ 47 w 86"/>
                  <a:gd name="T13" fmla="*/ 0 h 149"/>
                  <a:gd name="T14" fmla="*/ 47 w 86"/>
                  <a:gd name="T15" fmla="*/ 13 h 149"/>
                  <a:gd name="T16" fmla="*/ 0 w 86"/>
                  <a:gd name="T17" fmla="*/ 13 h 149"/>
                  <a:gd name="T18" fmla="*/ 0 w 86"/>
                  <a:gd name="T19" fmla="*/ 16 h 149"/>
                  <a:gd name="T20" fmla="*/ 4 w 86"/>
                  <a:gd name="T21" fmla="*/ 16 h 149"/>
                  <a:gd name="T22" fmla="*/ 4 w 86"/>
                  <a:gd name="T23" fmla="*/ 149 h 149"/>
                  <a:gd name="T24" fmla="*/ 29 w 86"/>
                  <a:gd name="T25" fmla="*/ 149 h 149"/>
                  <a:gd name="T26" fmla="*/ 29 w 86"/>
                  <a:gd name="T27" fmla="*/ 128 h 149"/>
                  <a:gd name="T28" fmla="*/ 39 w 86"/>
                  <a:gd name="T29" fmla="*/ 128 h 149"/>
                  <a:gd name="T30" fmla="*/ 39 w 86"/>
                  <a:gd name="T31" fmla="*/ 149 h 149"/>
                  <a:gd name="T32" fmla="*/ 47 w 86"/>
                  <a:gd name="T33" fmla="*/ 149 h 149"/>
                  <a:gd name="T34" fmla="*/ 47 w 86"/>
                  <a:gd name="T35" fmla="*/ 128 h 149"/>
                  <a:gd name="T36" fmla="*/ 57 w 86"/>
                  <a:gd name="T37" fmla="*/ 128 h 149"/>
                  <a:gd name="T38" fmla="*/ 57 w 86"/>
                  <a:gd name="T39" fmla="*/ 149 h 149"/>
                  <a:gd name="T40" fmla="*/ 82 w 86"/>
                  <a:gd name="T41" fmla="*/ 149 h 149"/>
                  <a:gd name="T42" fmla="*/ 82 w 86"/>
                  <a:gd name="T43" fmla="*/ 16 h 149"/>
                  <a:gd name="T44" fmla="*/ 86 w 86"/>
                  <a:gd name="T45" fmla="*/ 16 h 149"/>
                  <a:gd name="T46" fmla="*/ 86 w 86"/>
                  <a:gd name="T47" fmla="*/ 13 h 149"/>
                  <a:gd name="T48" fmla="*/ 69 w 86"/>
                  <a:gd name="T49" fmla="*/ 13 h 149"/>
                  <a:gd name="T50" fmla="*/ 75 w 86"/>
                  <a:gd name="T51" fmla="*/ 122 h 149"/>
                  <a:gd name="T52" fmla="*/ 11 w 86"/>
                  <a:gd name="T53" fmla="*/ 122 h 149"/>
                  <a:gd name="T54" fmla="*/ 11 w 86"/>
                  <a:gd name="T55" fmla="*/ 112 h 149"/>
                  <a:gd name="T56" fmla="*/ 75 w 86"/>
                  <a:gd name="T57" fmla="*/ 112 h 149"/>
                  <a:gd name="T58" fmla="*/ 75 w 86"/>
                  <a:gd name="T59" fmla="*/ 122 h 149"/>
                  <a:gd name="T60" fmla="*/ 75 w 86"/>
                  <a:gd name="T61" fmla="*/ 105 h 149"/>
                  <a:gd name="T62" fmla="*/ 11 w 86"/>
                  <a:gd name="T63" fmla="*/ 105 h 149"/>
                  <a:gd name="T64" fmla="*/ 11 w 86"/>
                  <a:gd name="T65" fmla="*/ 94 h 149"/>
                  <a:gd name="T66" fmla="*/ 75 w 86"/>
                  <a:gd name="T67" fmla="*/ 94 h 149"/>
                  <a:gd name="T68" fmla="*/ 75 w 86"/>
                  <a:gd name="T69" fmla="*/ 105 h 149"/>
                  <a:gd name="T70" fmla="*/ 75 w 86"/>
                  <a:gd name="T71" fmla="*/ 87 h 149"/>
                  <a:gd name="T72" fmla="*/ 11 w 86"/>
                  <a:gd name="T73" fmla="*/ 87 h 149"/>
                  <a:gd name="T74" fmla="*/ 11 w 86"/>
                  <a:gd name="T75" fmla="*/ 77 h 149"/>
                  <a:gd name="T76" fmla="*/ 75 w 86"/>
                  <a:gd name="T77" fmla="*/ 77 h 149"/>
                  <a:gd name="T78" fmla="*/ 75 w 86"/>
                  <a:gd name="T79" fmla="*/ 87 h 149"/>
                  <a:gd name="T80" fmla="*/ 75 w 86"/>
                  <a:gd name="T81" fmla="*/ 69 h 149"/>
                  <a:gd name="T82" fmla="*/ 11 w 86"/>
                  <a:gd name="T83" fmla="*/ 69 h 149"/>
                  <a:gd name="T84" fmla="*/ 11 w 86"/>
                  <a:gd name="T85" fmla="*/ 59 h 149"/>
                  <a:gd name="T86" fmla="*/ 75 w 86"/>
                  <a:gd name="T87" fmla="*/ 59 h 149"/>
                  <a:gd name="T88" fmla="*/ 75 w 86"/>
                  <a:gd name="T89" fmla="*/ 69 h 149"/>
                  <a:gd name="T90" fmla="*/ 75 w 86"/>
                  <a:gd name="T91" fmla="*/ 52 h 149"/>
                  <a:gd name="T92" fmla="*/ 11 w 86"/>
                  <a:gd name="T93" fmla="*/ 52 h 149"/>
                  <a:gd name="T94" fmla="*/ 11 w 86"/>
                  <a:gd name="T95" fmla="*/ 42 h 149"/>
                  <a:gd name="T96" fmla="*/ 75 w 86"/>
                  <a:gd name="T97" fmla="*/ 42 h 149"/>
                  <a:gd name="T98" fmla="*/ 75 w 86"/>
                  <a:gd name="T99" fmla="*/ 52 h 149"/>
                  <a:gd name="T100" fmla="*/ 75 w 86"/>
                  <a:gd name="T101" fmla="*/ 35 h 149"/>
                  <a:gd name="T102" fmla="*/ 11 w 86"/>
                  <a:gd name="T103" fmla="*/ 35 h 149"/>
                  <a:gd name="T104" fmla="*/ 11 w 86"/>
                  <a:gd name="T105" fmla="*/ 24 h 149"/>
                  <a:gd name="T106" fmla="*/ 75 w 86"/>
                  <a:gd name="T107" fmla="*/ 24 h 149"/>
                  <a:gd name="T108" fmla="*/ 75 w 86"/>
                  <a:gd name="T109" fmla="*/ 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9">
                    <a:moveTo>
                      <a:pt x="69" y="13"/>
                    </a:moveTo>
                    <a:lnTo>
                      <a:pt x="69" y="0"/>
                    </a:lnTo>
                    <a:lnTo>
                      <a:pt x="60" y="0"/>
                    </a:lnTo>
                    <a:lnTo>
                      <a:pt x="60" y="13"/>
                    </a:lnTo>
                    <a:lnTo>
                      <a:pt x="56" y="13"/>
                    </a:lnTo>
                    <a:lnTo>
                      <a:pt x="56" y="0"/>
                    </a:lnTo>
                    <a:lnTo>
                      <a:pt x="47" y="0"/>
                    </a:lnTo>
                    <a:lnTo>
                      <a:pt x="47" y="13"/>
                    </a:lnTo>
                    <a:lnTo>
                      <a:pt x="0" y="13"/>
                    </a:lnTo>
                    <a:lnTo>
                      <a:pt x="0" y="16"/>
                    </a:lnTo>
                    <a:lnTo>
                      <a:pt x="4" y="16"/>
                    </a:lnTo>
                    <a:lnTo>
                      <a:pt x="4" y="149"/>
                    </a:lnTo>
                    <a:lnTo>
                      <a:pt x="29" y="149"/>
                    </a:lnTo>
                    <a:lnTo>
                      <a:pt x="29" y="128"/>
                    </a:lnTo>
                    <a:lnTo>
                      <a:pt x="39" y="128"/>
                    </a:lnTo>
                    <a:lnTo>
                      <a:pt x="39" y="149"/>
                    </a:lnTo>
                    <a:lnTo>
                      <a:pt x="47" y="149"/>
                    </a:lnTo>
                    <a:lnTo>
                      <a:pt x="47" y="128"/>
                    </a:lnTo>
                    <a:lnTo>
                      <a:pt x="57" y="128"/>
                    </a:lnTo>
                    <a:lnTo>
                      <a:pt x="57" y="149"/>
                    </a:lnTo>
                    <a:lnTo>
                      <a:pt x="82" y="149"/>
                    </a:lnTo>
                    <a:lnTo>
                      <a:pt x="82" y="16"/>
                    </a:lnTo>
                    <a:lnTo>
                      <a:pt x="86" y="16"/>
                    </a:lnTo>
                    <a:lnTo>
                      <a:pt x="86" y="13"/>
                    </a:lnTo>
                    <a:lnTo>
                      <a:pt x="69" y="13"/>
                    </a:lnTo>
                    <a:close/>
                    <a:moveTo>
                      <a:pt x="75" y="122"/>
                    </a:moveTo>
                    <a:lnTo>
                      <a:pt x="11" y="122"/>
                    </a:lnTo>
                    <a:lnTo>
                      <a:pt x="11" y="112"/>
                    </a:lnTo>
                    <a:lnTo>
                      <a:pt x="75" y="112"/>
                    </a:lnTo>
                    <a:lnTo>
                      <a:pt x="75" y="122"/>
                    </a:lnTo>
                    <a:close/>
                    <a:moveTo>
                      <a:pt x="75" y="105"/>
                    </a:moveTo>
                    <a:lnTo>
                      <a:pt x="11" y="105"/>
                    </a:lnTo>
                    <a:lnTo>
                      <a:pt x="11" y="94"/>
                    </a:lnTo>
                    <a:lnTo>
                      <a:pt x="75" y="94"/>
                    </a:lnTo>
                    <a:lnTo>
                      <a:pt x="75" y="105"/>
                    </a:lnTo>
                    <a:close/>
                    <a:moveTo>
                      <a:pt x="75" y="87"/>
                    </a:moveTo>
                    <a:lnTo>
                      <a:pt x="11" y="87"/>
                    </a:lnTo>
                    <a:lnTo>
                      <a:pt x="11" y="77"/>
                    </a:lnTo>
                    <a:lnTo>
                      <a:pt x="75" y="77"/>
                    </a:lnTo>
                    <a:lnTo>
                      <a:pt x="75" y="87"/>
                    </a:lnTo>
                    <a:close/>
                    <a:moveTo>
                      <a:pt x="75" y="69"/>
                    </a:moveTo>
                    <a:lnTo>
                      <a:pt x="11" y="69"/>
                    </a:lnTo>
                    <a:lnTo>
                      <a:pt x="11" y="59"/>
                    </a:lnTo>
                    <a:lnTo>
                      <a:pt x="75" y="59"/>
                    </a:lnTo>
                    <a:lnTo>
                      <a:pt x="75" y="69"/>
                    </a:lnTo>
                    <a:close/>
                    <a:moveTo>
                      <a:pt x="75" y="52"/>
                    </a:moveTo>
                    <a:lnTo>
                      <a:pt x="11" y="52"/>
                    </a:lnTo>
                    <a:lnTo>
                      <a:pt x="11" y="42"/>
                    </a:lnTo>
                    <a:lnTo>
                      <a:pt x="75" y="42"/>
                    </a:lnTo>
                    <a:lnTo>
                      <a:pt x="75" y="52"/>
                    </a:lnTo>
                    <a:close/>
                    <a:moveTo>
                      <a:pt x="75" y="35"/>
                    </a:moveTo>
                    <a:lnTo>
                      <a:pt x="11" y="35"/>
                    </a:lnTo>
                    <a:lnTo>
                      <a:pt x="11" y="24"/>
                    </a:lnTo>
                    <a:lnTo>
                      <a:pt x="75" y="24"/>
                    </a:lnTo>
                    <a:lnTo>
                      <a:pt x="75" y="3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3" name="Freeform 46">
                <a:extLst>
                  <a:ext uri="{FF2B5EF4-FFF2-40B4-BE49-F238E27FC236}">
                    <a16:creationId xmlns:a16="http://schemas.microsoft.com/office/drawing/2014/main" id="{A520B55A-FC04-4442-BDBE-DD9ECEAD1D72}"/>
                  </a:ext>
                </a:extLst>
              </p:cNvPr>
              <p:cNvSpPr>
                <a:spLocks noEditPoints="1"/>
              </p:cNvSpPr>
              <p:nvPr/>
            </p:nvSpPr>
            <p:spPr bwMode="auto">
              <a:xfrm>
                <a:off x="2517317" y="3527039"/>
                <a:ext cx="31148" cy="41113"/>
              </a:xfrm>
              <a:custGeom>
                <a:avLst/>
                <a:gdLst>
                  <a:gd name="T0" fmla="*/ 0 w 21"/>
                  <a:gd name="T1" fmla="*/ 28 h 28"/>
                  <a:gd name="T2" fmla="*/ 0 w 21"/>
                  <a:gd name="T3" fmla="*/ 0 h 28"/>
                  <a:gd name="T4" fmla="*/ 10 w 21"/>
                  <a:gd name="T5" fmla="*/ 0 h 28"/>
                  <a:gd name="T6" fmla="*/ 17 w 21"/>
                  <a:gd name="T7" fmla="*/ 1 h 28"/>
                  <a:gd name="T8" fmla="*/ 20 w 21"/>
                  <a:gd name="T9" fmla="*/ 6 h 28"/>
                  <a:gd name="T10" fmla="*/ 18 w 21"/>
                  <a:gd name="T11" fmla="*/ 10 h 28"/>
                  <a:gd name="T12" fmla="*/ 14 w 21"/>
                  <a:gd name="T13" fmla="*/ 13 h 28"/>
                  <a:gd name="T14" fmla="*/ 14 w 21"/>
                  <a:gd name="T15" fmla="*/ 13 h 28"/>
                  <a:gd name="T16" fmla="*/ 19 w 21"/>
                  <a:gd name="T17" fmla="*/ 15 h 28"/>
                  <a:gd name="T18" fmla="*/ 21 w 21"/>
                  <a:gd name="T19" fmla="*/ 19 h 28"/>
                  <a:gd name="T20" fmla="*/ 18 w 21"/>
                  <a:gd name="T21" fmla="*/ 26 h 28"/>
                  <a:gd name="T22" fmla="*/ 11 w 21"/>
                  <a:gd name="T23" fmla="*/ 28 h 28"/>
                  <a:gd name="T24" fmla="*/ 0 w 21"/>
                  <a:gd name="T25" fmla="*/ 28 h 28"/>
                  <a:gd name="T26" fmla="*/ 6 w 21"/>
                  <a:gd name="T27" fmla="*/ 4 h 28"/>
                  <a:gd name="T28" fmla="*/ 6 w 21"/>
                  <a:gd name="T29" fmla="*/ 11 h 28"/>
                  <a:gd name="T30" fmla="*/ 9 w 21"/>
                  <a:gd name="T31" fmla="*/ 11 h 28"/>
                  <a:gd name="T32" fmla="*/ 12 w 21"/>
                  <a:gd name="T33" fmla="*/ 10 h 28"/>
                  <a:gd name="T34" fmla="*/ 13 w 21"/>
                  <a:gd name="T35" fmla="*/ 7 h 28"/>
                  <a:gd name="T36" fmla="*/ 9 w 21"/>
                  <a:gd name="T37" fmla="*/ 4 h 28"/>
                  <a:gd name="T38" fmla="*/ 6 w 21"/>
                  <a:gd name="T39" fmla="*/ 4 h 28"/>
                  <a:gd name="T40" fmla="*/ 6 w 21"/>
                  <a:gd name="T41" fmla="*/ 16 h 28"/>
                  <a:gd name="T42" fmla="*/ 6 w 21"/>
                  <a:gd name="T43" fmla="*/ 23 h 28"/>
                  <a:gd name="T44" fmla="*/ 10 w 21"/>
                  <a:gd name="T45" fmla="*/ 23 h 28"/>
                  <a:gd name="T46" fmla="*/ 13 w 21"/>
                  <a:gd name="T47" fmla="*/ 22 h 28"/>
                  <a:gd name="T48" fmla="*/ 14 w 21"/>
                  <a:gd name="T49" fmla="*/ 19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0"/>
                      <a:pt x="17" y="1"/>
                    </a:cubicBezTo>
                    <a:cubicBezTo>
                      <a:pt x="19" y="3"/>
                      <a:pt x="20" y="4"/>
                      <a:pt x="20" y="6"/>
                    </a:cubicBezTo>
                    <a:cubicBezTo>
                      <a:pt x="20" y="8"/>
                      <a:pt x="19" y="9"/>
                      <a:pt x="18" y="10"/>
                    </a:cubicBezTo>
                    <a:cubicBezTo>
                      <a:pt x="17" y="11"/>
                      <a:pt x="16" y="12"/>
                      <a:pt x="14" y="13"/>
                    </a:cubicBezTo>
                    <a:cubicBezTo>
                      <a:pt x="14" y="13"/>
                      <a:pt x="14" y="13"/>
                      <a:pt x="14" y="13"/>
                    </a:cubicBezTo>
                    <a:cubicBezTo>
                      <a:pt x="16" y="13"/>
                      <a:pt x="18" y="14"/>
                      <a:pt x="19" y="15"/>
                    </a:cubicBezTo>
                    <a:cubicBezTo>
                      <a:pt x="20" y="16"/>
                      <a:pt x="21" y="18"/>
                      <a:pt x="21" y="19"/>
                    </a:cubicBezTo>
                    <a:cubicBezTo>
                      <a:pt x="21" y="22"/>
                      <a:pt x="20" y="24"/>
                      <a:pt x="18" y="26"/>
                    </a:cubicBezTo>
                    <a:cubicBezTo>
                      <a:pt x="16" y="27"/>
                      <a:pt x="14" y="28"/>
                      <a:pt x="11" y="28"/>
                    </a:cubicBezTo>
                    <a:lnTo>
                      <a:pt x="0" y="28"/>
                    </a:lnTo>
                    <a:close/>
                    <a:moveTo>
                      <a:pt x="6" y="4"/>
                    </a:moveTo>
                    <a:cubicBezTo>
                      <a:pt x="6" y="11"/>
                      <a:pt x="6" y="11"/>
                      <a:pt x="6" y="11"/>
                    </a:cubicBezTo>
                    <a:cubicBezTo>
                      <a:pt x="9" y="11"/>
                      <a:pt x="9" y="11"/>
                      <a:pt x="9" y="11"/>
                    </a:cubicBezTo>
                    <a:cubicBezTo>
                      <a:pt x="10" y="11"/>
                      <a:pt x="11" y="11"/>
                      <a:pt x="12" y="10"/>
                    </a:cubicBezTo>
                    <a:cubicBezTo>
                      <a:pt x="13" y="9"/>
                      <a:pt x="13" y="9"/>
                      <a:pt x="13" y="7"/>
                    </a:cubicBezTo>
                    <a:cubicBezTo>
                      <a:pt x="13" y="5"/>
                      <a:pt x="12" y="4"/>
                      <a:pt x="9" y="4"/>
                    </a:cubicBezTo>
                    <a:lnTo>
                      <a:pt x="6" y="4"/>
                    </a:lnTo>
                    <a:close/>
                    <a:moveTo>
                      <a:pt x="6" y="16"/>
                    </a:moveTo>
                    <a:cubicBezTo>
                      <a:pt x="6" y="23"/>
                      <a:pt x="6" y="23"/>
                      <a:pt x="6" y="23"/>
                    </a:cubicBezTo>
                    <a:cubicBezTo>
                      <a:pt x="10" y="23"/>
                      <a:pt x="10" y="23"/>
                      <a:pt x="10" y="23"/>
                    </a:cubicBezTo>
                    <a:cubicBezTo>
                      <a:pt x="11" y="23"/>
                      <a:pt x="12" y="23"/>
                      <a:pt x="13" y="22"/>
                    </a:cubicBezTo>
                    <a:cubicBezTo>
                      <a:pt x="14" y="21"/>
                      <a:pt x="14" y="21"/>
                      <a:pt x="14" y="19"/>
                    </a:cubicBezTo>
                    <a:cubicBezTo>
                      <a:pt x="14" y="18"/>
                      <a:pt x="14" y="17"/>
                      <a:pt x="13" y="17"/>
                    </a:cubicBezTo>
                    <a:cubicBezTo>
                      <a:pt x="12" y="16"/>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4" name="Freeform 47">
                <a:extLst>
                  <a:ext uri="{FF2B5EF4-FFF2-40B4-BE49-F238E27FC236}">
                    <a16:creationId xmlns:a16="http://schemas.microsoft.com/office/drawing/2014/main" id="{B3145746-CC94-4109-A32B-0994E3D2C5F9}"/>
                  </a:ext>
                </a:extLst>
              </p:cNvPr>
              <p:cNvSpPr>
                <a:spLocks/>
              </p:cNvSpPr>
              <p:nvPr/>
            </p:nvSpPr>
            <p:spPr bwMode="auto">
              <a:xfrm>
                <a:off x="2554691" y="3527039"/>
                <a:ext cx="33637" cy="41113"/>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1"/>
                      <a:pt x="8" y="23"/>
                      <a:pt x="12" y="23"/>
                    </a:cubicBezTo>
                    <a:cubicBezTo>
                      <a:pt x="15" y="23"/>
                      <a:pt x="17" y="21"/>
                      <a:pt x="17" y="16"/>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5" name="Freeform 48">
                <a:extLst>
                  <a:ext uri="{FF2B5EF4-FFF2-40B4-BE49-F238E27FC236}">
                    <a16:creationId xmlns:a16="http://schemas.microsoft.com/office/drawing/2014/main" id="{D1A26818-057B-49F4-A72A-19E33BD1E1EA}"/>
                  </a:ext>
                </a:extLst>
              </p:cNvPr>
              <p:cNvSpPr>
                <a:spLocks/>
              </p:cNvSpPr>
              <p:nvPr/>
            </p:nvSpPr>
            <p:spPr bwMode="auto">
              <a:xfrm>
                <a:off x="2595804"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2 w 19"/>
                  <a:gd name="T11" fmla="*/ 24 h 29"/>
                  <a:gd name="T12" fmla="*/ 12 w 19"/>
                  <a:gd name="T13" fmla="*/ 23 h 29"/>
                  <a:gd name="T14" fmla="*/ 13 w 19"/>
                  <a:gd name="T15" fmla="*/ 21 h 29"/>
                  <a:gd name="T16" fmla="*/ 12 w 19"/>
                  <a:gd name="T17" fmla="*/ 20 h 29"/>
                  <a:gd name="T18" fmla="*/ 11 w 19"/>
                  <a:gd name="T19" fmla="*/ 19 h 29"/>
                  <a:gd name="T20" fmla="*/ 9 w 19"/>
                  <a:gd name="T21" fmla="*/ 18 h 29"/>
                  <a:gd name="T22" fmla="*/ 7 w 19"/>
                  <a:gd name="T23" fmla="*/ 17 h 29"/>
                  <a:gd name="T24" fmla="*/ 2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7 w 19"/>
                  <a:gd name="T43" fmla="*/ 6 h 29"/>
                  <a:gd name="T44" fmla="*/ 15 w 19"/>
                  <a:gd name="T45" fmla="*/ 6 h 29"/>
                  <a:gd name="T46" fmla="*/ 13 w 19"/>
                  <a:gd name="T47" fmla="*/ 5 h 29"/>
                  <a:gd name="T48" fmla="*/ 11 w 19"/>
                  <a:gd name="T49" fmla="*/ 5 h 29"/>
                  <a:gd name="T50" fmla="*/ 10 w 19"/>
                  <a:gd name="T51" fmla="*/ 5 h 29"/>
                  <a:gd name="T52" fmla="*/ 8 w 19"/>
                  <a:gd name="T53" fmla="*/ 6 h 29"/>
                  <a:gd name="T54" fmla="*/ 7 w 19"/>
                  <a:gd name="T55" fmla="*/ 7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3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3" y="23"/>
                      <a:pt x="4" y="24"/>
                    </a:cubicBezTo>
                    <a:cubicBezTo>
                      <a:pt x="5" y="24"/>
                      <a:pt x="7" y="24"/>
                      <a:pt x="8" y="24"/>
                    </a:cubicBezTo>
                    <a:cubicBezTo>
                      <a:pt x="9" y="24"/>
                      <a:pt x="9" y="24"/>
                      <a:pt x="10" y="24"/>
                    </a:cubicBezTo>
                    <a:cubicBezTo>
                      <a:pt x="11" y="24"/>
                      <a:pt x="11" y="24"/>
                      <a:pt x="12" y="24"/>
                    </a:cubicBezTo>
                    <a:cubicBezTo>
                      <a:pt x="12" y="23"/>
                      <a:pt x="12" y="23"/>
                      <a:pt x="12" y="23"/>
                    </a:cubicBezTo>
                    <a:cubicBezTo>
                      <a:pt x="13" y="22"/>
                      <a:pt x="13" y="22"/>
                      <a:pt x="13" y="21"/>
                    </a:cubicBezTo>
                    <a:cubicBezTo>
                      <a:pt x="13" y="21"/>
                      <a:pt x="13" y="20"/>
                      <a:pt x="12" y="20"/>
                    </a:cubicBezTo>
                    <a:cubicBezTo>
                      <a:pt x="12" y="20"/>
                      <a:pt x="11" y="19"/>
                      <a:pt x="11" y="19"/>
                    </a:cubicBezTo>
                    <a:cubicBezTo>
                      <a:pt x="10" y="18"/>
                      <a:pt x="10" y="18"/>
                      <a:pt x="9" y="18"/>
                    </a:cubicBezTo>
                    <a:cubicBezTo>
                      <a:pt x="8" y="17"/>
                      <a:pt x="7" y="17"/>
                      <a:pt x="7" y="17"/>
                    </a:cubicBezTo>
                    <a:cubicBezTo>
                      <a:pt x="4" y="16"/>
                      <a:pt x="3" y="15"/>
                      <a:pt x="2" y="13"/>
                    </a:cubicBezTo>
                    <a:cubicBezTo>
                      <a:pt x="1" y="12"/>
                      <a:pt x="0" y="10"/>
                      <a:pt x="0" y="9"/>
                    </a:cubicBezTo>
                    <a:cubicBezTo>
                      <a:pt x="0" y="7"/>
                      <a:pt x="0" y="6"/>
                      <a:pt x="1" y="5"/>
                    </a:cubicBezTo>
                    <a:cubicBezTo>
                      <a:pt x="2" y="4"/>
                      <a:pt x="2" y="3"/>
                      <a:pt x="3" y="2"/>
                    </a:cubicBezTo>
                    <a:cubicBezTo>
                      <a:pt x="4"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5" y="6"/>
                      <a:pt x="15" y="6"/>
                    </a:cubicBezTo>
                    <a:cubicBezTo>
                      <a:pt x="14" y="6"/>
                      <a:pt x="14" y="5"/>
                      <a:pt x="13" y="5"/>
                    </a:cubicBezTo>
                    <a:cubicBezTo>
                      <a:pt x="13" y="5"/>
                      <a:pt x="12" y="5"/>
                      <a:pt x="11" y="5"/>
                    </a:cubicBezTo>
                    <a:cubicBezTo>
                      <a:pt x="11" y="5"/>
                      <a:pt x="10" y="5"/>
                      <a:pt x="10" y="5"/>
                    </a:cubicBezTo>
                    <a:cubicBezTo>
                      <a:pt x="9" y="6"/>
                      <a:pt x="8" y="6"/>
                      <a:pt x="8" y="6"/>
                    </a:cubicBezTo>
                    <a:cubicBezTo>
                      <a:pt x="8" y="6"/>
                      <a:pt x="7" y="7"/>
                      <a:pt x="7" y="7"/>
                    </a:cubicBezTo>
                    <a:cubicBezTo>
                      <a:pt x="7" y="7"/>
                      <a:pt x="7" y="8"/>
                      <a:pt x="7" y="8"/>
                    </a:cubicBezTo>
                    <a:cubicBezTo>
                      <a:pt x="7" y="9"/>
                      <a:pt x="7" y="9"/>
                      <a:pt x="7" y="9"/>
                    </a:cubicBezTo>
                    <a:cubicBezTo>
                      <a:pt x="7" y="10"/>
                      <a:pt x="8" y="10"/>
                      <a:pt x="8" y="10"/>
                    </a:cubicBezTo>
                    <a:cubicBezTo>
                      <a:pt x="9" y="11"/>
                      <a:pt x="9" y="11"/>
                      <a:pt x="10" y="11"/>
                    </a:cubicBezTo>
                    <a:cubicBezTo>
                      <a:pt x="11" y="12"/>
                      <a:pt x="11" y="12"/>
                      <a:pt x="12" y="12"/>
                    </a:cubicBezTo>
                    <a:cubicBezTo>
                      <a:pt x="13" y="13"/>
                      <a:pt x="14" y="13"/>
                      <a:pt x="15" y="14"/>
                    </a:cubicBezTo>
                    <a:cubicBezTo>
                      <a:pt x="16" y="14"/>
                      <a:pt x="17" y="15"/>
                      <a:pt x="17" y="16"/>
                    </a:cubicBezTo>
                    <a:cubicBezTo>
                      <a:pt x="18" y="16"/>
                      <a:pt x="19" y="17"/>
                      <a:pt x="19" y="18"/>
                    </a:cubicBezTo>
                    <a:cubicBezTo>
                      <a:pt x="19" y="19"/>
                      <a:pt x="19" y="20"/>
                      <a:pt x="19" y="21"/>
                    </a:cubicBezTo>
                    <a:cubicBezTo>
                      <a:pt x="19" y="22"/>
                      <a:pt x="19" y="24"/>
                      <a:pt x="18" y="25"/>
                    </a:cubicBezTo>
                    <a:cubicBezTo>
                      <a:pt x="18" y="26"/>
                      <a:pt x="17" y="27"/>
                      <a:pt x="16" y="27"/>
                    </a:cubicBezTo>
                    <a:cubicBezTo>
                      <a:pt x="15" y="28"/>
                      <a:pt x="14" y="29"/>
                      <a:pt x="13" y="29"/>
                    </a:cubicBezTo>
                    <a:cubicBezTo>
                      <a:pt x="11" y="29"/>
                      <a:pt x="10" y="29"/>
                      <a:pt x="8" y="29"/>
                    </a:cubicBezTo>
                    <a:cubicBezTo>
                      <a:pt x="7"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6" name="Rectangle 49">
                <a:extLst>
                  <a:ext uri="{FF2B5EF4-FFF2-40B4-BE49-F238E27FC236}">
                    <a16:creationId xmlns:a16="http://schemas.microsoft.com/office/drawing/2014/main" id="{1317A546-EDA4-4610-A2C5-33F30B609A53}"/>
                  </a:ext>
                </a:extLst>
              </p:cNvPr>
              <p:cNvSpPr>
                <a:spLocks noChangeArrowheads="1"/>
              </p:cNvSpPr>
              <p:nvPr/>
            </p:nvSpPr>
            <p:spPr bwMode="auto">
              <a:xfrm>
                <a:off x="2630686" y="3527039"/>
                <a:ext cx="8721" cy="411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7" name="Freeform 50">
                <a:extLst>
                  <a:ext uri="{FF2B5EF4-FFF2-40B4-BE49-F238E27FC236}">
                    <a16:creationId xmlns:a16="http://schemas.microsoft.com/office/drawing/2014/main" id="{D4648418-DAE5-40C1-A9BE-2FBEC74781E3}"/>
                  </a:ext>
                </a:extLst>
              </p:cNvPr>
              <p:cNvSpPr>
                <a:spLocks/>
              </p:cNvSpPr>
              <p:nvPr/>
            </p:nvSpPr>
            <p:spPr bwMode="auto">
              <a:xfrm>
                <a:off x="2650622" y="3527039"/>
                <a:ext cx="36129" cy="41113"/>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6"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8"/>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8" name="Freeform 51">
                <a:extLst>
                  <a:ext uri="{FF2B5EF4-FFF2-40B4-BE49-F238E27FC236}">
                    <a16:creationId xmlns:a16="http://schemas.microsoft.com/office/drawing/2014/main" id="{01D21A95-564E-454A-B240-8FB8353F6771}"/>
                  </a:ext>
                </a:extLst>
              </p:cNvPr>
              <p:cNvSpPr>
                <a:spLocks/>
              </p:cNvSpPr>
              <p:nvPr/>
            </p:nvSpPr>
            <p:spPr bwMode="auto">
              <a:xfrm>
                <a:off x="2696716" y="3527039"/>
                <a:ext cx="24915" cy="41113"/>
              </a:xfrm>
              <a:custGeom>
                <a:avLst/>
                <a:gdLst>
                  <a:gd name="T0" fmla="*/ 20 w 20"/>
                  <a:gd name="T1" fmla="*/ 33 h 33"/>
                  <a:gd name="T2" fmla="*/ 0 w 20"/>
                  <a:gd name="T3" fmla="*/ 33 h 33"/>
                  <a:gd name="T4" fmla="*/ 0 w 20"/>
                  <a:gd name="T5" fmla="*/ 0 h 33"/>
                  <a:gd name="T6" fmla="*/ 20 w 20"/>
                  <a:gd name="T7" fmla="*/ 0 h 33"/>
                  <a:gd name="T8" fmla="*/ 20 w 20"/>
                  <a:gd name="T9" fmla="*/ 6 h 33"/>
                  <a:gd name="T10" fmla="*/ 8 w 20"/>
                  <a:gd name="T11" fmla="*/ 6 h 33"/>
                  <a:gd name="T12" fmla="*/ 8 w 20"/>
                  <a:gd name="T13" fmla="*/ 13 h 33"/>
                  <a:gd name="T14" fmla="*/ 19 w 20"/>
                  <a:gd name="T15" fmla="*/ 13 h 33"/>
                  <a:gd name="T16" fmla="*/ 19 w 20"/>
                  <a:gd name="T17" fmla="*/ 19 h 33"/>
                  <a:gd name="T18" fmla="*/ 8 w 20"/>
                  <a:gd name="T19" fmla="*/ 19 h 33"/>
                  <a:gd name="T20" fmla="*/ 8 w 20"/>
                  <a:gd name="T21" fmla="*/ 27 h 33"/>
                  <a:gd name="T22" fmla="*/ 20 w 20"/>
                  <a:gd name="T23" fmla="*/ 27 h 33"/>
                  <a:gd name="T24" fmla="*/ 20 w 20"/>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3">
                    <a:moveTo>
                      <a:pt x="20" y="33"/>
                    </a:moveTo>
                    <a:lnTo>
                      <a:pt x="0" y="33"/>
                    </a:lnTo>
                    <a:lnTo>
                      <a:pt x="0" y="0"/>
                    </a:lnTo>
                    <a:lnTo>
                      <a:pt x="20" y="0"/>
                    </a:lnTo>
                    <a:lnTo>
                      <a:pt x="20" y="6"/>
                    </a:lnTo>
                    <a:lnTo>
                      <a:pt x="8" y="6"/>
                    </a:lnTo>
                    <a:lnTo>
                      <a:pt x="8" y="13"/>
                    </a:lnTo>
                    <a:lnTo>
                      <a:pt x="19" y="13"/>
                    </a:lnTo>
                    <a:lnTo>
                      <a:pt x="19" y="19"/>
                    </a:lnTo>
                    <a:lnTo>
                      <a:pt x="8" y="19"/>
                    </a:lnTo>
                    <a:lnTo>
                      <a:pt x="8" y="27"/>
                    </a:lnTo>
                    <a:lnTo>
                      <a:pt x="20" y="27"/>
                    </a:lnTo>
                    <a:lnTo>
                      <a:pt x="20"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9" name="Freeform 52">
                <a:extLst>
                  <a:ext uri="{FF2B5EF4-FFF2-40B4-BE49-F238E27FC236}">
                    <a16:creationId xmlns:a16="http://schemas.microsoft.com/office/drawing/2014/main" id="{4C96EEA2-73EF-40B6-93FB-2A21F09FDAD6}"/>
                  </a:ext>
                </a:extLst>
              </p:cNvPr>
              <p:cNvSpPr>
                <a:spLocks/>
              </p:cNvSpPr>
              <p:nvPr/>
            </p:nvSpPr>
            <p:spPr bwMode="auto">
              <a:xfrm>
                <a:off x="2725370" y="3525790"/>
                <a:ext cx="29901" cy="42358"/>
              </a:xfrm>
              <a:custGeom>
                <a:avLst/>
                <a:gdLst>
                  <a:gd name="T0" fmla="*/ 0 w 20"/>
                  <a:gd name="T1" fmla="*/ 28 h 29"/>
                  <a:gd name="T2" fmla="*/ 0 w 20"/>
                  <a:gd name="T3" fmla="*/ 21 h 29"/>
                  <a:gd name="T4" fmla="*/ 4 w 20"/>
                  <a:gd name="T5" fmla="*/ 24 h 29"/>
                  <a:gd name="T6" fmla="*/ 8 w 20"/>
                  <a:gd name="T7" fmla="*/ 24 h 29"/>
                  <a:gd name="T8" fmla="*/ 10 w 20"/>
                  <a:gd name="T9" fmla="*/ 24 h 29"/>
                  <a:gd name="T10" fmla="*/ 12 w 20"/>
                  <a:gd name="T11" fmla="*/ 24 h 29"/>
                  <a:gd name="T12" fmla="*/ 13 w 20"/>
                  <a:gd name="T13" fmla="*/ 23 h 29"/>
                  <a:gd name="T14" fmla="*/ 13 w 20"/>
                  <a:gd name="T15" fmla="*/ 21 h 29"/>
                  <a:gd name="T16" fmla="*/ 12 w 20"/>
                  <a:gd name="T17" fmla="*/ 20 h 29"/>
                  <a:gd name="T18" fmla="*/ 11 w 20"/>
                  <a:gd name="T19" fmla="*/ 19 h 29"/>
                  <a:gd name="T20" fmla="*/ 9 w 20"/>
                  <a:gd name="T21" fmla="*/ 18 h 29"/>
                  <a:gd name="T22" fmla="*/ 7 w 20"/>
                  <a:gd name="T23" fmla="*/ 17 h 29"/>
                  <a:gd name="T24" fmla="*/ 2 w 20"/>
                  <a:gd name="T25" fmla="*/ 13 h 29"/>
                  <a:gd name="T26" fmla="*/ 0 w 20"/>
                  <a:gd name="T27" fmla="*/ 9 h 29"/>
                  <a:gd name="T28" fmla="*/ 1 w 20"/>
                  <a:gd name="T29" fmla="*/ 5 h 29"/>
                  <a:gd name="T30" fmla="*/ 4 w 20"/>
                  <a:gd name="T31" fmla="*/ 2 h 29"/>
                  <a:gd name="T32" fmla="*/ 7 w 20"/>
                  <a:gd name="T33" fmla="*/ 1 h 29"/>
                  <a:gd name="T34" fmla="*/ 11 w 20"/>
                  <a:gd name="T35" fmla="*/ 0 h 29"/>
                  <a:gd name="T36" fmla="*/ 15 w 20"/>
                  <a:gd name="T37" fmla="*/ 1 h 29"/>
                  <a:gd name="T38" fmla="*/ 18 w 20"/>
                  <a:gd name="T39" fmla="*/ 1 h 29"/>
                  <a:gd name="T40" fmla="*/ 18 w 20"/>
                  <a:gd name="T41" fmla="*/ 7 h 29"/>
                  <a:gd name="T42" fmla="*/ 17 w 20"/>
                  <a:gd name="T43" fmla="*/ 6 h 29"/>
                  <a:gd name="T44" fmla="*/ 15 w 20"/>
                  <a:gd name="T45" fmla="*/ 6 h 29"/>
                  <a:gd name="T46" fmla="*/ 13 w 20"/>
                  <a:gd name="T47" fmla="*/ 5 h 29"/>
                  <a:gd name="T48" fmla="*/ 12 w 20"/>
                  <a:gd name="T49" fmla="*/ 5 h 29"/>
                  <a:gd name="T50" fmla="*/ 10 w 20"/>
                  <a:gd name="T51" fmla="*/ 5 h 29"/>
                  <a:gd name="T52" fmla="*/ 8 w 20"/>
                  <a:gd name="T53" fmla="*/ 6 h 29"/>
                  <a:gd name="T54" fmla="*/ 7 w 20"/>
                  <a:gd name="T55" fmla="*/ 7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4 h 29"/>
                  <a:gd name="T68" fmla="*/ 18 w 20"/>
                  <a:gd name="T69" fmla="*/ 16 h 29"/>
                  <a:gd name="T70" fmla="*/ 19 w 20"/>
                  <a:gd name="T71" fmla="*/ 18 h 29"/>
                  <a:gd name="T72" fmla="*/ 20 w 20"/>
                  <a:gd name="T73" fmla="*/ 21 h 29"/>
                  <a:gd name="T74" fmla="*/ 19 w 20"/>
                  <a:gd name="T75" fmla="*/ 25 h 29"/>
                  <a:gd name="T76" fmla="*/ 16 w 20"/>
                  <a:gd name="T77" fmla="*/ 27 h 29"/>
                  <a:gd name="T78" fmla="*/ 13 w 20"/>
                  <a:gd name="T79" fmla="*/ 29 h 29"/>
                  <a:gd name="T80" fmla="*/ 8 w 20"/>
                  <a:gd name="T81" fmla="*/ 29 h 29"/>
                  <a:gd name="T82" fmla="*/ 4 w 20"/>
                  <a:gd name="T83" fmla="*/ 29 h 29"/>
                  <a:gd name="T84" fmla="*/ 0 w 20"/>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8"/>
                    </a:moveTo>
                    <a:cubicBezTo>
                      <a:pt x="0" y="21"/>
                      <a:pt x="0" y="21"/>
                      <a:pt x="0" y="21"/>
                    </a:cubicBezTo>
                    <a:cubicBezTo>
                      <a:pt x="2" y="22"/>
                      <a:pt x="3" y="23"/>
                      <a:pt x="4" y="24"/>
                    </a:cubicBezTo>
                    <a:cubicBezTo>
                      <a:pt x="5" y="24"/>
                      <a:pt x="7" y="24"/>
                      <a:pt x="8" y="24"/>
                    </a:cubicBezTo>
                    <a:cubicBezTo>
                      <a:pt x="9" y="24"/>
                      <a:pt x="10" y="24"/>
                      <a:pt x="10" y="24"/>
                    </a:cubicBezTo>
                    <a:cubicBezTo>
                      <a:pt x="11" y="24"/>
                      <a:pt x="11" y="24"/>
                      <a:pt x="12" y="24"/>
                    </a:cubicBezTo>
                    <a:cubicBezTo>
                      <a:pt x="12" y="23"/>
                      <a:pt x="12" y="23"/>
                      <a:pt x="13" y="23"/>
                    </a:cubicBezTo>
                    <a:cubicBezTo>
                      <a:pt x="13" y="22"/>
                      <a:pt x="13" y="22"/>
                      <a:pt x="13" y="21"/>
                    </a:cubicBezTo>
                    <a:cubicBezTo>
                      <a:pt x="13" y="21"/>
                      <a:pt x="13" y="20"/>
                      <a:pt x="12" y="20"/>
                    </a:cubicBezTo>
                    <a:cubicBezTo>
                      <a:pt x="12" y="20"/>
                      <a:pt x="12" y="19"/>
                      <a:pt x="11" y="19"/>
                    </a:cubicBezTo>
                    <a:cubicBezTo>
                      <a:pt x="11" y="18"/>
                      <a:pt x="10" y="18"/>
                      <a:pt x="9" y="18"/>
                    </a:cubicBezTo>
                    <a:cubicBezTo>
                      <a:pt x="8" y="17"/>
                      <a:pt x="8" y="17"/>
                      <a:pt x="7" y="17"/>
                    </a:cubicBezTo>
                    <a:cubicBezTo>
                      <a:pt x="5" y="16"/>
                      <a:pt x="3" y="15"/>
                      <a:pt x="2" y="13"/>
                    </a:cubicBezTo>
                    <a:cubicBezTo>
                      <a:pt x="1" y="12"/>
                      <a:pt x="0" y="10"/>
                      <a:pt x="0" y="9"/>
                    </a:cubicBezTo>
                    <a:cubicBezTo>
                      <a:pt x="0" y="7"/>
                      <a:pt x="1" y="6"/>
                      <a:pt x="1" y="5"/>
                    </a:cubicBezTo>
                    <a:cubicBezTo>
                      <a:pt x="2" y="4"/>
                      <a:pt x="3" y="3"/>
                      <a:pt x="4" y="2"/>
                    </a:cubicBezTo>
                    <a:cubicBezTo>
                      <a:pt x="5"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6" y="6"/>
                      <a:pt x="15" y="6"/>
                    </a:cubicBezTo>
                    <a:cubicBezTo>
                      <a:pt x="14" y="6"/>
                      <a:pt x="14" y="5"/>
                      <a:pt x="13" y="5"/>
                    </a:cubicBezTo>
                    <a:cubicBezTo>
                      <a:pt x="13" y="5"/>
                      <a:pt x="12" y="5"/>
                      <a:pt x="12" y="5"/>
                    </a:cubicBezTo>
                    <a:cubicBezTo>
                      <a:pt x="11" y="5"/>
                      <a:pt x="10" y="5"/>
                      <a:pt x="10" y="5"/>
                    </a:cubicBezTo>
                    <a:cubicBezTo>
                      <a:pt x="9" y="6"/>
                      <a:pt x="9" y="6"/>
                      <a:pt x="8" y="6"/>
                    </a:cubicBezTo>
                    <a:cubicBezTo>
                      <a:pt x="8" y="6"/>
                      <a:pt x="8" y="7"/>
                      <a:pt x="7" y="7"/>
                    </a:cubicBezTo>
                    <a:cubicBezTo>
                      <a:pt x="7" y="7"/>
                      <a:pt x="7" y="8"/>
                      <a:pt x="7" y="8"/>
                    </a:cubicBezTo>
                    <a:cubicBezTo>
                      <a:pt x="7" y="9"/>
                      <a:pt x="7" y="9"/>
                      <a:pt x="7" y="9"/>
                    </a:cubicBezTo>
                    <a:cubicBezTo>
                      <a:pt x="8" y="10"/>
                      <a:pt x="8" y="10"/>
                      <a:pt x="8" y="10"/>
                    </a:cubicBezTo>
                    <a:cubicBezTo>
                      <a:pt x="9" y="11"/>
                      <a:pt x="9" y="11"/>
                      <a:pt x="10" y="11"/>
                    </a:cubicBezTo>
                    <a:cubicBezTo>
                      <a:pt x="11" y="12"/>
                      <a:pt x="11" y="12"/>
                      <a:pt x="12" y="12"/>
                    </a:cubicBezTo>
                    <a:cubicBezTo>
                      <a:pt x="13" y="13"/>
                      <a:pt x="14" y="13"/>
                      <a:pt x="15" y="14"/>
                    </a:cubicBezTo>
                    <a:cubicBezTo>
                      <a:pt x="16" y="14"/>
                      <a:pt x="17" y="15"/>
                      <a:pt x="18" y="16"/>
                    </a:cubicBezTo>
                    <a:cubicBezTo>
                      <a:pt x="18" y="16"/>
                      <a:pt x="19" y="17"/>
                      <a:pt x="19" y="18"/>
                    </a:cubicBezTo>
                    <a:cubicBezTo>
                      <a:pt x="19" y="19"/>
                      <a:pt x="20" y="20"/>
                      <a:pt x="20" y="21"/>
                    </a:cubicBezTo>
                    <a:cubicBezTo>
                      <a:pt x="20" y="22"/>
                      <a:pt x="19" y="24"/>
                      <a:pt x="19" y="25"/>
                    </a:cubicBezTo>
                    <a:cubicBezTo>
                      <a:pt x="18" y="26"/>
                      <a:pt x="17" y="27"/>
                      <a:pt x="16" y="27"/>
                    </a:cubicBezTo>
                    <a:cubicBezTo>
                      <a:pt x="15" y="28"/>
                      <a:pt x="14" y="29"/>
                      <a:pt x="13" y="29"/>
                    </a:cubicBezTo>
                    <a:cubicBezTo>
                      <a:pt x="11" y="29"/>
                      <a:pt x="10" y="29"/>
                      <a:pt x="8" y="29"/>
                    </a:cubicBezTo>
                    <a:cubicBezTo>
                      <a:pt x="7" y="29"/>
                      <a:pt x="5" y="29"/>
                      <a:pt x="4" y="29"/>
                    </a:cubicBezTo>
                    <a:cubicBezTo>
                      <a:pt x="3"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0" name="Freeform 53">
                <a:extLst>
                  <a:ext uri="{FF2B5EF4-FFF2-40B4-BE49-F238E27FC236}">
                    <a16:creationId xmlns:a16="http://schemas.microsoft.com/office/drawing/2014/main" id="{B736A6EA-13FF-41D1-BC53-E2EA6749014A}"/>
                  </a:ext>
                </a:extLst>
              </p:cNvPr>
              <p:cNvSpPr>
                <a:spLocks/>
              </p:cNvSpPr>
              <p:nvPr/>
            </p:nvSpPr>
            <p:spPr bwMode="auto">
              <a:xfrm>
                <a:off x="2760252"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1 w 19"/>
                  <a:gd name="T11" fmla="*/ 24 h 29"/>
                  <a:gd name="T12" fmla="*/ 12 w 19"/>
                  <a:gd name="T13" fmla="*/ 23 h 29"/>
                  <a:gd name="T14" fmla="*/ 12 w 19"/>
                  <a:gd name="T15" fmla="*/ 21 h 29"/>
                  <a:gd name="T16" fmla="*/ 12 w 19"/>
                  <a:gd name="T17" fmla="*/ 20 h 29"/>
                  <a:gd name="T18" fmla="*/ 11 w 19"/>
                  <a:gd name="T19" fmla="*/ 19 h 29"/>
                  <a:gd name="T20" fmla="*/ 9 w 19"/>
                  <a:gd name="T21" fmla="*/ 18 h 29"/>
                  <a:gd name="T22" fmla="*/ 6 w 19"/>
                  <a:gd name="T23" fmla="*/ 17 h 29"/>
                  <a:gd name="T24" fmla="*/ 1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6 w 19"/>
                  <a:gd name="T43" fmla="*/ 6 h 29"/>
                  <a:gd name="T44" fmla="*/ 15 w 19"/>
                  <a:gd name="T45" fmla="*/ 6 h 29"/>
                  <a:gd name="T46" fmla="*/ 13 w 19"/>
                  <a:gd name="T47" fmla="*/ 5 h 29"/>
                  <a:gd name="T48" fmla="*/ 11 w 19"/>
                  <a:gd name="T49" fmla="*/ 5 h 29"/>
                  <a:gd name="T50" fmla="*/ 9 w 19"/>
                  <a:gd name="T51" fmla="*/ 5 h 29"/>
                  <a:gd name="T52" fmla="*/ 8 w 19"/>
                  <a:gd name="T53" fmla="*/ 6 h 29"/>
                  <a:gd name="T54" fmla="*/ 7 w 19"/>
                  <a:gd name="T55" fmla="*/ 7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2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2" y="23"/>
                      <a:pt x="4" y="24"/>
                    </a:cubicBezTo>
                    <a:cubicBezTo>
                      <a:pt x="5" y="24"/>
                      <a:pt x="6" y="24"/>
                      <a:pt x="8" y="24"/>
                    </a:cubicBezTo>
                    <a:cubicBezTo>
                      <a:pt x="8" y="24"/>
                      <a:pt x="9" y="24"/>
                      <a:pt x="10" y="24"/>
                    </a:cubicBezTo>
                    <a:cubicBezTo>
                      <a:pt x="10" y="24"/>
                      <a:pt x="11" y="24"/>
                      <a:pt x="11" y="24"/>
                    </a:cubicBezTo>
                    <a:cubicBezTo>
                      <a:pt x="12" y="23"/>
                      <a:pt x="12" y="23"/>
                      <a:pt x="12" y="23"/>
                    </a:cubicBezTo>
                    <a:cubicBezTo>
                      <a:pt x="12" y="22"/>
                      <a:pt x="12" y="22"/>
                      <a:pt x="12" y="21"/>
                    </a:cubicBezTo>
                    <a:cubicBezTo>
                      <a:pt x="12" y="21"/>
                      <a:pt x="12" y="20"/>
                      <a:pt x="12" y="20"/>
                    </a:cubicBezTo>
                    <a:cubicBezTo>
                      <a:pt x="12" y="20"/>
                      <a:pt x="11" y="19"/>
                      <a:pt x="11" y="19"/>
                    </a:cubicBezTo>
                    <a:cubicBezTo>
                      <a:pt x="10" y="18"/>
                      <a:pt x="9" y="18"/>
                      <a:pt x="9" y="18"/>
                    </a:cubicBezTo>
                    <a:cubicBezTo>
                      <a:pt x="8" y="17"/>
                      <a:pt x="7" y="17"/>
                      <a:pt x="6" y="17"/>
                    </a:cubicBezTo>
                    <a:cubicBezTo>
                      <a:pt x="4" y="16"/>
                      <a:pt x="2" y="15"/>
                      <a:pt x="1" y="13"/>
                    </a:cubicBezTo>
                    <a:cubicBezTo>
                      <a:pt x="0" y="12"/>
                      <a:pt x="0" y="10"/>
                      <a:pt x="0" y="9"/>
                    </a:cubicBezTo>
                    <a:cubicBezTo>
                      <a:pt x="0" y="7"/>
                      <a:pt x="0" y="6"/>
                      <a:pt x="1" y="5"/>
                    </a:cubicBezTo>
                    <a:cubicBezTo>
                      <a:pt x="1" y="4"/>
                      <a:pt x="2" y="3"/>
                      <a:pt x="3" y="2"/>
                    </a:cubicBezTo>
                    <a:cubicBezTo>
                      <a:pt x="4" y="2"/>
                      <a:pt x="5" y="1"/>
                      <a:pt x="7" y="1"/>
                    </a:cubicBezTo>
                    <a:cubicBezTo>
                      <a:pt x="8" y="0"/>
                      <a:pt x="9" y="0"/>
                      <a:pt x="11" y="0"/>
                    </a:cubicBezTo>
                    <a:cubicBezTo>
                      <a:pt x="12" y="0"/>
                      <a:pt x="14" y="0"/>
                      <a:pt x="15" y="1"/>
                    </a:cubicBezTo>
                    <a:cubicBezTo>
                      <a:pt x="16" y="1"/>
                      <a:pt x="17" y="1"/>
                      <a:pt x="18" y="1"/>
                    </a:cubicBezTo>
                    <a:cubicBezTo>
                      <a:pt x="18" y="7"/>
                      <a:pt x="18" y="7"/>
                      <a:pt x="18" y="7"/>
                    </a:cubicBezTo>
                    <a:cubicBezTo>
                      <a:pt x="17" y="7"/>
                      <a:pt x="17" y="7"/>
                      <a:pt x="16" y="6"/>
                    </a:cubicBezTo>
                    <a:cubicBezTo>
                      <a:pt x="16" y="6"/>
                      <a:pt x="15" y="6"/>
                      <a:pt x="15" y="6"/>
                    </a:cubicBezTo>
                    <a:cubicBezTo>
                      <a:pt x="14" y="6"/>
                      <a:pt x="13" y="5"/>
                      <a:pt x="13" y="5"/>
                    </a:cubicBezTo>
                    <a:cubicBezTo>
                      <a:pt x="12" y="5"/>
                      <a:pt x="12" y="5"/>
                      <a:pt x="11" y="5"/>
                    </a:cubicBezTo>
                    <a:cubicBezTo>
                      <a:pt x="10" y="5"/>
                      <a:pt x="10" y="5"/>
                      <a:pt x="9" y="5"/>
                    </a:cubicBezTo>
                    <a:cubicBezTo>
                      <a:pt x="9" y="6"/>
                      <a:pt x="8" y="6"/>
                      <a:pt x="8" y="6"/>
                    </a:cubicBezTo>
                    <a:cubicBezTo>
                      <a:pt x="7" y="6"/>
                      <a:pt x="7" y="7"/>
                      <a:pt x="7" y="7"/>
                    </a:cubicBezTo>
                    <a:cubicBezTo>
                      <a:pt x="7" y="7"/>
                      <a:pt x="6" y="8"/>
                      <a:pt x="6" y="8"/>
                    </a:cubicBezTo>
                    <a:cubicBezTo>
                      <a:pt x="6" y="9"/>
                      <a:pt x="7" y="9"/>
                      <a:pt x="7" y="9"/>
                    </a:cubicBezTo>
                    <a:cubicBezTo>
                      <a:pt x="7" y="10"/>
                      <a:pt x="7" y="10"/>
                      <a:pt x="8" y="10"/>
                    </a:cubicBezTo>
                    <a:cubicBezTo>
                      <a:pt x="8" y="11"/>
                      <a:pt x="9" y="11"/>
                      <a:pt x="10" y="11"/>
                    </a:cubicBezTo>
                    <a:cubicBezTo>
                      <a:pt x="10" y="12"/>
                      <a:pt x="11" y="12"/>
                      <a:pt x="12" y="12"/>
                    </a:cubicBezTo>
                    <a:cubicBezTo>
                      <a:pt x="13" y="13"/>
                      <a:pt x="14" y="13"/>
                      <a:pt x="15" y="14"/>
                    </a:cubicBezTo>
                    <a:cubicBezTo>
                      <a:pt x="16" y="14"/>
                      <a:pt x="16" y="15"/>
                      <a:pt x="17" y="16"/>
                    </a:cubicBezTo>
                    <a:cubicBezTo>
                      <a:pt x="18" y="16"/>
                      <a:pt x="18" y="17"/>
                      <a:pt x="19" y="18"/>
                    </a:cubicBezTo>
                    <a:cubicBezTo>
                      <a:pt x="19" y="19"/>
                      <a:pt x="19" y="20"/>
                      <a:pt x="19" y="21"/>
                    </a:cubicBezTo>
                    <a:cubicBezTo>
                      <a:pt x="19" y="22"/>
                      <a:pt x="19" y="24"/>
                      <a:pt x="18" y="25"/>
                    </a:cubicBezTo>
                    <a:cubicBezTo>
                      <a:pt x="18" y="26"/>
                      <a:pt x="17" y="27"/>
                      <a:pt x="16" y="27"/>
                    </a:cubicBezTo>
                    <a:cubicBezTo>
                      <a:pt x="15" y="28"/>
                      <a:pt x="14" y="29"/>
                      <a:pt x="12" y="29"/>
                    </a:cubicBezTo>
                    <a:cubicBezTo>
                      <a:pt x="11" y="29"/>
                      <a:pt x="9" y="29"/>
                      <a:pt x="8" y="29"/>
                    </a:cubicBezTo>
                    <a:cubicBezTo>
                      <a:pt x="6"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1" name="Freeform 54">
                <a:extLst>
                  <a:ext uri="{FF2B5EF4-FFF2-40B4-BE49-F238E27FC236}">
                    <a16:creationId xmlns:a16="http://schemas.microsoft.com/office/drawing/2014/main" id="{06835364-37CB-4FE9-9A3A-275E0F2078C2}"/>
                  </a:ext>
                </a:extLst>
              </p:cNvPr>
              <p:cNvSpPr>
                <a:spLocks noEditPoints="1"/>
              </p:cNvSpPr>
              <p:nvPr/>
            </p:nvSpPr>
            <p:spPr bwMode="auto">
              <a:xfrm>
                <a:off x="2512333" y="3598051"/>
                <a:ext cx="39866" cy="41113"/>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7"/>
                      <a:pt x="14" y="7"/>
                      <a:pt x="14" y="7"/>
                    </a:cubicBezTo>
                    <a:cubicBezTo>
                      <a:pt x="14" y="7"/>
                      <a:pt x="14" y="6"/>
                      <a:pt x="14" y="5"/>
                    </a:cubicBezTo>
                    <a:cubicBezTo>
                      <a:pt x="14" y="5"/>
                      <a:pt x="14" y="5"/>
                      <a:pt x="14" y="5"/>
                    </a:cubicBezTo>
                    <a:cubicBezTo>
                      <a:pt x="13" y="6"/>
                      <a:pt x="13" y="7"/>
                      <a:pt x="13" y="7"/>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2" name="Freeform 55">
                <a:extLst>
                  <a:ext uri="{FF2B5EF4-FFF2-40B4-BE49-F238E27FC236}">
                    <a16:creationId xmlns:a16="http://schemas.microsoft.com/office/drawing/2014/main" id="{666192D5-80A2-4372-9F25-B691E85EAF38}"/>
                  </a:ext>
                </a:extLst>
              </p:cNvPr>
              <p:cNvSpPr>
                <a:spLocks noEditPoints="1"/>
              </p:cNvSpPr>
              <p:nvPr/>
            </p:nvSpPr>
            <p:spPr bwMode="auto">
              <a:xfrm>
                <a:off x="2558432" y="3598051"/>
                <a:ext cx="31148" cy="41113"/>
              </a:xfrm>
              <a:custGeom>
                <a:avLst/>
                <a:gdLst>
                  <a:gd name="T0" fmla="*/ 6 w 21"/>
                  <a:gd name="T1" fmla="*/ 18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8 h 28"/>
                  <a:gd name="T16" fmla="*/ 6 w 21"/>
                  <a:gd name="T17" fmla="*/ 18 h 28"/>
                  <a:gd name="T18" fmla="*/ 6 w 21"/>
                  <a:gd name="T19" fmla="*/ 5 h 28"/>
                  <a:gd name="T20" fmla="*/ 6 w 21"/>
                  <a:gd name="T21" fmla="*/ 13 h 28"/>
                  <a:gd name="T22" fmla="*/ 9 w 21"/>
                  <a:gd name="T23" fmla="*/ 13 h 28"/>
                  <a:gd name="T24" fmla="*/ 14 w 21"/>
                  <a:gd name="T25" fmla="*/ 9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7"/>
                      <a:pt x="13" y="18"/>
                      <a:pt x="9" y="18"/>
                    </a:cubicBezTo>
                    <a:lnTo>
                      <a:pt x="6" y="18"/>
                    </a:lnTo>
                    <a:close/>
                    <a:moveTo>
                      <a:pt x="6" y="5"/>
                    </a:moveTo>
                    <a:cubicBezTo>
                      <a:pt x="6" y="13"/>
                      <a:pt x="6" y="13"/>
                      <a:pt x="6" y="13"/>
                    </a:cubicBezTo>
                    <a:cubicBezTo>
                      <a:pt x="9" y="13"/>
                      <a:pt x="9" y="13"/>
                      <a:pt x="9" y="13"/>
                    </a:cubicBezTo>
                    <a:cubicBezTo>
                      <a:pt x="12" y="13"/>
                      <a:pt x="14" y="12"/>
                      <a:pt x="14" y="9"/>
                    </a:cubicBezTo>
                    <a:cubicBezTo>
                      <a:pt x="14" y="6"/>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3" name="Freeform 56">
                <a:extLst>
                  <a:ext uri="{FF2B5EF4-FFF2-40B4-BE49-F238E27FC236}">
                    <a16:creationId xmlns:a16="http://schemas.microsoft.com/office/drawing/2014/main" id="{7FA04B84-2870-46DF-AE7D-A75539AED369}"/>
                  </a:ext>
                </a:extLst>
              </p:cNvPr>
              <p:cNvSpPr>
                <a:spLocks noEditPoints="1"/>
              </p:cNvSpPr>
              <p:nvPr/>
            </p:nvSpPr>
            <p:spPr bwMode="auto">
              <a:xfrm>
                <a:off x="2595806" y="3598051"/>
                <a:ext cx="29901" cy="41113"/>
              </a:xfrm>
              <a:custGeom>
                <a:avLst/>
                <a:gdLst>
                  <a:gd name="T0" fmla="*/ 6 w 20"/>
                  <a:gd name="T1" fmla="*/ 18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8 h 28"/>
                  <a:gd name="T16" fmla="*/ 6 w 20"/>
                  <a:gd name="T17" fmla="*/ 18 h 28"/>
                  <a:gd name="T18" fmla="*/ 6 w 20"/>
                  <a:gd name="T19" fmla="*/ 5 h 28"/>
                  <a:gd name="T20" fmla="*/ 6 w 20"/>
                  <a:gd name="T21" fmla="*/ 13 h 28"/>
                  <a:gd name="T22" fmla="*/ 8 w 20"/>
                  <a:gd name="T23" fmla="*/ 13 h 28"/>
                  <a:gd name="T24" fmla="*/ 13 w 20"/>
                  <a:gd name="T25" fmla="*/ 9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7"/>
                      <a:pt x="12" y="18"/>
                      <a:pt x="9" y="18"/>
                    </a:cubicBezTo>
                    <a:lnTo>
                      <a:pt x="6" y="18"/>
                    </a:lnTo>
                    <a:close/>
                    <a:moveTo>
                      <a:pt x="6" y="5"/>
                    </a:moveTo>
                    <a:cubicBezTo>
                      <a:pt x="6" y="13"/>
                      <a:pt x="6" y="13"/>
                      <a:pt x="6" y="13"/>
                    </a:cubicBezTo>
                    <a:cubicBezTo>
                      <a:pt x="8" y="13"/>
                      <a:pt x="8" y="13"/>
                      <a:pt x="8" y="13"/>
                    </a:cubicBezTo>
                    <a:cubicBezTo>
                      <a:pt x="12" y="13"/>
                      <a:pt x="13" y="12"/>
                      <a:pt x="13" y="9"/>
                    </a:cubicBezTo>
                    <a:cubicBezTo>
                      <a:pt x="13" y="6"/>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4" name="Rectangle 57">
                <a:extLst>
                  <a:ext uri="{FF2B5EF4-FFF2-40B4-BE49-F238E27FC236}">
                    <a16:creationId xmlns:a16="http://schemas.microsoft.com/office/drawing/2014/main" id="{517E0833-286C-4F29-A5F0-D53DC4057539}"/>
                  </a:ext>
                </a:extLst>
              </p:cNvPr>
              <p:cNvSpPr>
                <a:spLocks noChangeArrowheads="1"/>
              </p:cNvSpPr>
              <p:nvPr/>
            </p:nvSpPr>
            <p:spPr bwMode="auto">
              <a:xfrm>
                <a:off x="2985748" y="2966417"/>
                <a:ext cx="241690" cy="241690"/>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5" name="Freeform 58">
                <a:extLst>
                  <a:ext uri="{FF2B5EF4-FFF2-40B4-BE49-F238E27FC236}">
                    <a16:creationId xmlns:a16="http://schemas.microsoft.com/office/drawing/2014/main" id="{79A9780E-71DB-42DA-8280-F85DB33548B8}"/>
                  </a:ext>
                </a:extLst>
              </p:cNvPr>
              <p:cNvSpPr>
                <a:spLocks noEditPoints="1"/>
              </p:cNvSpPr>
              <p:nvPr/>
            </p:nvSpPr>
            <p:spPr bwMode="auto">
              <a:xfrm>
                <a:off x="3070464" y="3024971"/>
                <a:ext cx="72259" cy="123337"/>
              </a:xfrm>
              <a:custGeom>
                <a:avLst/>
                <a:gdLst>
                  <a:gd name="T0" fmla="*/ 46 w 58"/>
                  <a:gd name="T1" fmla="*/ 9 h 99"/>
                  <a:gd name="T2" fmla="*/ 46 w 58"/>
                  <a:gd name="T3" fmla="*/ 0 h 99"/>
                  <a:gd name="T4" fmla="*/ 40 w 58"/>
                  <a:gd name="T5" fmla="*/ 0 h 99"/>
                  <a:gd name="T6" fmla="*/ 40 w 58"/>
                  <a:gd name="T7" fmla="*/ 9 h 99"/>
                  <a:gd name="T8" fmla="*/ 38 w 58"/>
                  <a:gd name="T9" fmla="*/ 9 h 99"/>
                  <a:gd name="T10" fmla="*/ 38 w 58"/>
                  <a:gd name="T11" fmla="*/ 0 h 99"/>
                  <a:gd name="T12" fmla="*/ 32 w 58"/>
                  <a:gd name="T13" fmla="*/ 0 h 99"/>
                  <a:gd name="T14" fmla="*/ 32 w 58"/>
                  <a:gd name="T15" fmla="*/ 9 h 99"/>
                  <a:gd name="T16" fmla="*/ 0 w 58"/>
                  <a:gd name="T17" fmla="*/ 9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9 h 99"/>
                  <a:gd name="T48" fmla="*/ 46 w 58"/>
                  <a:gd name="T49" fmla="*/ 9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1 h 99"/>
                  <a:gd name="T62" fmla="*/ 8 w 58"/>
                  <a:gd name="T63" fmla="*/ 71 h 99"/>
                  <a:gd name="T64" fmla="*/ 8 w 58"/>
                  <a:gd name="T65" fmla="*/ 63 h 99"/>
                  <a:gd name="T66" fmla="*/ 50 w 58"/>
                  <a:gd name="T67" fmla="*/ 63 h 99"/>
                  <a:gd name="T68" fmla="*/ 50 w 58"/>
                  <a:gd name="T69" fmla="*/ 71 h 99"/>
                  <a:gd name="T70" fmla="*/ 50 w 58"/>
                  <a:gd name="T71" fmla="*/ 59 h 99"/>
                  <a:gd name="T72" fmla="*/ 8 w 58"/>
                  <a:gd name="T73" fmla="*/ 59 h 99"/>
                  <a:gd name="T74" fmla="*/ 8 w 58"/>
                  <a:gd name="T75" fmla="*/ 52 h 99"/>
                  <a:gd name="T76" fmla="*/ 50 w 58"/>
                  <a:gd name="T77" fmla="*/ 52 h 99"/>
                  <a:gd name="T78" fmla="*/ 50 w 58"/>
                  <a:gd name="T79" fmla="*/ 59 h 99"/>
                  <a:gd name="T80" fmla="*/ 50 w 58"/>
                  <a:gd name="T81" fmla="*/ 47 h 99"/>
                  <a:gd name="T82" fmla="*/ 8 w 58"/>
                  <a:gd name="T83" fmla="*/ 47 h 99"/>
                  <a:gd name="T84" fmla="*/ 8 w 58"/>
                  <a:gd name="T85" fmla="*/ 40 h 99"/>
                  <a:gd name="T86" fmla="*/ 50 w 58"/>
                  <a:gd name="T87" fmla="*/ 40 h 99"/>
                  <a:gd name="T88" fmla="*/ 50 w 58"/>
                  <a:gd name="T89" fmla="*/ 47 h 99"/>
                  <a:gd name="T90" fmla="*/ 50 w 58"/>
                  <a:gd name="T91" fmla="*/ 35 h 99"/>
                  <a:gd name="T92" fmla="*/ 8 w 58"/>
                  <a:gd name="T93" fmla="*/ 35 h 99"/>
                  <a:gd name="T94" fmla="*/ 8 w 58"/>
                  <a:gd name="T95" fmla="*/ 28 h 99"/>
                  <a:gd name="T96" fmla="*/ 50 w 58"/>
                  <a:gd name="T97" fmla="*/ 28 h 99"/>
                  <a:gd name="T98" fmla="*/ 50 w 58"/>
                  <a:gd name="T99" fmla="*/ 35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9"/>
                    </a:moveTo>
                    <a:lnTo>
                      <a:pt x="46" y="0"/>
                    </a:lnTo>
                    <a:lnTo>
                      <a:pt x="40" y="0"/>
                    </a:lnTo>
                    <a:lnTo>
                      <a:pt x="40" y="9"/>
                    </a:lnTo>
                    <a:lnTo>
                      <a:pt x="38" y="9"/>
                    </a:lnTo>
                    <a:lnTo>
                      <a:pt x="38" y="0"/>
                    </a:lnTo>
                    <a:lnTo>
                      <a:pt x="32" y="0"/>
                    </a:lnTo>
                    <a:lnTo>
                      <a:pt x="32" y="9"/>
                    </a:lnTo>
                    <a:lnTo>
                      <a:pt x="0" y="9"/>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9"/>
                    </a:lnTo>
                    <a:lnTo>
                      <a:pt x="46" y="9"/>
                    </a:lnTo>
                    <a:close/>
                    <a:moveTo>
                      <a:pt x="50" y="82"/>
                    </a:moveTo>
                    <a:lnTo>
                      <a:pt x="8" y="82"/>
                    </a:lnTo>
                    <a:lnTo>
                      <a:pt x="8" y="75"/>
                    </a:lnTo>
                    <a:lnTo>
                      <a:pt x="50" y="75"/>
                    </a:lnTo>
                    <a:lnTo>
                      <a:pt x="50" y="82"/>
                    </a:lnTo>
                    <a:close/>
                    <a:moveTo>
                      <a:pt x="50" y="71"/>
                    </a:moveTo>
                    <a:lnTo>
                      <a:pt x="8" y="71"/>
                    </a:lnTo>
                    <a:lnTo>
                      <a:pt x="8" y="63"/>
                    </a:lnTo>
                    <a:lnTo>
                      <a:pt x="50" y="63"/>
                    </a:lnTo>
                    <a:lnTo>
                      <a:pt x="50" y="71"/>
                    </a:lnTo>
                    <a:close/>
                    <a:moveTo>
                      <a:pt x="50" y="59"/>
                    </a:moveTo>
                    <a:lnTo>
                      <a:pt x="8" y="59"/>
                    </a:lnTo>
                    <a:lnTo>
                      <a:pt x="8" y="52"/>
                    </a:lnTo>
                    <a:lnTo>
                      <a:pt x="50" y="52"/>
                    </a:lnTo>
                    <a:lnTo>
                      <a:pt x="50" y="59"/>
                    </a:lnTo>
                    <a:close/>
                    <a:moveTo>
                      <a:pt x="50" y="47"/>
                    </a:moveTo>
                    <a:lnTo>
                      <a:pt x="8" y="47"/>
                    </a:lnTo>
                    <a:lnTo>
                      <a:pt x="8" y="40"/>
                    </a:lnTo>
                    <a:lnTo>
                      <a:pt x="50" y="40"/>
                    </a:lnTo>
                    <a:lnTo>
                      <a:pt x="50" y="47"/>
                    </a:lnTo>
                    <a:close/>
                    <a:moveTo>
                      <a:pt x="50" y="35"/>
                    </a:moveTo>
                    <a:lnTo>
                      <a:pt x="8" y="35"/>
                    </a:lnTo>
                    <a:lnTo>
                      <a:pt x="8" y="28"/>
                    </a:lnTo>
                    <a:lnTo>
                      <a:pt x="50" y="28"/>
                    </a:lnTo>
                    <a:lnTo>
                      <a:pt x="50" y="35"/>
                    </a:lnTo>
                    <a:close/>
                    <a:moveTo>
                      <a:pt x="50" y="23"/>
                    </a:moveTo>
                    <a:lnTo>
                      <a:pt x="8" y="23"/>
                    </a:lnTo>
                    <a:lnTo>
                      <a:pt x="8" y="16"/>
                    </a:lnTo>
                    <a:lnTo>
                      <a:pt x="50" y="16"/>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6" name="Rectangle 59">
                <a:extLst>
                  <a:ext uri="{FF2B5EF4-FFF2-40B4-BE49-F238E27FC236}">
                    <a16:creationId xmlns:a16="http://schemas.microsoft.com/office/drawing/2014/main" id="{AD12F076-594D-471E-9097-753AC09BF8DC}"/>
                  </a:ext>
                </a:extLst>
              </p:cNvPr>
              <p:cNvSpPr>
                <a:spLocks noChangeArrowheads="1"/>
              </p:cNvSpPr>
              <p:nvPr/>
            </p:nvSpPr>
            <p:spPr bwMode="auto">
              <a:xfrm>
                <a:off x="2985748" y="3225548"/>
                <a:ext cx="241690" cy="239198"/>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7" name="Freeform 60">
                <a:extLst>
                  <a:ext uri="{FF2B5EF4-FFF2-40B4-BE49-F238E27FC236}">
                    <a16:creationId xmlns:a16="http://schemas.microsoft.com/office/drawing/2014/main" id="{538B3807-633F-493F-925A-170CBE394307}"/>
                  </a:ext>
                </a:extLst>
              </p:cNvPr>
              <p:cNvSpPr>
                <a:spLocks noEditPoints="1"/>
              </p:cNvSpPr>
              <p:nvPr/>
            </p:nvSpPr>
            <p:spPr bwMode="auto">
              <a:xfrm>
                <a:off x="3070464" y="3282857"/>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1 h 99"/>
                  <a:gd name="T76" fmla="*/ 50 w 58"/>
                  <a:gd name="T77" fmla="*/ 51 h 99"/>
                  <a:gd name="T78" fmla="*/ 50 w 58"/>
                  <a:gd name="T79" fmla="*/ 58 h 99"/>
                  <a:gd name="T80" fmla="*/ 50 w 58"/>
                  <a:gd name="T81" fmla="*/ 46 h 99"/>
                  <a:gd name="T82" fmla="*/ 8 w 58"/>
                  <a:gd name="T83" fmla="*/ 46 h 99"/>
                  <a:gd name="T84" fmla="*/ 8 w 58"/>
                  <a:gd name="T85" fmla="*/ 39 h 99"/>
                  <a:gd name="T86" fmla="*/ 50 w 58"/>
                  <a:gd name="T87" fmla="*/ 39 h 99"/>
                  <a:gd name="T88" fmla="*/ 50 w 58"/>
                  <a:gd name="T89" fmla="*/ 46 h 99"/>
                  <a:gd name="T90" fmla="*/ 50 w 58"/>
                  <a:gd name="T91" fmla="*/ 35 h 99"/>
                  <a:gd name="T92" fmla="*/ 8 w 58"/>
                  <a:gd name="T93" fmla="*/ 35 h 99"/>
                  <a:gd name="T94" fmla="*/ 8 w 58"/>
                  <a:gd name="T95" fmla="*/ 29 h 99"/>
                  <a:gd name="T96" fmla="*/ 50 w 58"/>
                  <a:gd name="T97" fmla="*/ 29 h 99"/>
                  <a:gd name="T98" fmla="*/ 50 w 58"/>
                  <a:gd name="T99" fmla="*/ 35 h 99"/>
                  <a:gd name="T100" fmla="*/ 50 w 58"/>
                  <a:gd name="T101" fmla="*/ 23 h 99"/>
                  <a:gd name="T102" fmla="*/ 8 w 58"/>
                  <a:gd name="T103" fmla="*/ 23 h 99"/>
                  <a:gd name="T104" fmla="*/ 8 w 58"/>
                  <a:gd name="T105" fmla="*/ 17 h 99"/>
                  <a:gd name="T106" fmla="*/ 50 w 58"/>
                  <a:gd name="T107" fmla="*/ 17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1"/>
                    </a:lnTo>
                    <a:lnTo>
                      <a:pt x="50" y="51"/>
                    </a:lnTo>
                    <a:lnTo>
                      <a:pt x="50" y="58"/>
                    </a:lnTo>
                    <a:close/>
                    <a:moveTo>
                      <a:pt x="50" y="46"/>
                    </a:moveTo>
                    <a:lnTo>
                      <a:pt x="8" y="46"/>
                    </a:lnTo>
                    <a:lnTo>
                      <a:pt x="8" y="39"/>
                    </a:lnTo>
                    <a:lnTo>
                      <a:pt x="50" y="39"/>
                    </a:lnTo>
                    <a:lnTo>
                      <a:pt x="50" y="46"/>
                    </a:lnTo>
                    <a:close/>
                    <a:moveTo>
                      <a:pt x="50" y="35"/>
                    </a:moveTo>
                    <a:lnTo>
                      <a:pt x="8" y="35"/>
                    </a:lnTo>
                    <a:lnTo>
                      <a:pt x="8" y="29"/>
                    </a:lnTo>
                    <a:lnTo>
                      <a:pt x="50" y="29"/>
                    </a:lnTo>
                    <a:lnTo>
                      <a:pt x="50" y="35"/>
                    </a:lnTo>
                    <a:close/>
                    <a:moveTo>
                      <a:pt x="50" y="23"/>
                    </a:moveTo>
                    <a:lnTo>
                      <a:pt x="8" y="23"/>
                    </a:lnTo>
                    <a:lnTo>
                      <a:pt x="8" y="17"/>
                    </a:lnTo>
                    <a:lnTo>
                      <a:pt x="50" y="17"/>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8" name="Rectangle 61">
                <a:extLst>
                  <a:ext uri="{FF2B5EF4-FFF2-40B4-BE49-F238E27FC236}">
                    <a16:creationId xmlns:a16="http://schemas.microsoft.com/office/drawing/2014/main" id="{9F96F6BD-82BD-49D4-952F-3706939D3CE4}"/>
                  </a:ext>
                </a:extLst>
              </p:cNvPr>
              <p:cNvSpPr>
                <a:spLocks noChangeArrowheads="1"/>
              </p:cNvSpPr>
              <p:nvPr/>
            </p:nvSpPr>
            <p:spPr bwMode="auto">
              <a:xfrm>
                <a:off x="2985748" y="3482189"/>
                <a:ext cx="241690" cy="240445"/>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9" name="Freeform 62">
                <a:extLst>
                  <a:ext uri="{FF2B5EF4-FFF2-40B4-BE49-F238E27FC236}">
                    <a16:creationId xmlns:a16="http://schemas.microsoft.com/office/drawing/2014/main" id="{EDC244B2-3DA5-427B-8A16-6893F9C6716E}"/>
                  </a:ext>
                </a:extLst>
              </p:cNvPr>
              <p:cNvSpPr>
                <a:spLocks noEditPoints="1"/>
              </p:cNvSpPr>
              <p:nvPr/>
            </p:nvSpPr>
            <p:spPr bwMode="auto">
              <a:xfrm>
                <a:off x="3070464" y="3540744"/>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0 h 99"/>
                  <a:gd name="T20" fmla="*/ 2 w 58"/>
                  <a:gd name="T21" fmla="*/ 10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0 h 99"/>
                  <a:gd name="T44" fmla="*/ 58 w 58"/>
                  <a:gd name="T45" fmla="*/ 10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2 h 99"/>
                  <a:gd name="T76" fmla="*/ 50 w 58"/>
                  <a:gd name="T77" fmla="*/ 52 h 99"/>
                  <a:gd name="T78" fmla="*/ 50 w 58"/>
                  <a:gd name="T79" fmla="*/ 58 h 99"/>
                  <a:gd name="T80" fmla="*/ 50 w 58"/>
                  <a:gd name="T81" fmla="*/ 46 h 99"/>
                  <a:gd name="T82" fmla="*/ 8 w 58"/>
                  <a:gd name="T83" fmla="*/ 46 h 99"/>
                  <a:gd name="T84" fmla="*/ 8 w 58"/>
                  <a:gd name="T85" fmla="*/ 40 h 99"/>
                  <a:gd name="T86" fmla="*/ 50 w 58"/>
                  <a:gd name="T87" fmla="*/ 40 h 99"/>
                  <a:gd name="T88" fmla="*/ 50 w 58"/>
                  <a:gd name="T89" fmla="*/ 46 h 99"/>
                  <a:gd name="T90" fmla="*/ 50 w 58"/>
                  <a:gd name="T91" fmla="*/ 34 h 99"/>
                  <a:gd name="T92" fmla="*/ 8 w 58"/>
                  <a:gd name="T93" fmla="*/ 34 h 99"/>
                  <a:gd name="T94" fmla="*/ 8 w 58"/>
                  <a:gd name="T95" fmla="*/ 28 h 99"/>
                  <a:gd name="T96" fmla="*/ 50 w 58"/>
                  <a:gd name="T97" fmla="*/ 28 h 99"/>
                  <a:gd name="T98" fmla="*/ 50 w 58"/>
                  <a:gd name="T99" fmla="*/ 34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0"/>
                    </a:lnTo>
                    <a:lnTo>
                      <a:pt x="2" y="10"/>
                    </a:lnTo>
                    <a:lnTo>
                      <a:pt x="2" y="99"/>
                    </a:lnTo>
                    <a:lnTo>
                      <a:pt x="20" y="99"/>
                    </a:lnTo>
                    <a:lnTo>
                      <a:pt x="20" y="86"/>
                    </a:lnTo>
                    <a:lnTo>
                      <a:pt x="26" y="86"/>
                    </a:lnTo>
                    <a:lnTo>
                      <a:pt x="26" y="99"/>
                    </a:lnTo>
                    <a:lnTo>
                      <a:pt x="32" y="99"/>
                    </a:lnTo>
                    <a:lnTo>
                      <a:pt x="32" y="86"/>
                    </a:lnTo>
                    <a:lnTo>
                      <a:pt x="38" y="86"/>
                    </a:lnTo>
                    <a:lnTo>
                      <a:pt x="38" y="99"/>
                    </a:lnTo>
                    <a:lnTo>
                      <a:pt x="55" y="99"/>
                    </a:lnTo>
                    <a:lnTo>
                      <a:pt x="55" y="10"/>
                    </a:lnTo>
                    <a:lnTo>
                      <a:pt x="58" y="10"/>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2"/>
                    </a:lnTo>
                    <a:lnTo>
                      <a:pt x="50" y="52"/>
                    </a:lnTo>
                    <a:lnTo>
                      <a:pt x="50" y="58"/>
                    </a:lnTo>
                    <a:close/>
                    <a:moveTo>
                      <a:pt x="50" y="46"/>
                    </a:moveTo>
                    <a:lnTo>
                      <a:pt x="8" y="46"/>
                    </a:lnTo>
                    <a:lnTo>
                      <a:pt x="8" y="40"/>
                    </a:lnTo>
                    <a:lnTo>
                      <a:pt x="50" y="40"/>
                    </a:lnTo>
                    <a:lnTo>
                      <a:pt x="50" y="46"/>
                    </a:lnTo>
                    <a:close/>
                    <a:moveTo>
                      <a:pt x="50" y="34"/>
                    </a:moveTo>
                    <a:lnTo>
                      <a:pt x="8" y="34"/>
                    </a:lnTo>
                    <a:lnTo>
                      <a:pt x="8" y="28"/>
                    </a:lnTo>
                    <a:lnTo>
                      <a:pt x="50" y="28"/>
                    </a:lnTo>
                    <a:lnTo>
                      <a:pt x="50" y="34"/>
                    </a:lnTo>
                    <a:close/>
                    <a:moveTo>
                      <a:pt x="50" y="23"/>
                    </a:moveTo>
                    <a:lnTo>
                      <a:pt x="8" y="23"/>
                    </a:lnTo>
                    <a:lnTo>
                      <a:pt x="8" y="16"/>
                    </a:lnTo>
                    <a:lnTo>
                      <a:pt x="50" y="16"/>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0" name="Rectangle 63">
                <a:extLst>
                  <a:ext uri="{FF2B5EF4-FFF2-40B4-BE49-F238E27FC236}">
                    <a16:creationId xmlns:a16="http://schemas.microsoft.com/office/drawing/2014/main" id="{0A66F08D-F25F-4BE5-BB89-A0EFCBF132CF}"/>
                  </a:ext>
                </a:extLst>
              </p:cNvPr>
              <p:cNvSpPr>
                <a:spLocks noChangeArrowheads="1"/>
              </p:cNvSpPr>
              <p:nvPr/>
            </p:nvSpPr>
            <p:spPr bwMode="auto">
              <a:xfrm>
                <a:off x="2985748" y="3740076"/>
                <a:ext cx="241690" cy="239198"/>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1" name="Freeform 64">
                <a:extLst>
                  <a:ext uri="{FF2B5EF4-FFF2-40B4-BE49-F238E27FC236}">
                    <a16:creationId xmlns:a16="http://schemas.microsoft.com/office/drawing/2014/main" id="{177DEF20-407E-4DE9-8961-AA8432E610B6}"/>
                  </a:ext>
                </a:extLst>
              </p:cNvPr>
              <p:cNvSpPr>
                <a:spLocks noEditPoints="1"/>
              </p:cNvSpPr>
              <p:nvPr/>
            </p:nvSpPr>
            <p:spPr bwMode="auto">
              <a:xfrm>
                <a:off x="3070464" y="3799872"/>
                <a:ext cx="72259" cy="122092"/>
              </a:xfrm>
              <a:custGeom>
                <a:avLst/>
                <a:gdLst>
                  <a:gd name="T0" fmla="*/ 46 w 58"/>
                  <a:gd name="T1" fmla="*/ 8 h 98"/>
                  <a:gd name="T2" fmla="*/ 46 w 58"/>
                  <a:gd name="T3" fmla="*/ 0 h 98"/>
                  <a:gd name="T4" fmla="*/ 40 w 58"/>
                  <a:gd name="T5" fmla="*/ 0 h 98"/>
                  <a:gd name="T6" fmla="*/ 40 w 58"/>
                  <a:gd name="T7" fmla="*/ 8 h 98"/>
                  <a:gd name="T8" fmla="*/ 38 w 58"/>
                  <a:gd name="T9" fmla="*/ 8 h 98"/>
                  <a:gd name="T10" fmla="*/ 38 w 58"/>
                  <a:gd name="T11" fmla="*/ 0 h 98"/>
                  <a:gd name="T12" fmla="*/ 32 w 58"/>
                  <a:gd name="T13" fmla="*/ 0 h 98"/>
                  <a:gd name="T14" fmla="*/ 32 w 58"/>
                  <a:gd name="T15" fmla="*/ 8 h 98"/>
                  <a:gd name="T16" fmla="*/ 0 w 58"/>
                  <a:gd name="T17" fmla="*/ 8 h 98"/>
                  <a:gd name="T18" fmla="*/ 0 w 58"/>
                  <a:gd name="T19" fmla="*/ 9 h 98"/>
                  <a:gd name="T20" fmla="*/ 2 w 58"/>
                  <a:gd name="T21" fmla="*/ 9 h 98"/>
                  <a:gd name="T22" fmla="*/ 2 w 58"/>
                  <a:gd name="T23" fmla="*/ 98 h 98"/>
                  <a:gd name="T24" fmla="*/ 20 w 58"/>
                  <a:gd name="T25" fmla="*/ 98 h 98"/>
                  <a:gd name="T26" fmla="*/ 20 w 58"/>
                  <a:gd name="T27" fmla="*/ 85 h 98"/>
                  <a:gd name="T28" fmla="*/ 26 w 58"/>
                  <a:gd name="T29" fmla="*/ 85 h 98"/>
                  <a:gd name="T30" fmla="*/ 26 w 58"/>
                  <a:gd name="T31" fmla="*/ 98 h 98"/>
                  <a:gd name="T32" fmla="*/ 32 w 58"/>
                  <a:gd name="T33" fmla="*/ 98 h 98"/>
                  <a:gd name="T34" fmla="*/ 32 w 58"/>
                  <a:gd name="T35" fmla="*/ 85 h 98"/>
                  <a:gd name="T36" fmla="*/ 38 w 58"/>
                  <a:gd name="T37" fmla="*/ 85 h 98"/>
                  <a:gd name="T38" fmla="*/ 38 w 58"/>
                  <a:gd name="T39" fmla="*/ 98 h 98"/>
                  <a:gd name="T40" fmla="*/ 55 w 58"/>
                  <a:gd name="T41" fmla="*/ 98 h 98"/>
                  <a:gd name="T42" fmla="*/ 55 w 58"/>
                  <a:gd name="T43" fmla="*/ 9 h 98"/>
                  <a:gd name="T44" fmla="*/ 58 w 58"/>
                  <a:gd name="T45" fmla="*/ 9 h 98"/>
                  <a:gd name="T46" fmla="*/ 58 w 58"/>
                  <a:gd name="T47" fmla="*/ 8 h 98"/>
                  <a:gd name="T48" fmla="*/ 46 w 58"/>
                  <a:gd name="T49" fmla="*/ 8 h 98"/>
                  <a:gd name="T50" fmla="*/ 50 w 58"/>
                  <a:gd name="T51" fmla="*/ 80 h 98"/>
                  <a:gd name="T52" fmla="*/ 8 w 58"/>
                  <a:gd name="T53" fmla="*/ 80 h 98"/>
                  <a:gd name="T54" fmla="*/ 8 w 58"/>
                  <a:gd name="T55" fmla="*/ 74 h 98"/>
                  <a:gd name="T56" fmla="*/ 50 w 58"/>
                  <a:gd name="T57" fmla="*/ 74 h 98"/>
                  <a:gd name="T58" fmla="*/ 50 w 58"/>
                  <a:gd name="T59" fmla="*/ 80 h 98"/>
                  <a:gd name="T60" fmla="*/ 50 w 58"/>
                  <a:gd name="T61" fmla="*/ 68 h 98"/>
                  <a:gd name="T62" fmla="*/ 8 w 58"/>
                  <a:gd name="T63" fmla="*/ 68 h 98"/>
                  <a:gd name="T64" fmla="*/ 8 w 58"/>
                  <a:gd name="T65" fmla="*/ 62 h 98"/>
                  <a:gd name="T66" fmla="*/ 50 w 58"/>
                  <a:gd name="T67" fmla="*/ 62 h 98"/>
                  <a:gd name="T68" fmla="*/ 50 w 58"/>
                  <a:gd name="T69" fmla="*/ 68 h 98"/>
                  <a:gd name="T70" fmla="*/ 50 w 58"/>
                  <a:gd name="T71" fmla="*/ 57 h 98"/>
                  <a:gd name="T72" fmla="*/ 8 w 58"/>
                  <a:gd name="T73" fmla="*/ 57 h 98"/>
                  <a:gd name="T74" fmla="*/ 8 w 58"/>
                  <a:gd name="T75" fmla="*/ 51 h 98"/>
                  <a:gd name="T76" fmla="*/ 50 w 58"/>
                  <a:gd name="T77" fmla="*/ 51 h 98"/>
                  <a:gd name="T78" fmla="*/ 50 w 58"/>
                  <a:gd name="T79" fmla="*/ 57 h 98"/>
                  <a:gd name="T80" fmla="*/ 50 w 58"/>
                  <a:gd name="T81" fmla="*/ 46 h 98"/>
                  <a:gd name="T82" fmla="*/ 8 w 58"/>
                  <a:gd name="T83" fmla="*/ 46 h 98"/>
                  <a:gd name="T84" fmla="*/ 8 w 58"/>
                  <a:gd name="T85" fmla="*/ 39 h 98"/>
                  <a:gd name="T86" fmla="*/ 50 w 58"/>
                  <a:gd name="T87" fmla="*/ 39 h 98"/>
                  <a:gd name="T88" fmla="*/ 50 w 58"/>
                  <a:gd name="T89" fmla="*/ 46 h 98"/>
                  <a:gd name="T90" fmla="*/ 50 w 58"/>
                  <a:gd name="T91" fmla="*/ 34 h 98"/>
                  <a:gd name="T92" fmla="*/ 8 w 58"/>
                  <a:gd name="T93" fmla="*/ 34 h 98"/>
                  <a:gd name="T94" fmla="*/ 8 w 58"/>
                  <a:gd name="T95" fmla="*/ 27 h 98"/>
                  <a:gd name="T96" fmla="*/ 50 w 58"/>
                  <a:gd name="T97" fmla="*/ 27 h 98"/>
                  <a:gd name="T98" fmla="*/ 50 w 58"/>
                  <a:gd name="T99" fmla="*/ 34 h 98"/>
                  <a:gd name="T100" fmla="*/ 50 w 58"/>
                  <a:gd name="T101" fmla="*/ 22 h 98"/>
                  <a:gd name="T102" fmla="*/ 8 w 58"/>
                  <a:gd name="T103" fmla="*/ 22 h 98"/>
                  <a:gd name="T104" fmla="*/ 8 w 58"/>
                  <a:gd name="T105" fmla="*/ 15 h 98"/>
                  <a:gd name="T106" fmla="*/ 50 w 58"/>
                  <a:gd name="T107" fmla="*/ 15 h 98"/>
                  <a:gd name="T108" fmla="*/ 50 w 58"/>
                  <a:gd name="T109"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8">
                    <a:moveTo>
                      <a:pt x="46" y="8"/>
                    </a:moveTo>
                    <a:lnTo>
                      <a:pt x="46" y="0"/>
                    </a:lnTo>
                    <a:lnTo>
                      <a:pt x="40" y="0"/>
                    </a:lnTo>
                    <a:lnTo>
                      <a:pt x="40" y="8"/>
                    </a:lnTo>
                    <a:lnTo>
                      <a:pt x="38" y="8"/>
                    </a:lnTo>
                    <a:lnTo>
                      <a:pt x="38" y="0"/>
                    </a:lnTo>
                    <a:lnTo>
                      <a:pt x="32" y="0"/>
                    </a:lnTo>
                    <a:lnTo>
                      <a:pt x="32" y="8"/>
                    </a:lnTo>
                    <a:lnTo>
                      <a:pt x="0" y="8"/>
                    </a:lnTo>
                    <a:lnTo>
                      <a:pt x="0" y="9"/>
                    </a:lnTo>
                    <a:lnTo>
                      <a:pt x="2" y="9"/>
                    </a:lnTo>
                    <a:lnTo>
                      <a:pt x="2" y="98"/>
                    </a:lnTo>
                    <a:lnTo>
                      <a:pt x="20" y="98"/>
                    </a:lnTo>
                    <a:lnTo>
                      <a:pt x="20" y="85"/>
                    </a:lnTo>
                    <a:lnTo>
                      <a:pt x="26" y="85"/>
                    </a:lnTo>
                    <a:lnTo>
                      <a:pt x="26" y="98"/>
                    </a:lnTo>
                    <a:lnTo>
                      <a:pt x="32" y="98"/>
                    </a:lnTo>
                    <a:lnTo>
                      <a:pt x="32" y="85"/>
                    </a:lnTo>
                    <a:lnTo>
                      <a:pt x="38" y="85"/>
                    </a:lnTo>
                    <a:lnTo>
                      <a:pt x="38" y="98"/>
                    </a:lnTo>
                    <a:lnTo>
                      <a:pt x="55" y="98"/>
                    </a:lnTo>
                    <a:lnTo>
                      <a:pt x="55" y="9"/>
                    </a:lnTo>
                    <a:lnTo>
                      <a:pt x="58" y="9"/>
                    </a:lnTo>
                    <a:lnTo>
                      <a:pt x="58" y="8"/>
                    </a:lnTo>
                    <a:lnTo>
                      <a:pt x="46" y="8"/>
                    </a:lnTo>
                    <a:close/>
                    <a:moveTo>
                      <a:pt x="50" y="80"/>
                    </a:moveTo>
                    <a:lnTo>
                      <a:pt x="8" y="80"/>
                    </a:lnTo>
                    <a:lnTo>
                      <a:pt x="8" y="74"/>
                    </a:lnTo>
                    <a:lnTo>
                      <a:pt x="50" y="74"/>
                    </a:lnTo>
                    <a:lnTo>
                      <a:pt x="50" y="80"/>
                    </a:lnTo>
                    <a:close/>
                    <a:moveTo>
                      <a:pt x="50" y="68"/>
                    </a:moveTo>
                    <a:lnTo>
                      <a:pt x="8" y="68"/>
                    </a:lnTo>
                    <a:lnTo>
                      <a:pt x="8" y="62"/>
                    </a:lnTo>
                    <a:lnTo>
                      <a:pt x="50" y="62"/>
                    </a:lnTo>
                    <a:lnTo>
                      <a:pt x="50" y="68"/>
                    </a:lnTo>
                    <a:close/>
                    <a:moveTo>
                      <a:pt x="50" y="57"/>
                    </a:moveTo>
                    <a:lnTo>
                      <a:pt x="8" y="57"/>
                    </a:lnTo>
                    <a:lnTo>
                      <a:pt x="8" y="51"/>
                    </a:lnTo>
                    <a:lnTo>
                      <a:pt x="50" y="51"/>
                    </a:lnTo>
                    <a:lnTo>
                      <a:pt x="50" y="57"/>
                    </a:lnTo>
                    <a:close/>
                    <a:moveTo>
                      <a:pt x="50" y="46"/>
                    </a:moveTo>
                    <a:lnTo>
                      <a:pt x="8" y="46"/>
                    </a:lnTo>
                    <a:lnTo>
                      <a:pt x="8" y="39"/>
                    </a:lnTo>
                    <a:lnTo>
                      <a:pt x="50" y="39"/>
                    </a:lnTo>
                    <a:lnTo>
                      <a:pt x="50" y="46"/>
                    </a:lnTo>
                    <a:close/>
                    <a:moveTo>
                      <a:pt x="50" y="34"/>
                    </a:moveTo>
                    <a:lnTo>
                      <a:pt x="8" y="34"/>
                    </a:lnTo>
                    <a:lnTo>
                      <a:pt x="8" y="27"/>
                    </a:lnTo>
                    <a:lnTo>
                      <a:pt x="50" y="27"/>
                    </a:lnTo>
                    <a:lnTo>
                      <a:pt x="50" y="34"/>
                    </a:lnTo>
                    <a:close/>
                    <a:moveTo>
                      <a:pt x="50" y="22"/>
                    </a:moveTo>
                    <a:lnTo>
                      <a:pt x="8" y="22"/>
                    </a:lnTo>
                    <a:lnTo>
                      <a:pt x="8" y="15"/>
                    </a:lnTo>
                    <a:lnTo>
                      <a:pt x="50" y="15"/>
                    </a:lnTo>
                    <a:lnTo>
                      <a:pt x="50" y="22"/>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2" name="Rectangle 10">
                <a:extLst>
                  <a:ext uri="{FF2B5EF4-FFF2-40B4-BE49-F238E27FC236}">
                    <a16:creationId xmlns:a16="http://schemas.microsoft.com/office/drawing/2014/main" id="{3422FFE2-DB4C-4DC9-B7BD-0183B34525D3}"/>
                  </a:ext>
                </a:extLst>
              </p:cNvPr>
              <p:cNvSpPr>
                <a:spLocks noChangeArrowheads="1"/>
              </p:cNvSpPr>
              <p:nvPr/>
            </p:nvSpPr>
            <p:spPr bwMode="auto">
              <a:xfrm>
                <a:off x="3328351" y="2684859"/>
                <a:ext cx="41113" cy="2728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3" name="Rectangle 8">
                <a:extLst>
                  <a:ext uri="{FF2B5EF4-FFF2-40B4-BE49-F238E27FC236}">
                    <a16:creationId xmlns:a16="http://schemas.microsoft.com/office/drawing/2014/main" id="{7027534C-3E4F-41C3-BCF8-F205C400EC4C}"/>
                  </a:ext>
                </a:extLst>
              </p:cNvPr>
              <p:cNvSpPr>
                <a:spLocks noChangeArrowheads="1"/>
              </p:cNvSpPr>
              <p:nvPr/>
            </p:nvSpPr>
            <p:spPr bwMode="auto">
              <a:xfrm>
                <a:off x="3328351" y="3792397"/>
                <a:ext cx="41113" cy="1420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4" name="Rectangle 9">
                <a:extLst>
                  <a:ext uri="{FF2B5EF4-FFF2-40B4-BE49-F238E27FC236}">
                    <a16:creationId xmlns:a16="http://schemas.microsoft.com/office/drawing/2014/main" id="{CCE4B214-AA00-4CAE-9DDA-AD8AC3717B26}"/>
                  </a:ext>
                </a:extLst>
              </p:cNvPr>
              <p:cNvSpPr>
                <a:spLocks noChangeArrowheads="1"/>
              </p:cNvSpPr>
              <p:nvPr/>
            </p:nvSpPr>
            <p:spPr bwMode="auto">
              <a:xfrm>
                <a:off x="3328351" y="3153290"/>
                <a:ext cx="41113" cy="1382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5" name="Freeform 15">
                <a:extLst>
                  <a:ext uri="{FF2B5EF4-FFF2-40B4-BE49-F238E27FC236}">
                    <a16:creationId xmlns:a16="http://schemas.microsoft.com/office/drawing/2014/main" id="{FAE157CB-0519-4844-8BB7-CD6125E456C6}"/>
                  </a:ext>
                </a:extLst>
              </p:cNvPr>
              <p:cNvSpPr>
                <a:spLocks noEditPoints="1"/>
              </p:cNvSpPr>
              <p:nvPr/>
            </p:nvSpPr>
            <p:spPr bwMode="auto">
              <a:xfrm>
                <a:off x="3165148" y="4045299"/>
                <a:ext cx="53570" cy="52325"/>
              </a:xfrm>
              <a:custGeom>
                <a:avLst/>
                <a:gdLst>
                  <a:gd name="T0" fmla="*/ 8 w 13"/>
                  <a:gd name="T1" fmla="*/ 0 h 13"/>
                  <a:gd name="T2" fmla="*/ 3 w 13"/>
                  <a:gd name="T3" fmla="*/ 5 h 13"/>
                  <a:gd name="T4" fmla="*/ 3 w 13"/>
                  <a:gd name="T5" fmla="*/ 8 h 13"/>
                  <a:gd name="T6" fmla="*/ 1 w 13"/>
                  <a:gd name="T7" fmla="*/ 11 h 13"/>
                  <a:gd name="T8" fmla="*/ 1 w 13"/>
                  <a:gd name="T9" fmla="*/ 12 h 13"/>
                  <a:gd name="T10" fmla="*/ 1 w 13"/>
                  <a:gd name="T11" fmla="*/ 13 h 13"/>
                  <a:gd name="T12" fmla="*/ 2 w 13"/>
                  <a:gd name="T13" fmla="*/ 12 h 13"/>
                  <a:gd name="T14" fmla="*/ 5 w 13"/>
                  <a:gd name="T15" fmla="*/ 9 h 13"/>
                  <a:gd name="T16" fmla="*/ 8 w 13"/>
                  <a:gd name="T17" fmla="*/ 10 h 13"/>
                  <a:gd name="T18" fmla="*/ 13 w 13"/>
                  <a:gd name="T19" fmla="*/ 5 h 13"/>
                  <a:gd name="T20" fmla="*/ 8 w 13"/>
                  <a:gd name="T21" fmla="*/ 0 h 13"/>
                  <a:gd name="T22" fmla="*/ 8 w 13"/>
                  <a:gd name="T23" fmla="*/ 8 h 13"/>
                  <a:gd name="T24" fmla="*/ 6 w 13"/>
                  <a:gd name="T25" fmla="*/ 7 h 13"/>
                  <a:gd name="T26" fmla="*/ 6 w 13"/>
                  <a:gd name="T27" fmla="*/ 7 h 13"/>
                  <a:gd name="T28" fmla="*/ 6 w 13"/>
                  <a:gd name="T29" fmla="*/ 7 h 13"/>
                  <a:gd name="T30" fmla="*/ 5 w 13"/>
                  <a:gd name="T31" fmla="*/ 5 h 13"/>
                  <a:gd name="T32" fmla="*/ 8 w 13"/>
                  <a:gd name="T33" fmla="*/ 2 h 13"/>
                  <a:gd name="T34" fmla="*/ 10 w 13"/>
                  <a:gd name="T35" fmla="*/ 5 h 13"/>
                  <a:gd name="T36" fmla="*/ 8 w 13"/>
                  <a:gd name="T3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3">
                    <a:moveTo>
                      <a:pt x="8" y="0"/>
                    </a:moveTo>
                    <a:cubicBezTo>
                      <a:pt x="5" y="0"/>
                      <a:pt x="3" y="2"/>
                      <a:pt x="3" y="5"/>
                    </a:cubicBezTo>
                    <a:cubicBezTo>
                      <a:pt x="3" y="6"/>
                      <a:pt x="3" y="7"/>
                      <a:pt x="3" y="8"/>
                    </a:cubicBezTo>
                    <a:cubicBezTo>
                      <a:pt x="1" y="11"/>
                      <a:pt x="1" y="11"/>
                      <a:pt x="1" y="11"/>
                    </a:cubicBezTo>
                    <a:cubicBezTo>
                      <a:pt x="0" y="11"/>
                      <a:pt x="0" y="12"/>
                      <a:pt x="1" y="12"/>
                    </a:cubicBezTo>
                    <a:cubicBezTo>
                      <a:pt x="1" y="12"/>
                      <a:pt x="1" y="13"/>
                      <a:pt x="1" y="13"/>
                    </a:cubicBezTo>
                    <a:cubicBezTo>
                      <a:pt x="2" y="13"/>
                      <a:pt x="2" y="12"/>
                      <a:pt x="2" y="12"/>
                    </a:cubicBezTo>
                    <a:cubicBezTo>
                      <a:pt x="5" y="9"/>
                      <a:pt x="5" y="9"/>
                      <a:pt x="5" y="9"/>
                    </a:cubicBezTo>
                    <a:cubicBezTo>
                      <a:pt x="6" y="10"/>
                      <a:pt x="7" y="10"/>
                      <a:pt x="8" y="10"/>
                    </a:cubicBezTo>
                    <a:cubicBezTo>
                      <a:pt x="10" y="10"/>
                      <a:pt x="13" y="8"/>
                      <a:pt x="13" y="5"/>
                    </a:cubicBezTo>
                    <a:cubicBezTo>
                      <a:pt x="13" y="2"/>
                      <a:pt x="10" y="0"/>
                      <a:pt x="8" y="0"/>
                    </a:cubicBezTo>
                    <a:close/>
                    <a:moveTo>
                      <a:pt x="8" y="8"/>
                    </a:moveTo>
                    <a:cubicBezTo>
                      <a:pt x="7" y="8"/>
                      <a:pt x="6" y="7"/>
                      <a:pt x="6" y="7"/>
                    </a:cubicBezTo>
                    <a:cubicBezTo>
                      <a:pt x="6" y="7"/>
                      <a:pt x="6" y="7"/>
                      <a:pt x="6" y="7"/>
                    </a:cubicBezTo>
                    <a:cubicBezTo>
                      <a:pt x="6" y="7"/>
                      <a:pt x="6" y="7"/>
                      <a:pt x="6" y="7"/>
                    </a:cubicBezTo>
                    <a:cubicBezTo>
                      <a:pt x="5" y="6"/>
                      <a:pt x="5" y="6"/>
                      <a:pt x="5" y="5"/>
                    </a:cubicBezTo>
                    <a:cubicBezTo>
                      <a:pt x="5" y="4"/>
                      <a:pt x="6" y="2"/>
                      <a:pt x="8" y="2"/>
                    </a:cubicBezTo>
                    <a:cubicBezTo>
                      <a:pt x="9" y="2"/>
                      <a:pt x="10" y="4"/>
                      <a:pt x="10" y="5"/>
                    </a:cubicBezTo>
                    <a:cubicBezTo>
                      <a:pt x="10" y="7"/>
                      <a:pt x="9" y="8"/>
                      <a:pt x="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6" name="Freeform 21">
                <a:extLst>
                  <a:ext uri="{FF2B5EF4-FFF2-40B4-BE49-F238E27FC236}">
                    <a16:creationId xmlns:a16="http://schemas.microsoft.com/office/drawing/2014/main" id="{01CAC045-6382-4A92-8531-799C4B0A710D}"/>
                  </a:ext>
                </a:extLst>
              </p:cNvPr>
              <p:cNvSpPr>
                <a:spLocks/>
              </p:cNvSpPr>
              <p:nvPr/>
            </p:nvSpPr>
            <p:spPr bwMode="auto">
              <a:xfrm>
                <a:off x="3104104" y="3092244"/>
                <a:ext cx="437286" cy="468428"/>
              </a:xfrm>
              <a:custGeom>
                <a:avLst/>
                <a:gdLst>
                  <a:gd name="T0" fmla="*/ 10 w 107"/>
                  <a:gd name="T1" fmla="*/ 19 h 115"/>
                  <a:gd name="T2" fmla="*/ 10 w 107"/>
                  <a:gd name="T3" fmla="*/ 57 h 115"/>
                  <a:gd name="T4" fmla="*/ 58 w 107"/>
                  <a:gd name="T5" fmla="*/ 105 h 115"/>
                  <a:gd name="T6" fmla="*/ 96 w 107"/>
                  <a:gd name="T7" fmla="*/ 105 h 115"/>
                  <a:gd name="T8" fmla="*/ 96 w 107"/>
                  <a:gd name="T9" fmla="*/ 67 h 115"/>
                  <a:gd name="T10" fmla="*/ 29 w 107"/>
                  <a:gd name="T11" fmla="*/ 0 h 115"/>
                  <a:gd name="T12" fmla="*/ 10 w 107"/>
                  <a:gd name="T13" fmla="*/ 19 h 115"/>
                </a:gdLst>
                <a:ahLst/>
                <a:cxnLst>
                  <a:cxn ang="0">
                    <a:pos x="T0" y="T1"/>
                  </a:cxn>
                  <a:cxn ang="0">
                    <a:pos x="T2" y="T3"/>
                  </a:cxn>
                  <a:cxn ang="0">
                    <a:pos x="T4" y="T5"/>
                  </a:cxn>
                  <a:cxn ang="0">
                    <a:pos x="T6" y="T7"/>
                  </a:cxn>
                  <a:cxn ang="0">
                    <a:pos x="T8" y="T9"/>
                  </a:cxn>
                  <a:cxn ang="0">
                    <a:pos x="T10" y="T11"/>
                  </a:cxn>
                  <a:cxn ang="0">
                    <a:pos x="T12" y="T13"/>
                  </a:cxn>
                </a:cxnLst>
                <a:rect l="0" t="0" r="r" b="b"/>
                <a:pathLst>
                  <a:path w="107" h="115">
                    <a:moveTo>
                      <a:pt x="10" y="19"/>
                    </a:moveTo>
                    <a:cubicBezTo>
                      <a:pt x="0" y="29"/>
                      <a:pt x="0" y="46"/>
                      <a:pt x="10" y="57"/>
                    </a:cubicBezTo>
                    <a:cubicBezTo>
                      <a:pt x="58" y="105"/>
                      <a:pt x="58" y="105"/>
                      <a:pt x="58" y="105"/>
                    </a:cubicBezTo>
                    <a:cubicBezTo>
                      <a:pt x="69" y="115"/>
                      <a:pt x="86" y="115"/>
                      <a:pt x="96" y="105"/>
                    </a:cubicBezTo>
                    <a:cubicBezTo>
                      <a:pt x="107" y="94"/>
                      <a:pt x="107" y="77"/>
                      <a:pt x="96" y="67"/>
                    </a:cubicBezTo>
                    <a:cubicBezTo>
                      <a:pt x="29" y="0"/>
                      <a:pt x="29" y="0"/>
                      <a:pt x="29" y="0"/>
                    </a:cubicBezTo>
                    <a:lnTo>
                      <a:pt x="10" y="19"/>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7" name="Freeform 22">
                <a:extLst>
                  <a:ext uri="{FF2B5EF4-FFF2-40B4-BE49-F238E27FC236}">
                    <a16:creationId xmlns:a16="http://schemas.microsoft.com/office/drawing/2014/main" id="{28A4F5C2-E6F1-4D39-9AA1-570AE0F63F56}"/>
                  </a:ext>
                </a:extLst>
              </p:cNvPr>
              <p:cNvSpPr>
                <a:spLocks/>
              </p:cNvSpPr>
              <p:nvPr/>
            </p:nvSpPr>
            <p:spPr bwMode="auto">
              <a:xfrm>
                <a:off x="3271041" y="3304036"/>
                <a:ext cx="270344" cy="671499"/>
              </a:xfrm>
              <a:custGeom>
                <a:avLst/>
                <a:gdLst>
                  <a:gd name="T0" fmla="*/ 66 w 66"/>
                  <a:gd name="T1" fmla="*/ 124 h 165"/>
                  <a:gd name="T2" fmla="*/ 33 w 66"/>
                  <a:gd name="T3" fmla="*/ 157 h 165"/>
                  <a:gd name="T4" fmla="*/ 33 w 66"/>
                  <a:gd name="T5" fmla="*/ 157 h 165"/>
                  <a:gd name="T6" fmla="*/ 0 w 66"/>
                  <a:gd name="T7" fmla="*/ 146 h 165"/>
                  <a:gd name="T8" fmla="*/ 0 w 66"/>
                  <a:gd name="T9" fmla="*/ 18 h 165"/>
                  <a:gd name="T10" fmla="*/ 33 w 66"/>
                  <a:gd name="T11" fmla="*/ 7 h 165"/>
                  <a:gd name="T12" fmla="*/ 33 w 66"/>
                  <a:gd name="T13" fmla="*/ 7 h 165"/>
                  <a:gd name="T14" fmla="*/ 66 w 66"/>
                  <a:gd name="T15" fmla="*/ 40 h 165"/>
                  <a:gd name="T16" fmla="*/ 66 w 66"/>
                  <a:gd name="T17" fmla="*/ 1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65">
                    <a:moveTo>
                      <a:pt x="66" y="124"/>
                    </a:moveTo>
                    <a:cubicBezTo>
                      <a:pt x="66" y="142"/>
                      <a:pt x="51" y="157"/>
                      <a:pt x="33" y="157"/>
                    </a:cubicBezTo>
                    <a:cubicBezTo>
                      <a:pt x="33" y="157"/>
                      <a:pt x="33" y="157"/>
                      <a:pt x="33" y="157"/>
                    </a:cubicBezTo>
                    <a:cubicBezTo>
                      <a:pt x="15" y="157"/>
                      <a:pt x="0" y="165"/>
                      <a:pt x="0" y="146"/>
                    </a:cubicBezTo>
                    <a:cubicBezTo>
                      <a:pt x="0" y="18"/>
                      <a:pt x="0" y="18"/>
                      <a:pt x="0" y="18"/>
                    </a:cubicBezTo>
                    <a:cubicBezTo>
                      <a:pt x="0" y="0"/>
                      <a:pt x="15" y="7"/>
                      <a:pt x="33" y="7"/>
                    </a:cubicBezTo>
                    <a:cubicBezTo>
                      <a:pt x="33" y="7"/>
                      <a:pt x="33" y="7"/>
                      <a:pt x="33" y="7"/>
                    </a:cubicBezTo>
                    <a:cubicBezTo>
                      <a:pt x="51" y="7"/>
                      <a:pt x="66" y="22"/>
                      <a:pt x="66" y="40"/>
                    </a:cubicBezTo>
                    <a:lnTo>
                      <a:pt x="66" y="1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8" name="Freeform 24">
                <a:extLst>
                  <a:ext uri="{FF2B5EF4-FFF2-40B4-BE49-F238E27FC236}">
                    <a16:creationId xmlns:a16="http://schemas.microsoft.com/office/drawing/2014/main" id="{99D3C2C4-136D-4C2A-817F-1D89B296F319}"/>
                  </a:ext>
                </a:extLst>
              </p:cNvPr>
              <p:cNvSpPr>
                <a:spLocks/>
              </p:cNvSpPr>
              <p:nvPr/>
            </p:nvSpPr>
            <p:spPr bwMode="auto">
              <a:xfrm>
                <a:off x="3197538" y="3092244"/>
                <a:ext cx="127074" cy="102157"/>
              </a:xfrm>
              <a:custGeom>
                <a:avLst/>
                <a:gdLst>
                  <a:gd name="T0" fmla="*/ 6 w 31"/>
                  <a:gd name="T1" fmla="*/ 0 h 25"/>
                  <a:gd name="T2" fmla="*/ 0 w 31"/>
                  <a:gd name="T3" fmla="*/ 7 h 25"/>
                  <a:gd name="T4" fmla="*/ 10 w 31"/>
                  <a:gd name="T5" fmla="*/ 17 h 25"/>
                  <a:gd name="T6" fmla="*/ 31 w 31"/>
                  <a:gd name="T7" fmla="*/ 24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0" y="7"/>
                      <a:pt x="0" y="7"/>
                      <a:pt x="0" y="7"/>
                    </a:cubicBezTo>
                    <a:cubicBezTo>
                      <a:pt x="10" y="17"/>
                      <a:pt x="10" y="17"/>
                      <a:pt x="10" y="17"/>
                    </a:cubicBezTo>
                    <a:cubicBezTo>
                      <a:pt x="16" y="23"/>
                      <a:pt x="23" y="25"/>
                      <a:pt x="31" y="24"/>
                    </a:cubicBezTo>
                    <a:lnTo>
                      <a:pt x="6"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9" name="Freeform 291">
                <a:extLst>
                  <a:ext uri="{FF2B5EF4-FFF2-40B4-BE49-F238E27FC236}">
                    <a16:creationId xmlns:a16="http://schemas.microsoft.com/office/drawing/2014/main" id="{342034F6-3E0C-4423-9E75-9D8D5CDF9E04}"/>
                  </a:ext>
                </a:extLst>
              </p:cNvPr>
              <p:cNvSpPr>
                <a:spLocks/>
              </p:cNvSpPr>
              <p:nvPr/>
            </p:nvSpPr>
            <p:spPr bwMode="auto">
              <a:xfrm>
                <a:off x="2928439" y="3760009"/>
                <a:ext cx="441020" cy="1075935"/>
              </a:xfrm>
              <a:custGeom>
                <a:avLst/>
                <a:gdLst>
                  <a:gd name="connsiteX0" fmla="*/ 441021 w 441021"/>
                  <a:gd name="connsiteY0" fmla="*/ 0 h 1075936"/>
                  <a:gd name="connsiteX1" fmla="*/ 441021 w 441021"/>
                  <a:gd name="connsiteY1" fmla="*/ 947125 h 1075936"/>
                  <a:gd name="connsiteX2" fmla="*/ 423095 w 441021"/>
                  <a:gd name="connsiteY2" fmla="*/ 963417 h 1075936"/>
                  <a:gd name="connsiteX3" fmla="*/ 288193 w 441021"/>
                  <a:gd name="connsiteY3" fmla="*/ 1064295 h 1075936"/>
                  <a:gd name="connsiteX4" fmla="*/ 269032 w 441021"/>
                  <a:gd name="connsiteY4" fmla="*/ 1075936 h 1075936"/>
                  <a:gd name="connsiteX5" fmla="*/ 265302 w 441021"/>
                  <a:gd name="connsiteY5" fmla="*/ 1073816 h 1075936"/>
                  <a:gd name="connsiteX6" fmla="*/ 0 w 441021"/>
                  <a:gd name="connsiteY6" fmla="*/ 578062 h 1075936"/>
                  <a:gd name="connsiteX7" fmla="*/ 441021 w 441021"/>
                  <a:gd name="connsiteY7" fmla="*/ 0 h 10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21" h="1075936">
                    <a:moveTo>
                      <a:pt x="441021" y="0"/>
                    </a:moveTo>
                    <a:lnTo>
                      <a:pt x="441021" y="947125"/>
                    </a:lnTo>
                    <a:lnTo>
                      <a:pt x="423095" y="963417"/>
                    </a:lnTo>
                    <a:cubicBezTo>
                      <a:pt x="379822" y="999129"/>
                      <a:pt x="334806" y="1032804"/>
                      <a:pt x="288193" y="1064295"/>
                    </a:cubicBezTo>
                    <a:lnTo>
                      <a:pt x="269032" y="1075936"/>
                    </a:lnTo>
                    <a:lnTo>
                      <a:pt x="265302" y="1073816"/>
                    </a:lnTo>
                    <a:cubicBezTo>
                      <a:pt x="105661" y="965811"/>
                      <a:pt x="0" y="785675"/>
                      <a:pt x="0" y="578062"/>
                    </a:cubicBezTo>
                    <a:cubicBezTo>
                      <a:pt x="0" y="305314"/>
                      <a:pt x="187842" y="73276"/>
                      <a:pt x="441021"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noAutofit/>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grpSp>
      </p:grpSp>
      <p:sp>
        <p:nvSpPr>
          <p:cNvPr id="123" name="Title 1">
            <a:extLst>
              <a:ext uri="{FF2B5EF4-FFF2-40B4-BE49-F238E27FC236}">
                <a16:creationId xmlns:a16="http://schemas.microsoft.com/office/drawing/2014/main" id="{963BD6F8-C90B-400B-9227-CF0BD18BA73C}"/>
              </a:ext>
            </a:extLst>
          </p:cNvPr>
          <p:cNvSpPr>
            <a:spLocks noGrp="1"/>
          </p:cNvSpPr>
          <p:nvPr>
            <p:ph type="title"/>
          </p:nvPr>
        </p:nvSpPr>
        <p:spPr>
          <a:xfrm>
            <a:off x="583558" y="521884"/>
            <a:ext cx="11027418" cy="528644"/>
          </a:xfrm>
        </p:spPr>
        <p:txBody>
          <a:bodyPr/>
          <a:lstStyle/>
          <a:p>
            <a:r>
              <a:rPr lang="en-US" dirty="0"/>
              <a:t>Azure Services</a:t>
            </a:r>
          </a:p>
        </p:txBody>
      </p:sp>
    </p:spTree>
    <p:extLst>
      <p:ext uri="{BB962C8B-B14F-4D97-AF65-F5344CB8AC3E}">
        <p14:creationId xmlns:p14="http://schemas.microsoft.com/office/powerpoint/2010/main" val="254461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1000" fill="hold"/>
                                        <p:tgtEl>
                                          <p:spTgt spid="130"/>
                                        </p:tgtEl>
                                        <p:attrNameLst>
                                          <p:attrName>ppt_x</p:attrName>
                                        </p:attrNameLst>
                                      </p:cBhvr>
                                      <p:tavLst>
                                        <p:tav tm="0">
                                          <p:val>
                                            <p:strVal val="#ppt_x"/>
                                          </p:val>
                                        </p:tav>
                                        <p:tav tm="100000">
                                          <p:val>
                                            <p:strVal val="#ppt_x"/>
                                          </p:val>
                                        </p:tav>
                                      </p:tavLst>
                                    </p:anim>
                                    <p:anim calcmode="lin" valueType="num">
                                      <p:cBhvr additive="base">
                                        <p:cTn id="8" dur="1000" fill="hold"/>
                                        <p:tgtEl>
                                          <p:spTgt spid="1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1"/>
                                        </p:tgtEl>
                                        <p:attrNameLst>
                                          <p:attrName>style.visibility</p:attrName>
                                        </p:attrNameLst>
                                      </p:cBhvr>
                                      <p:to>
                                        <p:strVal val="visible"/>
                                      </p:to>
                                    </p:set>
                                    <p:anim calcmode="lin" valueType="num">
                                      <p:cBhvr additive="base">
                                        <p:cTn id="11" dur="1000" fill="hold"/>
                                        <p:tgtEl>
                                          <p:spTgt spid="131"/>
                                        </p:tgtEl>
                                        <p:attrNameLst>
                                          <p:attrName>ppt_x</p:attrName>
                                        </p:attrNameLst>
                                      </p:cBhvr>
                                      <p:tavLst>
                                        <p:tav tm="0">
                                          <p:val>
                                            <p:strVal val="#ppt_x"/>
                                          </p:val>
                                        </p:tav>
                                        <p:tav tm="100000">
                                          <p:val>
                                            <p:strVal val="#ppt_x"/>
                                          </p:val>
                                        </p:tav>
                                      </p:tavLst>
                                    </p:anim>
                                    <p:anim calcmode="lin" valueType="num">
                                      <p:cBhvr additive="base">
                                        <p:cTn id="12" dur="1000" fill="hold"/>
                                        <p:tgtEl>
                                          <p:spTgt spid="13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anim calcmode="lin" valueType="num">
                                      <p:cBhvr additive="base">
                                        <p:cTn id="15" dur="1000" fill="hold"/>
                                        <p:tgtEl>
                                          <p:spTgt spid="132"/>
                                        </p:tgtEl>
                                        <p:attrNameLst>
                                          <p:attrName>ppt_x</p:attrName>
                                        </p:attrNameLst>
                                      </p:cBhvr>
                                      <p:tavLst>
                                        <p:tav tm="0">
                                          <p:val>
                                            <p:strVal val="#ppt_x"/>
                                          </p:val>
                                        </p:tav>
                                        <p:tav tm="100000">
                                          <p:val>
                                            <p:strVal val="#ppt_x"/>
                                          </p:val>
                                        </p:tav>
                                      </p:tavLst>
                                    </p:anim>
                                    <p:anim calcmode="lin" valueType="num">
                                      <p:cBhvr additive="base">
                                        <p:cTn id="16" dur="1000" fill="hold"/>
                                        <p:tgtEl>
                                          <p:spTgt spid="132"/>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anim calcmode="lin" valueType="num">
                                      <p:cBhvr additive="base">
                                        <p:cTn id="23" dur="1000" fill="hold"/>
                                        <p:tgtEl>
                                          <p:spTgt spid="133"/>
                                        </p:tgtEl>
                                        <p:attrNameLst>
                                          <p:attrName>ppt_x</p:attrName>
                                        </p:attrNameLst>
                                      </p:cBhvr>
                                      <p:tavLst>
                                        <p:tav tm="0">
                                          <p:val>
                                            <p:strVal val="#ppt_x"/>
                                          </p:val>
                                        </p:tav>
                                        <p:tav tm="100000">
                                          <p:val>
                                            <p:strVal val="#ppt_x"/>
                                          </p:val>
                                        </p:tav>
                                      </p:tavLst>
                                    </p:anim>
                                    <p:anim calcmode="lin" valueType="num">
                                      <p:cBhvr additive="base">
                                        <p:cTn id="24" dur="1000" fill="hold"/>
                                        <p:tgtEl>
                                          <p:spTgt spid="1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1000" fill="hold"/>
                                        <p:tgtEl>
                                          <p:spTgt spid="134"/>
                                        </p:tgtEl>
                                        <p:attrNameLst>
                                          <p:attrName>ppt_x</p:attrName>
                                        </p:attrNameLst>
                                      </p:cBhvr>
                                      <p:tavLst>
                                        <p:tav tm="0">
                                          <p:val>
                                            <p:strVal val="#ppt_x"/>
                                          </p:val>
                                        </p:tav>
                                        <p:tav tm="100000">
                                          <p:val>
                                            <p:strVal val="#ppt_x"/>
                                          </p:val>
                                        </p:tav>
                                      </p:tavLst>
                                    </p:anim>
                                    <p:anim calcmode="lin" valueType="num">
                                      <p:cBhvr additive="base">
                                        <p:cTn id="28" dur="1000" fill="hold"/>
                                        <p:tgtEl>
                                          <p:spTgt spid="1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135"/>
                                        </p:tgtEl>
                                        <p:attrNameLst>
                                          <p:attrName>style.visibility</p:attrName>
                                        </p:attrNameLst>
                                      </p:cBhvr>
                                      <p:to>
                                        <p:strVal val="visible"/>
                                      </p:to>
                                    </p:set>
                                    <p:anim calcmode="lin" valueType="num">
                                      <p:cBhvr additive="base">
                                        <p:cTn id="31" dur="1000" fill="hold"/>
                                        <p:tgtEl>
                                          <p:spTgt spid="135"/>
                                        </p:tgtEl>
                                        <p:attrNameLst>
                                          <p:attrName>ppt_x</p:attrName>
                                        </p:attrNameLst>
                                      </p:cBhvr>
                                      <p:tavLst>
                                        <p:tav tm="0">
                                          <p:val>
                                            <p:strVal val="#ppt_x"/>
                                          </p:val>
                                        </p:tav>
                                        <p:tav tm="100000">
                                          <p:val>
                                            <p:strVal val="#ppt_x"/>
                                          </p:val>
                                        </p:tav>
                                      </p:tavLst>
                                    </p:anim>
                                    <p:anim calcmode="lin" valueType="num">
                                      <p:cBhvr additive="base">
                                        <p:cTn id="32" dur="1000" fill="hold"/>
                                        <p:tgtEl>
                                          <p:spTgt spid="13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40"/>
                                        </p:tgtEl>
                                        <p:attrNameLst>
                                          <p:attrName>style.visibility</p:attrName>
                                        </p:attrNameLst>
                                      </p:cBhvr>
                                      <p:to>
                                        <p:strVal val="visible"/>
                                      </p:to>
                                    </p:set>
                                    <p:animEffect transition="in" filter="fade">
                                      <p:cBhvr>
                                        <p:cTn id="36" dur="500"/>
                                        <p:tgtEl>
                                          <p:spTgt spid="140"/>
                                        </p:tgtEl>
                                      </p:cBhvr>
                                    </p:animEffect>
                                  </p:childTnLst>
                                </p:cTn>
                              </p:par>
                              <p:par>
                                <p:cTn id="37" presetID="2" presetClass="entr" presetSubtype="4" decel="100000" fill="hold" grpId="0" nodeType="with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1000" fill="hold"/>
                                        <p:tgtEl>
                                          <p:spTgt spid="136"/>
                                        </p:tgtEl>
                                        <p:attrNameLst>
                                          <p:attrName>ppt_x</p:attrName>
                                        </p:attrNameLst>
                                      </p:cBhvr>
                                      <p:tavLst>
                                        <p:tav tm="0">
                                          <p:val>
                                            <p:strVal val="#ppt_x"/>
                                          </p:val>
                                        </p:tav>
                                        <p:tav tm="100000">
                                          <p:val>
                                            <p:strVal val="#ppt_x"/>
                                          </p:val>
                                        </p:tav>
                                      </p:tavLst>
                                    </p:anim>
                                    <p:anim calcmode="lin" valueType="num">
                                      <p:cBhvr additive="base">
                                        <p:cTn id="40" dur="100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137"/>
                                        </p:tgtEl>
                                        <p:attrNameLst>
                                          <p:attrName>style.visibility</p:attrName>
                                        </p:attrNameLst>
                                      </p:cBhvr>
                                      <p:to>
                                        <p:strVal val="visible"/>
                                      </p:to>
                                    </p:set>
                                    <p:anim calcmode="lin" valueType="num">
                                      <p:cBhvr additive="base">
                                        <p:cTn id="43" dur="1000" fill="hold"/>
                                        <p:tgtEl>
                                          <p:spTgt spid="137"/>
                                        </p:tgtEl>
                                        <p:attrNameLst>
                                          <p:attrName>ppt_x</p:attrName>
                                        </p:attrNameLst>
                                      </p:cBhvr>
                                      <p:tavLst>
                                        <p:tav tm="0">
                                          <p:val>
                                            <p:strVal val="#ppt_x"/>
                                          </p:val>
                                        </p:tav>
                                        <p:tav tm="100000">
                                          <p:val>
                                            <p:strVal val="#ppt_x"/>
                                          </p:val>
                                        </p:tav>
                                      </p:tavLst>
                                    </p:anim>
                                    <p:anim calcmode="lin" valueType="num">
                                      <p:cBhvr additive="base">
                                        <p:cTn id="44" dur="1000" fill="hold"/>
                                        <p:tgtEl>
                                          <p:spTgt spid="137"/>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1000" fill="hold"/>
                                        <p:tgtEl>
                                          <p:spTgt spid="138"/>
                                        </p:tgtEl>
                                        <p:attrNameLst>
                                          <p:attrName>ppt_x</p:attrName>
                                        </p:attrNameLst>
                                      </p:cBhvr>
                                      <p:tavLst>
                                        <p:tav tm="0">
                                          <p:val>
                                            <p:strVal val="#ppt_x"/>
                                          </p:val>
                                        </p:tav>
                                        <p:tav tm="100000">
                                          <p:val>
                                            <p:strVal val="#ppt_x"/>
                                          </p:val>
                                        </p:tav>
                                      </p:tavLst>
                                    </p:anim>
                                    <p:anim calcmode="lin" valueType="num">
                                      <p:cBhvr additive="base">
                                        <p:cTn id="48" dur="1000" fill="hold"/>
                                        <p:tgtEl>
                                          <p:spTgt spid="138"/>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144"/>
                                        </p:tgtEl>
                                        <p:attrNameLst>
                                          <p:attrName>style.visibility</p:attrName>
                                        </p:attrNameLst>
                                      </p:cBhvr>
                                      <p:to>
                                        <p:strVal val="visible"/>
                                      </p:to>
                                    </p:set>
                                    <p:animEffect transition="in" filter="fade">
                                      <p:cBhvr>
                                        <p:cTn id="5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2" grpId="0" animBg="1"/>
      <p:bldP spid="133" grpId="0" animBg="1"/>
      <p:bldP spid="134" grpId="0" animBg="1"/>
      <p:bldP spid="135" grpId="0" animBg="1"/>
      <p:bldP spid="136" grpId="0" animBg="1"/>
      <p:bldP spid="137" grpId="0" animBg="1"/>
      <p:bldP spid="1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CC3FA-4307-4C36-A3ED-44530D3C9642}"/>
              </a:ext>
            </a:extLst>
          </p:cNvPr>
          <p:cNvPicPr>
            <a:picLocks noChangeAspect="1"/>
          </p:cNvPicPr>
          <p:nvPr/>
        </p:nvPicPr>
        <p:blipFill>
          <a:blip r:embed="rId3"/>
          <a:stretch>
            <a:fillRect/>
          </a:stretch>
        </p:blipFill>
        <p:spPr>
          <a:xfrm>
            <a:off x="0" y="0"/>
            <a:ext cx="12192000" cy="6355743"/>
          </a:xfrm>
          <a:prstGeom prst="rect">
            <a:avLst/>
          </a:prstGeom>
        </p:spPr>
      </p:pic>
      <p:sp>
        <p:nvSpPr>
          <p:cNvPr id="25" name="Rectangle 24">
            <a:extLst>
              <a:ext uri="{FF2B5EF4-FFF2-40B4-BE49-F238E27FC236}">
                <a16:creationId xmlns:a16="http://schemas.microsoft.com/office/drawing/2014/main" id="{1BF132AD-CFE7-403A-861D-50D65015D45F}"/>
              </a:ext>
            </a:extLst>
          </p:cNvPr>
          <p:cNvSpPr/>
          <p:nvPr/>
        </p:nvSpPr>
        <p:spPr bwMode="auto">
          <a:xfrm>
            <a:off x="0" y="0"/>
            <a:ext cx="12192000" cy="6858000"/>
          </a:xfrm>
          <a:prstGeom prst="rect">
            <a:avLst/>
          </a:prstGeom>
          <a:gradFill flip="none" rotWithShape="1">
            <a:gsLst>
              <a:gs pos="0">
                <a:schemeClr val="bg1"/>
              </a:gs>
              <a:gs pos="2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DDBF71B-D981-4C01-B8B4-A68B932D024A}"/>
              </a:ext>
            </a:extLst>
          </p:cNvPr>
          <p:cNvGrpSpPr/>
          <p:nvPr/>
        </p:nvGrpSpPr>
        <p:grpSpPr>
          <a:xfrm>
            <a:off x="1241849" y="5867690"/>
            <a:ext cx="9908325" cy="794064"/>
            <a:chOff x="1241849" y="5839115"/>
            <a:chExt cx="9908325" cy="794064"/>
          </a:xfrm>
        </p:grpSpPr>
        <p:grpSp>
          <p:nvGrpSpPr>
            <p:cNvPr id="30" name="Group 29">
              <a:extLst>
                <a:ext uri="{FF2B5EF4-FFF2-40B4-BE49-F238E27FC236}">
                  <a16:creationId xmlns:a16="http://schemas.microsoft.com/office/drawing/2014/main" id="{BBEFA531-8804-4670-BBB0-70B0808F182B}"/>
                </a:ext>
              </a:extLst>
            </p:cNvPr>
            <p:cNvGrpSpPr/>
            <p:nvPr/>
          </p:nvGrpSpPr>
          <p:grpSpPr>
            <a:xfrm>
              <a:off x="1241849" y="5839115"/>
              <a:ext cx="1509894" cy="794064"/>
              <a:chOff x="445267" y="5456956"/>
              <a:chExt cx="1651353" cy="1275033"/>
            </a:xfrm>
          </p:grpSpPr>
          <p:sp>
            <p:nvSpPr>
              <p:cNvPr id="41" name="TextBox 40">
                <a:extLst>
                  <a:ext uri="{FF2B5EF4-FFF2-40B4-BE49-F238E27FC236}">
                    <a16:creationId xmlns:a16="http://schemas.microsoft.com/office/drawing/2014/main" id="{4E0C930E-6D67-4BDF-A92B-FF822735B40A}"/>
                  </a:ext>
                </a:extLst>
              </p:cNvPr>
              <p:cNvSpPr txBox="1"/>
              <p:nvPr/>
            </p:nvSpPr>
            <p:spPr>
              <a:xfrm>
                <a:off x="445267" y="5456956"/>
                <a:ext cx="905345"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150" normalizeH="0" baseline="0" noProof="0" dirty="0">
                    <a:ln>
                      <a:noFill/>
                    </a:ln>
                    <a:solidFill>
                      <a:srgbClr val="50E6FF"/>
                    </a:solidFill>
                    <a:effectLst/>
                    <a:uLnTx/>
                    <a:uFillTx/>
                    <a:latin typeface="Segoe UI"/>
                    <a:ea typeface="+mn-ea"/>
                    <a:cs typeface="+mn-cs"/>
                  </a:rPr>
                  <a:t>61</a:t>
                </a:r>
              </a:p>
            </p:txBody>
          </p:sp>
          <p:sp>
            <p:nvSpPr>
              <p:cNvPr id="42" name="TextBox 41">
                <a:extLst>
                  <a:ext uri="{FF2B5EF4-FFF2-40B4-BE49-F238E27FC236}">
                    <a16:creationId xmlns:a16="http://schemas.microsoft.com/office/drawing/2014/main" id="{8B9E3213-4322-412E-85DE-32EACBE55E7A}"/>
                  </a:ext>
                </a:extLst>
              </p:cNvPr>
              <p:cNvSpPr txBox="1"/>
              <p:nvPr/>
            </p:nvSpPr>
            <p:spPr>
              <a:xfrm>
                <a:off x="1126127" y="5611521"/>
                <a:ext cx="970493"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regions</a:t>
                </a:r>
              </a:p>
            </p:txBody>
          </p:sp>
        </p:grpSp>
        <p:sp>
          <p:nvSpPr>
            <p:cNvPr id="31" name="Freeform: Shape 30">
              <a:extLst>
                <a:ext uri="{FF2B5EF4-FFF2-40B4-BE49-F238E27FC236}">
                  <a16:creationId xmlns:a16="http://schemas.microsoft.com/office/drawing/2014/main" id="{9D5D6D9D-7101-420D-B2EB-8D9F800E1243}"/>
                </a:ext>
              </a:extLst>
            </p:cNvPr>
            <p:cNvSpPr/>
            <p:nvPr/>
          </p:nvSpPr>
          <p:spPr bwMode="auto">
            <a:xfrm>
              <a:off x="2890875"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9645E6CE-2C0B-449F-8B26-EB2A273E9099}"/>
                </a:ext>
              </a:extLst>
            </p:cNvPr>
            <p:cNvSpPr txBox="1"/>
            <p:nvPr/>
          </p:nvSpPr>
          <p:spPr>
            <a:xfrm>
              <a:off x="2999520" y="5839115"/>
              <a:ext cx="1698222"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130K+</a:t>
              </a:r>
            </a:p>
          </p:txBody>
        </p:sp>
        <p:sp>
          <p:nvSpPr>
            <p:cNvPr id="33" name="TextBox 32">
              <a:extLst>
                <a:ext uri="{FF2B5EF4-FFF2-40B4-BE49-F238E27FC236}">
                  <a16:creationId xmlns:a16="http://schemas.microsoft.com/office/drawing/2014/main" id="{DE7DA27C-DED6-4E09-A372-038002765B36}"/>
                </a:ext>
              </a:extLst>
            </p:cNvPr>
            <p:cNvSpPr txBox="1"/>
            <p:nvPr/>
          </p:nvSpPr>
          <p:spPr>
            <a:xfrm>
              <a:off x="4438280" y="5922215"/>
              <a:ext cx="1629933"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iles</a:t>
              </a: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of fiber and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subsea cables</a:t>
              </a:r>
            </a:p>
          </p:txBody>
        </p:sp>
        <p:sp>
          <p:nvSpPr>
            <p:cNvPr id="34" name="Freeform: Shape 33">
              <a:extLst>
                <a:ext uri="{FF2B5EF4-FFF2-40B4-BE49-F238E27FC236}">
                  <a16:creationId xmlns:a16="http://schemas.microsoft.com/office/drawing/2014/main" id="{6EF923B8-BCA1-41C7-B24F-B37A073C6BD8}"/>
                </a:ext>
              </a:extLst>
            </p:cNvPr>
            <p:cNvSpPr/>
            <p:nvPr/>
          </p:nvSpPr>
          <p:spPr bwMode="auto">
            <a:xfrm>
              <a:off x="6190980"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4A39C34C-7152-46C6-9652-D8D945D9EB07}"/>
                </a:ext>
              </a:extLst>
            </p:cNvPr>
            <p:cNvGrpSpPr/>
            <p:nvPr/>
          </p:nvGrpSpPr>
          <p:grpSpPr>
            <a:xfrm>
              <a:off x="6300529" y="5839115"/>
              <a:ext cx="1625709" cy="794064"/>
              <a:chOff x="9340383" y="5416111"/>
              <a:chExt cx="1778015" cy="1275033"/>
            </a:xfrm>
          </p:grpSpPr>
          <p:sp>
            <p:nvSpPr>
              <p:cNvPr id="39" name="TextBox 38">
                <a:extLst>
                  <a:ext uri="{FF2B5EF4-FFF2-40B4-BE49-F238E27FC236}">
                    <a16:creationId xmlns:a16="http://schemas.microsoft.com/office/drawing/2014/main" id="{77652C2F-D4B9-4BB9-989F-13EF48472674}"/>
                  </a:ext>
                </a:extLst>
              </p:cNvPr>
              <p:cNvSpPr txBox="1"/>
              <p:nvPr/>
            </p:nvSpPr>
            <p:spPr>
              <a:xfrm>
                <a:off x="9340383" y="5416111"/>
                <a:ext cx="1219162"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160</a:t>
                </a:r>
              </a:p>
            </p:txBody>
          </p:sp>
          <p:sp>
            <p:nvSpPr>
              <p:cNvPr id="40" name="TextBox 39">
                <a:extLst>
                  <a:ext uri="{FF2B5EF4-FFF2-40B4-BE49-F238E27FC236}">
                    <a16:creationId xmlns:a16="http://schemas.microsoft.com/office/drawing/2014/main" id="{1232F40E-24D7-472B-B265-4EF905D2A62E}"/>
                  </a:ext>
                </a:extLst>
              </p:cNvPr>
              <p:cNvSpPr txBox="1"/>
              <p:nvPr/>
            </p:nvSpPr>
            <p:spPr>
              <a:xfrm>
                <a:off x="10332272" y="5563889"/>
                <a:ext cx="786126"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dge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36" name="Freeform: Shape 163">
              <a:extLst>
                <a:ext uri="{FF2B5EF4-FFF2-40B4-BE49-F238E27FC236}">
                  <a16:creationId xmlns:a16="http://schemas.microsoft.com/office/drawing/2014/main" id="{62208B2A-4D0C-4AB7-8F87-C391AAC4D67B}"/>
                </a:ext>
              </a:extLst>
            </p:cNvPr>
            <p:cNvSpPr/>
            <p:nvPr/>
          </p:nvSpPr>
          <p:spPr bwMode="auto">
            <a:xfrm>
              <a:off x="8061856"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TextBox 36">
              <a:extLst>
                <a:ext uri="{FF2B5EF4-FFF2-40B4-BE49-F238E27FC236}">
                  <a16:creationId xmlns:a16="http://schemas.microsoft.com/office/drawing/2014/main" id="{5E03DE19-B8C3-4E64-AA25-D94F326B4B42}"/>
                </a:ext>
              </a:extLst>
            </p:cNvPr>
            <p:cNvSpPr txBox="1"/>
            <p:nvPr/>
          </p:nvSpPr>
          <p:spPr>
            <a:xfrm>
              <a:off x="8198292" y="5839115"/>
              <a:ext cx="1459374"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200+</a:t>
              </a:r>
              <a:endParaRPr kumimoji="0" lang="en-US" sz="4800" b="0" i="0" u="none" strike="noStrike" kern="1200" cap="none" spc="0" normalizeH="0" baseline="0" noProof="0">
                <a:ln>
                  <a:noFill/>
                </a:ln>
                <a:solidFill>
                  <a:srgbClr val="50E6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DF861B1C-045E-43CC-B3AE-A6A60A657C21}"/>
                </a:ext>
              </a:extLst>
            </p:cNvPr>
            <p:cNvSpPr txBox="1"/>
            <p:nvPr/>
          </p:nvSpPr>
          <p:spPr>
            <a:xfrm>
              <a:off x="9379997" y="5922215"/>
              <a:ext cx="1770177"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ExpressRoute partners</a:t>
              </a:r>
            </a:p>
          </p:txBody>
        </p:sp>
      </p:grpSp>
      <p:sp>
        <p:nvSpPr>
          <p:cNvPr id="5" name="Title 4">
            <a:extLst>
              <a:ext uri="{FF2B5EF4-FFF2-40B4-BE49-F238E27FC236}">
                <a16:creationId xmlns:a16="http://schemas.microsoft.com/office/drawing/2014/main" id="{8D327B24-4D72-449D-A3F8-B35A535A961C}"/>
              </a:ext>
            </a:extLst>
          </p:cNvPr>
          <p:cNvSpPr>
            <a:spLocks noGrp="1"/>
          </p:cNvSpPr>
          <p:nvPr>
            <p:ph type="title"/>
          </p:nvPr>
        </p:nvSpPr>
        <p:spPr/>
        <p:txBody>
          <a:bodyPr/>
          <a:lstStyle/>
          <a:p>
            <a:pPr algn="ctr"/>
            <a:r>
              <a:rPr lang="en-US"/>
              <a:t>Microsoft global network</a:t>
            </a:r>
          </a:p>
        </p:txBody>
      </p:sp>
      <p:pic>
        <p:nvPicPr>
          <p:cNvPr id="26" name="Picture 25">
            <a:extLst>
              <a:ext uri="{FF2B5EF4-FFF2-40B4-BE49-F238E27FC236}">
                <a16:creationId xmlns:a16="http://schemas.microsoft.com/office/drawing/2014/main" id="{96D4081A-6AE9-46CF-BF04-3CDA6B3DE573}"/>
              </a:ext>
            </a:extLst>
          </p:cNvPr>
          <p:cNvPicPr>
            <a:picLocks noChangeAspect="1"/>
          </p:cNvPicPr>
          <p:nvPr/>
        </p:nvPicPr>
        <p:blipFill>
          <a:blip r:embed="rId4"/>
          <a:stretch>
            <a:fillRect/>
          </a:stretch>
        </p:blipFill>
        <p:spPr>
          <a:xfrm>
            <a:off x="795870" y="3964446"/>
            <a:ext cx="1049362" cy="1009002"/>
          </a:xfrm>
          <a:prstGeom prst="rect">
            <a:avLst/>
          </a:prstGeom>
        </p:spPr>
      </p:pic>
    </p:spTree>
    <p:extLst>
      <p:ext uri="{BB962C8B-B14F-4D97-AF65-F5344CB8AC3E}">
        <p14:creationId xmlns:p14="http://schemas.microsoft.com/office/powerpoint/2010/main" val="16215709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4A3C1-C4D4-45DB-ABD0-324D1689FB35}"/>
              </a:ext>
            </a:extLst>
          </p:cNvPr>
          <p:cNvSpPr/>
          <p:nvPr/>
        </p:nvSpPr>
        <p:spPr>
          <a:xfrm>
            <a:off x="0" y="1575881"/>
            <a:ext cx="12192000" cy="5042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CC90C-3B7D-4540-AED4-53E735B51E55}"/>
              </a:ext>
            </a:extLst>
          </p:cNvPr>
          <p:cNvSpPr>
            <a:spLocks noGrp="1"/>
          </p:cNvSpPr>
          <p:nvPr>
            <p:ph type="title"/>
          </p:nvPr>
        </p:nvSpPr>
        <p:spPr/>
        <p:txBody>
          <a:bodyPr/>
          <a:lstStyle/>
          <a:p>
            <a:r>
              <a:rPr lang="en-US"/>
              <a:t>Azure Regions</a:t>
            </a:r>
            <a:endParaRPr lang="en-US" dirty="0"/>
          </a:p>
        </p:txBody>
      </p:sp>
      <p:grpSp>
        <p:nvGrpSpPr>
          <p:cNvPr id="6" name="Group 5">
            <a:extLst>
              <a:ext uri="{FF2B5EF4-FFF2-40B4-BE49-F238E27FC236}">
                <a16:creationId xmlns:a16="http://schemas.microsoft.com/office/drawing/2014/main" id="{C88CCD27-361B-42B7-ACE0-452D775103F6}"/>
              </a:ext>
            </a:extLst>
          </p:cNvPr>
          <p:cNvGrpSpPr/>
          <p:nvPr/>
        </p:nvGrpSpPr>
        <p:grpSpPr>
          <a:xfrm>
            <a:off x="-69267" y="3450604"/>
            <a:ext cx="3804331" cy="2705372"/>
            <a:chOff x="-2087057" y="2798704"/>
            <a:chExt cx="4560581" cy="2705372"/>
          </a:xfrm>
        </p:grpSpPr>
        <p:sp>
          <p:nvSpPr>
            <p:cNvPr id="7" name="TextBox 6">
              <a:extLst>
                <a:ext uri="{FF2B5EF4-FFF2-40B4-BE49-F238E27FC236}">
                  <a16:creationId xmlns:a16="http://schemas.microsoft.com/office/drawing/2014/main" id="{E967DB77-97C2-4D32-9A5A-BC35B31F3F57}"/>
                </a:ext>
              </a:extLst>
            </p:cNvPr>
            <p:cNvSpPr txBox="1"/>
            <p:nvPr/>
          </p:nvSpPr>
          <p:spPr>
            <a:xfrm>
              <a:off x="-2087057" y="2798704"/>
              <a:ext cx="3801656"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60</a:t>
              </a:r>
              <a:r>
                <a:rPr kumimoji="0" lang="en-US" sz="88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t>
              </a:r>
              <a:endParaRPr kumimoji="0" lang="en-US" sz="145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EE5332A0-D571-48FD-AC3A-E4071A50DD71}"/>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a:ln>
                    <a:noFill/>
                  </a:ln>
                  <a:solidFill>
                    <a:schemeClr val="bg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9" name="TextBox 8">
            <a:extLst>
              <a:ext uri="{FF2B5EF4-FFF2-40B4-BE49-F238E27FC236}">
                <a16:creationId xmlns:a16="http://schemas.microsoft.com/office/drawing/2014/main" id="{A9702122-5990-4B4E-B34E-54F0A3B33598}"/>
              </a:ext>
            </a:extLst>
          </p:cNvPr>
          <p:cNvSpPr txBox="1"/>
          <p:nvPr/>
        </p:nvSpPr>
        <p:spPr>
          <a:xfrm>
            <a:off x="20134" y="5700238"/>
            <a:ext cx="2611694" cy="1071062"/>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80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&gt; 3x the number of </a:t>
            </a: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AWS </a:t>
            </a:r>
            <a:r>
              <a:rPr lang="en-US" sz="180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regions</a:t>
            </a:r>
            <a:endPar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 name="Picture 10">
            <a:extLst>
              <a:ext uri="{FF2B5EF4-FFF2-40B4-BE49-F238E27FC236}">
                <a16:creationId xmlns:a16="http://schemas.microsoft.com/office/drawing/2014/main" id="{60456D4C-C85F-408A-B8F4-CC1343F86FE5}"/>
              </a:ext>
            </a:extLst>
          </p:cNvPr>
          <p:cNvPicPr>
            <a:picLocks noChangeAspect="1"/>
          </p:cNvPicPr>
          <p:nvPr/>
        </p:nvPicPr>
        <p:blipFill>
          <a:blip r:embed="rId2"/>
          <a:stretch>
            <a:fillRect/>
          </a:stretch>
        </p:blipFill>
        <p:spPr>
          <a:xfrm>
            <a:off x="8762775" y="372316"/>
            <a:ext cx="2591025" cy="670618"/>
          </a:xfrm>
          <a:prstGeom prst="rect">
            <a:avLst/>
          </a:prstGeom>
        </p:spPr>
      </p:pic>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631827" y="1894969"/>
            <a:ext cx="9560173" cy="4340800"/>
          </a:xfrm>
          <a:prstGeom prst="rect">
            <a:avLst/>
          </a:prstGeom>
        </p:spPr>
      </p:pic>
    </p:spTree>
    <p:extLst>
      <p:ext uri="{BB962C8B-B14F-4D97-AF65-F5344CB8AC3E}">
        <p14:creationId xmlns:p14="http://schemas.microsoft.com/office/powerpoint/2010/main" val="319362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E9D7B3-F78F-4FA5-8FB9-CB46795844DE}"/>
              </a:ext>
            </a:extLst>
          </p:cNvPr>
          <p:cNvSpPr txBox="1">
            <a:spLocks/>
          </p:cNvSpPr>
          <p:nvPr/>
        </p:nvSpPr>
        <p:spPr>
          <a:xfrm>
            <a:off x="275482" y="312084"/>
            <a:ext cx="14913871" cy="946279"/>
          </a:xfrm>
          <a:prstGeom prst="rect">
            <a:avLst/>
          </a:prstGeom>
        </p:spPr>
        <p:txBody>
          <a:bodyPr lIns="182854" tIns="146283" rIns="182854" bIns="146283"/>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4" normalizeH="0" baseline="0" noProof="0" dirty="0">
                <a:ln w="3175">
                  <a:noFill/>
                </a:ln>
                <a:gradFill>
                  <a:gsLst>
                    <a:gs pos="1250">
                      <a:srgbClr val="FFFFFF"/>
                    </a:gs>
                    <a:gs pos="100000">
                      <a:srgbClr val="FFFFFF"/>
                    </a:gs>
                  </a:gsLst>
                  <a:lin ang="5400000" scaled="0"/>
                </a:gradFill>
                <a:effectLst/>
                <a:uLnTx/>
                <a:uFillTx/>
                <a:latin typeface="Segoe UI Light"/>
                <a:ea typeface="+mn-ea"/>
                <a:cs typeface="Arial" charset="0"/>
              </a:rPr>
              <a:t>Regions paired for geo-redundancy</a:t>
            </a:r>
          </a:p>
        </p:txBody>
      </p:sp>
      <p:sp>
        <p:nvSpPr>
          <p:cNvPr id="4" name="Freeform 128" descr="Cloud in US West">
            <a:extLst>
              <a:ext uri="{FF2B5EF4-FFF2-40B4-BE49-F238E27FC236}">
                <a16:creationId xmlns:a16="http://schemas.microsoft.com/office/drawing/2014/main" id="{3E887D13-329B-4E43-AED0-9410E8C82666}"/>
              </a:ext>
            </a:extLst>
          </p:cNvPr>
          <p:cNvSpPr>
            <a:spLocks noChangeAspect="1"/>
          </p:cNvSpPr>
          <p:nvPr/>
        </p:nvSpPr>
        <p:spPr bwMode="black">
          <a:xfrm>
            <a:off x="545976" y="2125872"/>
            <a:ext cx="4628608" cy="254880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1392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50" normalizeH="0" baseline="0" noProof="0">
              <a:ln>
                <a:noFill/>
              </a:ln>
              <a:gradFill>
                <a:gsLst>
                  <a:gs pos="36283">
                    <a:srgbClr val="FFFFFF"/>
                  </a:gs>
                  <a:gs pos="28000">
                    <a:srgbClr val="FFFFFF"/>
                  </a:gs>
                </a:gsLst>
                <a:lin ang="5400000" scaled="0"/>
              </a:gradFill>
              <a:effectLst/>
              <a:uLnTx/>
              <a:uFillTx/>
              <a:latin typeface="Segoe UI Light"/>
              <a:ea typeface="+mn-ea"/>
              <a:cs typeface="+mn-cs"/>
            </a:endParaRPr>
          </a:p>
        </p:txBody>
      </p:sp>
      <p:sp>
        <p:nvSpPr>
          <p:cNvPr id="5" name="Freeform 79" descr="Storage Drive">
            <a:extLst>
              <a:ext uri="{FF2B5EF4-FFF2-40B4-BE49-F238E27FC236}">
                <a16:creationId xmlns:a16="http://schemas.microsoft.com/office/drawing/2014/main" id="{4D91F4A2-23BE-4A99-A2F8-E4BBF5AA968D}"/>
              </a:ext>
            </a:extLst>
          </p:cNvPr>
          <p:cNvSpPr>
            <a:spLocks noEditPoints="1"/>
          </p:cNvSpPr>
          <p:nvPr/>
        </p:nvSpPr>
        <p:spPr bwMode="black">
          <a:xfrm>
            <a:off x="269793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Freeform 79" descr="Storage Drive">
            <a:extLst>
              <a:ext uri="{FF2B5EF4-FFF2-40B4-BE49-F238E27FC236}">
                <a16:creationId xmlns:a16="http://schemas.microsoft.com/office/drawing/2014/main" id="{155AC515-2D49-4FB1-98BF-126538F3084F}"/>
              </a:ext>
            </a:extLst>
          </p:cNvPr>
          <p:cNvSpPr>
            <a:spLocks noEditPoints="1"/>
          </p:cNvSpPr>
          <p:nvPr/>
        </p:nvSpPr>
        <p:spPr bwMode="black">
          <a:xfrm>
            <a:off x="360509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Freeform 79" descr="Storage Drive">
            <a:extLst>
              <a:ext uri="{FF2B5EF4-FFF2-40B4-BE49-F238E27FC236}">
                <a16:creationId xmlns:a16="http://schemas.microsoft.com/office/drawing/2014/main" id="{39CDA1BD-C2CC-4AA5-8895-525970197567}"/>
              </a:ext>
            </a:extLst>
          </p:cNvPr>
          <p:cNvSpPr>
            <a:spLocks noEditPoints="1"/>
          </p:cNvSpPr>
          <p:nvPr/>
        </p:nvSpPr>
        <p:spPr bwMode="black">
          <a:xfrm>
            <a:off x="179077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cxnSp>
        <p:nvCxnSpPr>
          <p:cNvPr id="8" name="Straight Connector 7">
            <a:extLst>
              <a:ext uri="{FF2B5EF4-FFF2-40B4-BE49-F238E27FC236}">
                <a16:creationId xmlns:a16="http://schemas.microsoft.com/office/drawing/2014/main" id="{8E055633-4F8C-4635-B392-1169746BA714}"/>
              </a:ext>
            </a:extLst>
          </p:cNvPr>
          <p:cNvCxnSpPr/>
          <p:nvPr/>
        </p:nvCxnSpPr>
        <p:spPr>
          <a:xfrm>
            <a:off x="2635650" y="5497651"/>
            <a:ext cx="7160580" cy="0"/>
          </a:xfrm>
          <a:prstGeom prst="line">
            <a:avLst/>
          </a:prstGeom>
          <a:ln w="47625"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F9BD2078-34E1-4DEF-A794-A97C5B2324DD}"/>
              </a:ext>
            </a:extLst>
          </p:cNvPr>
          <p:cNvSpPr/>
          <p:nvPr/>
        </p:nvSpPr>
        <p:spPr bwMode="auto">
          <a:xfrm>
            <a:off x="9803665" y="5381707"/>
            <a:ext cx="231889" cy="2318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0" name="TextBox 9">
            <a:extLst>
              <a:ext uri="{FF2B5EF4-FFF2-40B4-BE49-F238E27FC236}">
                <a16:creationId xmlns:a16="http://schemas.microsoft.com/office/drawing/2014/main" id="{18B6DA0D-21C1-4D00-BF70-DD33796D26EA}"/>
              </a:ext>
            </a:extLst>
          </p:cNvPr>
          <p:cNvSpPr txBox="1"/>
          <p:nvPr/>
        </p:nvSpPr>
        <p:spPr>
          <a:xfrm>
            <a:off x="10165929" y="5210069"/>
            <a:ext cx="1118296" cy="973456"/>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US </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East</a:t>
            </a:r>
          </a:p>
        </p:txBody>
      </p:sp>
      <p:sp>
        <p:nvSpPr>
          <p:cNvPr id="11" name="Oval 10">
            <a:extLst>
              <a:ext uri="{FF2B5EF4-FFF2-40B4-BE49-F238E27FC236}">
                <a16:creationId xmlns:a16="http://schemas.microsoft.com/office/drawing/2014/main" id="{7AC46AD7-07D5-4DF2-8AB3-F735FF909B7A}"/>
              </a:ext>
            </a:extLst>
          </p:cNvPr>
          <p:cNvSpPr/>
          <p:nvPr/>
        </p:nvSpPr>
        <p:spPr bwMode="auto">
          <a:xfrm>
            <a:off x="2480187" y="5381707"/>
            <a:ext cx="231889" cy="2318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 name="TextBox 11">
            <a:extLst>
              <a:ext uri="{FF2B5EF4-FFF2-40B4-BE49-F238E27FC236}">
                <a16:creationId xmlns:a16="http://schemas.microsoft.com/office/drawing/2014/main" id="{0687CC4C-C268-40B3-9CBB-FDC4BCBF4F06}"/>
              </a:ext>
            </a:extLst>
          </p:cNvPr>
          <p:cNvSpPr txBox="1"/>
          <p:nvPr/>
        </p:nvSpPr>
        <p:spPr>
          <a:xfrm>
            <a:off x="1376005" y="5210069"/>
            <a:ext cx="976762" cy="973456"/>
          </a:xfrm>
          <a:prstGeom prst="rect">
            <a:avLst/>
          </a:prstGeom>
          <a:noFill/>
        </p:spPr>
        <p:txBody>
          <a:bodyPr wrap="square" lIns="0" tIns="146283" rIns="0" bIns="146283"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0"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US West</a:t>
            </a:r>
          </a:p>
        </p:txBody>
      </p:sp>
      <p:sp>
        <p:nvSpPr>
          <p:cNvPr id="13" name="TextBox 12">
            <a:extLst>
              <a:ext uri="{FF2B5EF4-FFF2-40B4-BE49-F238E27FC236}">
                <a16:creationId xmlns:a16="http://schemas.microsoft.com/office/drawing/2014/main" id="{A1A2DB71-3D0A-4F0B-B552-FBB009F71D84}"/>
              </a:ext>
            </a:extLst>
          </p:cNvPr>
          <p:cNvSpPr txBox="1"/>
          <p:nvPr/>
        </p:nvSpPr>
        <p:spPr>
          <a:xfrm>
            <a:off x="5174583" y="4863543"/>
            <a:ext cx="1768311" cy="572383"/>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&gt; 100 miles</a:t>
            </a:r>
          </a:p>
        </p:txBody>
      </p:sp>
      <p:sp>
        <p:nvSpPr>
          <p:cNvPr id="14" name="TextBox 13">
            <a:extLst>
              <a:ext uri="{FF2B5EF4-FFF2-40B4-BE49-F238E27FC236}">
                <a16:creationId xmlns:a16="http://schemas.microsoft.com/office/drawing/2014/main" id="{C57B0290-8DBF-442F-B595-4B84221897B7}"/>
              </a:ext>
            </a:extLst>
          </p:cNvPr>
          <p:cNvSpPr txBox="1"/>
          <p:nvPr/>
        </p:nvSpPr>
        <p:spPr>
          <a:xfrm>
            <a:off x="275481" y="1120186"/>
            <a:ext cx="11008744" cy="1102286"/>
          </a:xfrm>
          <a:prstGeom prst="rect">
            <a:avLst/>
          </a:prstGeom>
          <a:noFill/>
        </p:spPr>
        <p:txBody>
          <a:bodyPr wrap="square" lIns="182854" tIns="146283" rIns="182854"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56" b="1" i="0" u="none" strike="noStrike" kern="1200" cap="none" spc="-51"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Designed for high data availability, resiliency against regional disasters</a:t>
            </a: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56" b="1" i="0" u="none" strike="noStrike" kern="1200" cap="none" spc="-51"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Geo-replicated data still within national boundaries for 8 countries </a:t>
            </a:r>
          </a:p>
        </p:txBody>
      </p:sp>
      <p:sp>
        <p:nvSpPr>
          <p:cNvPr id="15" name="TextBox 14">
            <a:extLst>
              <a:ext uri="{FF2B5EF4-FFF2-40B4-BE49-F238E27FC236}">
                <a16:creationId xmlns:a16="http://schemas.microsoft.com/office/drawing/2014/main" id="{E1E3BD61-5513-42B3-A0FE-27E4A4C69143}"/>
              </a:ext>
            </a:extLst>
          </p:cNvPr>
          <p:cNvSpPr txBox="1"/>
          <p:nvPr/>
        </p:nvSpPr>
        <p:spPr>
          <a:xfrm>
            <a:off x="4034663" y="6007935"/>
            <a:ext cx="4298541" cy="690942"/>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51" normalizeH="0" baseline="0" noProof="0" dirty="0">
                <a:ln>
                  <a:noFill/>
                </a:ln>
                <a:gradFill>
                  <a:gsLst>
                    <a:gs pos="69027">
                      <a:srgbClr val="FFFFFF"/>
                    </a:gs>
                    <a:gs pos="56000">
                      <a:srgbClr val="FFFFFF"/>
                    </a:gs>
                  </a:gsLst>
                  <a:lin ang="5400000" scaled="0"/>
                </a:gradFill>
                <a:effectLst/>
                <a:uLnTx/>
                <a:uFillTx/>
                <a:latin typeface="Segoe UI Light"/>
                <a:ea typeface="+mn-ea"/>
                <a:cs typeface="+mn-cs"/>
              </a:rPr>
              <a:t>Geo replication</a:t>
            </a:r>
          </a:p>
        </p:txBody>
      </p:sp>
      <p:sp>
        <p:nvSpPr>
          <p:cNvPr id="16" name="Oval 15">
            <a:extLst>
              <a:ext uri="{FF2B5EF4-FFF2-40B4-BE49-F238E27FC236}">
                <a16:creationId xmlns:a16="http://schemas.microsoft.com/office/drawing/2014/main" id="{DAB574B1-C507-4C19-B692-48435A484557}"/>
              </a:ext>
            </a:extLst>
          </p:cNvPr>
          <p:cNvSpPr/>
          <p:nvPr/>
        </p:nvSpPr>
        <p:spPr bwMode="auto">
          <a:xfrm>
            <a:off x="9841788" y="5419831"/>
            <a:ext cx="155640" cy="15564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17" name="Group 16" descr="Cloud in US East">
            <a:extLst>
              <a:ext uri="{FF2B5EF4-FFF2-40B4-BE49-F238E27FC236}">
                <a16:creationId xmlns:a16="http://schemas.microsoft.com/office/drawing/2014/main" id="{AE6958AC-7DE1-41AC-B874-0050BB4C75CE}"/>
              </a:ext>
            </a:extLst>
          </p:cNvPr>
          <p:cNvGrpSpPr/>
          <p:nvPr/>
        </p:nvGrpSpPr>
        <p:grpSpPr>
          <a:xfrm>
            <a:off x="7273334" y="2125872"/>
            <a:ext cx="4628608" cy="2548808"/>
            <a:chOff x="7273482" y="2125677"/>
            <a:chExt cx="4629265" cy="2549169"/>
          </a:xfrm>
        </p:grpSpPr>
        <p:sp>
          <p:nvSpPr>
            <p:cNvPr id="18" name="Freeform 128">
              <a:extLst>
                <a:ext uri="{FF2B5EF4-FFF2-40B4-BE49-F238E27FC236}">
                  <a16:creationId xmlns:a16="http://schemas.microsoft.com/office/drawing/2014/main" id="{5592E72F-CCE2-476F-9A9D-2A677E379007}"/>
                </a:ext>
              </a:extLst>
            </p:cNvPr>
            <p:cNvSpPr>
              <a:spLocks noChangeAspect="1"/>
            </p:cNvSpPr>
            <p:nvPr/>
          </p:nvSpPr>
          <p:spPr bwMode="black">
            <a:xfrm>
              <a:off x="7273482" y="2125677"/>
              <a:ext cx="4629265" cy="254916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1392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50" normalizeH="0" baseline="0" noProof="0">
                <a:ln>
                  <a:noFill/>
                </a:ln>
                <a:gradFill>
                  <a:gsLst>
                    <a:gs pos="36283">
                      <a:srgbClr val="FFFFFF"/>
                    </a:gs>
                    <a:gs pos="28000">
                      <a:srgbClr val="FFFFFF"/>
                    </a:gs>
                  </a:gsLst>
                  <a:lin ang="5400000" scaled="0"/>
                </a:gradFill>
                <a:effectLst/>
                <a:uLnTx/>
                <a:uFillTx/>
                <a:latin typeface="Segoe UI Light"/>
                <a:ea typeface="+mn-ea"/>
                <a:cs typeface="+mn-cs"/>
              </a:endParaRPr>
            </a:p>
          </p:txBody>
        </p:sp>
        <p:sp>
          <p:nvSpPr>
            <p:cNvPr id="19" name="Freeform 79" descr="Storage Drive">
              <a:extLst>
                <a:ext uri="{FF2B5EF4-FFF2-40B4-BE49-F238E27FC236}">
                  <a16:creationId xmlns:a16="http://schemas.microsoft.com/office/drawing/2014/main" id="{0F0784AB-7DFD-445D-B133-B54532465550}"/>
                </a:ext>
              </a:extLst>
            </p:cNvPr>
            <p:cNvSpPr>
              <a:spLocks noEditPoints="1"/>
            </p:cNvSpPr>
            <p:nvPr/>
          </p:nvSpPr>
          <p:spPr bwMode="black">
            <a:xfrm>
              <a:off x="9425750"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0" name="Freeform 79" descr="Storage Drive">
              <a:extLst>
                <a:ext uri="{FF2B5EF4-FFF2-40B4-BE49-F238E27FC236}">
                  <a16:creationId xmlns:a16="http://schemas.microsoft.com/office/drawing/2014/main" id="{CB6DDFB0-5907-4A7D-A075-0B8162EC5421}"/>
                </a:ext>
              </a:extLst>
            </p:cNvPr>
            <p:cNvSpPr>
              <a:spLocks noEditPoints="1"/>
            </p:cNvSpPr>
            <p:nvPr/>
          </p:nvSpPr>
          <p:spPr bwMode="black">
            <a:xfrm>
              <a:off x="10333038"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1" name="Freeform 79" descr="Storage Drive">
              <a:extLst>
                <a:ext uri="{FF2B5EF4-FFF2-40B4-BE49-F238E27FC236}">
                  <a16:creationId xmlns:a16="http://schemas.microsoft.com/office/drawing/2014/main" id="{7BB68669-7F78-4136-921A-CB3EAC022677}"/>
                </a:ext>
              </a:extLst>
            </p:cNvPr>
            <p:cNvSpPr>
              <a:spLocks noEditPoints="1"/>
            </p:cNvSpPr>
            <p:nvPr/>
          </p:nvSpPr>
          <p:spPr bwMode="black">
            <a:xfrm>
              <a:off x="8518461"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19373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250" fill="hold"/>
                                        <p:tgtEl>
                                          <p:spTgt spid="17"/>
                                        </p:tgtEl>
                                        <p:attrNameLst>
                                          <p:attrName>ppt_x</p:attrName>
                                        </p:attrNameLst>
                                      </p:cBhvr>
                                      <p:tavLst>
                                        <p:tav tm="0">
                                          <p:val>
                                            <p:strVal val="1+#ppt_w/2"/>
                                          </p:val>
                                        </p:tav>
                                        <p:tav tm="100000">
                                          <p:val>
                                            <p:strVal val="#ppt_x"/>
                                          </p:val>
                                        </p:tav>
                                      </p:tavLst>
                                    </p:anim>
                                    <p:anim calcmode="lin" valueType="num">
                                      <p:cBhvr additive="base">
                                        <p:cTn id="8" dur="12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22" presetClass="entr" presetSubtype="2"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1250"/>
                                        <p:tgtEl>
                                          <p:spTgt spid="8"/>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600"/>
                                        <p:tgtEl>
                                          <p:spTgt spid="13"/>
                                        </p:tgtEl>
                                      </p:cBhvr>
                                    </p:animEffect>
                                  </p:childTnLst>
                                </p:cTn>
                              </p:par>
                              <p:par>
                                <p:cTn id="22" presetID="35" presetClass="path" presetSubtype="0" decel="100000" fill="hold" grpId="1" nodeType="withEffect">
                                  <p:stCondLst>
                                    <p:cond delay="250"/>
                                  </p:stCondLst>
                                  <p:childTnLst>
                                    <p:animMotion origin="layout" path="M -0.05553 0.00023 L 2.51979E-6 0.00023 " pathEditMode="relative" rAng="0" ptsTypes="AA">
                                      <p:cBhvr>
                                        <p:cTn id="23" dur="800" fill="hold"/>
                                        <p:tgtEl>
                                          <p:spTgt spid="13"/>
                                        </p:tgtEl>
                                        <p:attrNameLst>
                                          <p:attrName>ppt_x</p:attrName>
                                          <p:attrName>ppt_y</p:attrName>
                                        </p:attrNameLst>
                                      </p:cBhvr>
                                      <p:rCtr x="2770" y="0"/>
                                    </p:animMotion>
                                  </p:childTnLst>
                                </p:cTn>
                              </p:par>
                              <p:par>
                                <p:cTn id="24" presetID="10" presetClass="entr" presetSubtype="0" fill="hold" grpId="0" nodeType="withEffect">
                                  <p:stCondLst>
                                    <p:cond delay="2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600"/>
                                        <p:tgtEl>
                                          <p:spTgt spid="14"/>
                                        </p:tgtEl>
                                      </p:cBhvr>
                                    </p:animEffect>
                                  </p:childTnLst>
                                </p:cTn>
                              </p:par>
                              <p:par>
                                <p:cTn id="27" presetID="35" presetClass="path" presetSubtype="0" decel="100000" fill="hold" grpId="1" nodeType="withEffect">
                                  <p:stCondLst>
                                    <p:cond delay="50"/>
                                  </p:stCondLst>
                                  <p:childTnLst>
                                    <p:animMotion origin="layout" path="M -0.05553 0.00022 L 1.04417E-6 0.00022 " pathEditMode="relative" rAng="0" ptsTypes="AA">
                                      <p:cBhvr>
                                        <p:cTn id="28" dur="800" fill="hold"/>
                                        <p:tgtEl>
                                          <p:spTgt spid="14"/>
                                        </p:tgtEl>
                                        <p:attrNameLst>
                                          <p:attrName>ppt_x</p:attrName>
                                          <p:attrName>ppt_y</p:attrName>
                                        </p:attrNameLst>
                                      </p:cBhvr>
                                      <p:rCtr x="2770" y="0"/>
                                    </p:animMotion>
                                  </p:childTnLst>
                                </p:cTn>
                              </p:par>
                              <p:par>
                                <p:cTn id="29" presetID="10" presetClass="entr" presetSubtype="0" fill="hold" grpId="0" nodeType="withEffect">
                                  <p:stCondLst>
                                    <p:cond delay="55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600"/>
                                        <p:tgtEl>
                                          <p:spTgt spid="15"/>
                                        </p:tgtEl>
                                      </p:cBhvr>
                                    </p:animEffect>
                                  </p:childTnLst>
                                </p:cTn>
                              </p:par>
                              <p:par>
                                <p:cTn id="32" presetID="35" presetClass="path" presetSubtype="0" decel="100000" fill="hold" grpId="1" nodeType="withEffect">
                                  <p:stCondLst>
                                    <p:cond delay="450"/>
                                  </p:stCondLst>
                                  <p:childTnLst>
                                    <p:animMotion origin="layout" path="M -0.05553 0.00023 L -1.72836E-6 0.00023 " pathEditMode="relative" rAng="0" ptsTypes="AA">
                                      <p:cBhvr>
                                        <p:cTn id="33" dur="800" fill="hold"/>
                                        <p:tgtEl>
                                          <p:spTgt spid="15"/>
                                        </p:tgtEl>
                                        <p:attrNameLst>
                                          <p:attrName>ppt_x</p:attrName>
                                          <p:attrName>ppt_y</p:attrName>
                                        </p:attrNameLst>
                                      </p:cBhvr>
                                      <p:rCtr x="2770" y="0"/>
                                    </p:animMotion>
                                  </p:childTnLst>
                                </p:cTn>
                              </p:par>
                              <p:par>
                                <p:cTn id="34" presetID="10" presetClass="entr" presetSubtype="0" fill="hold" grpId="0" nodeType="withEffect">
                                  <p:stCondLst>
                                    <p:cond delay="125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35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45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par>
                          <p:cTn id="56" fill="hold">
                            <p:stCondLst>
                              <p:cond delay="3950"/>
                            </p:stCondLst>
                            <p:childTnLst>
                              <p:par>
                                <p:cTn id="57" presetID="35" presetClass="path" presetSubtype="0" repeatCount="4000" accel="50000" decel="50000" autoRev="1" fill="hold" grpId="1" nodeType="afterEffect">
                                  <p:stCondLst>
                                    <p:cond delay="0"/>
                                  </p:stCondLst>
                                  <p:childTnLst>
                                    <p:animMotion origin="layout" path="M 3.20654E-6 -3.67227E-6 L -0.58897 -3.67227E-6 " pathEditMode="relative" rAng="0" ptsTypes="AA">
                                      <p:cBhvr>
                                        <p:cTn id="58" dur="500" fill="hold"/>
                                        <p:tgtEl>
                                          <p:spTgt spid="16"/>
                                        </p:tgtEl>
                                        <p:attrNameLst>
                                          <p:attrName>ppt_x</p:attrName>
                                          <p:attrName>ppt_y</p:attrName>
                                        </p:attrNameLst>
                                      </p:cBhvr>
                                      <p:rCtr x="-29449" y="0"/>
                                    </p:animMotion>
                                  </p:childTnLst>
                                </p:cTn>
                              </p:par>
                              <p:par>
                                <p:cTn id="59" presetID="19" presetClass="emph" presetSubtype="0" fill="hold" grpId="1" nodeType="withEffect">
                                  <p:stCondLst>
                                    <p:cond delay="1000"/>
                                  </p:stCondLst>
                                  <p:childTnLst>
                                    <p:animClr clrSpc="rgb" dir="cw">
                                      <p:cBhvr override="childStyle">
                                        <p:cTn id="60" dur="500" fill="hold"/>
                                        <p:tgtEl>
                                          <p:spTgt spid="7"/>
                                        </p:tgtEl>
                                        <p:attrNameLst>
                                          <p:attrName>style.color</p:attrName>
                                        </p:attrNameLst>
                                      </p:cBhvr>
                                      <p:to>
                                        <a:schemeClr val="accent2"/>
                                      </p:to>
                                    </p:animClr>
                                    <p:animClr clrSpc="rgb" dir="cw">
                                      <p:cBhvr>
                                        <p:cTn id="61" dur="500" fill="hold"/>
                                        <p:tgtEl>
                                          <p:spTgt spid="7"/>
                                        </p:tgtEl>
                                        <p:attrNameLst>
                                          <p:attrName>fillcolor</p:attrName>
                                        </p:attrNameLst>
                                      </p:cBhvr>
                                      <p:to>
                                        <a:schemeClr val="accent2"/>
                                      </p:to>
                                    </p:animClr>
                                    <p:set>
                                      <p:cBhvr>
                                        <p:cTn id="62" dur="500" fill="hold"/>
                                        <p:tgtEl>
                                          <p:spTgt spid="7"/>
                                        </p:tgtEl>
                                        <p:attrNameLst>
                                          <p:attrName>fill.type</p:attrName>
                                        </p:attrNameLst>
                                      </p:cBhvr>
                                      <p:to>
                                        <p:strVal val="solid"/>
                                      </p:to>
                                    </p:set>
                                    <p:set>
                                      <p:cBhvr>
                                        <p:cTn id="63" dur="500" fill="hold"/>
                                        <p:tgtEl>
                                          <p:spTgt spid="7"/>
                                        </p:tgtEl>
                                        <p:attrNameLst>
                                          <p:attrName>fill.on</p:attrName>
                                        </p:attrNameLst>
                                      </p:cBhvr>
                                      <p:to>
                                        <p:strVal val="true"/>
                                      </p:to>
                                    </p:set>
                                  </p:childTnLst>
                                </p:cTn>
                              </p:par>
                              <p:par>
                                <p:cTn id="64" presetID="19" presetClass="emph" presetSubtype="0" fill="hold" grpId="1" nodeType="withEffect">
                                  <p:stCondLst>
                                    <p:cond delay="1500"/>
                                  </p:stCondLst>
                                  <p:childTnLst>
                                    <p:animClr clrSpc="rgb" dir="cw">
                                      <p:cBhvr override="childStyle">
                                        <p:cTn id="65" dur="500" fill="hold"/>
                                        <p:tgtEl>
                                          <p:spTgt spid="5"/>
                                        </p:tgtEl>
                                        <p:attrNameLst>
                                          <p:attrName>style.color</p:attrName>
                                        </p:attrNameLst>
                                      </p:cBhvr>
                                      <p:to>
                                        <a:schemeClr val="accent2"/>
                                      </p:to>
                                    </p:animClr>
                                    <p:animClr clrSpc="rgb" dir="cw">
                                      <p:cBhvr>
                                        <p:cTn id="66" dur="500" fill="hold"/>
                                        <p:tgtEl>
                                          <p:spTgt spid="5"/>
                                        </p:tgtEl>
                                        <p:attrNameLst>
                                          <p:attrName>fillcolor</p:attrName>
                                        </p:attrNameLst>
                                      </p:cBhvr>
                                      <p:to>
                                        <a:schemeClr val="accent2"/>
                                      </p:to>
                                    </p:animClr>
                                    <p:set>
                                      <p:cBhvr>
                                        <p:cTn id="67" dur="500" fill="hold"/>
                                        <p:tgtEl>
                                          <p:spTgt spid="5"/>
                                        </p:tgtEl>
                                        <p:attrNameLst>
                                          <p:attrName>fill.type</p:attrName>
                                        </p:attrNameLst>
                                      </p:cBhvr>
                                      <p:to>
                                        <p:strVal val="solid"/>
                                      </p:to>
                                    </p:set>
                                    <p:set>
                                      <p:cBhvr>
                                        <p:cTn id="68" dur="500" fill="hold"/>
                                        <p:tgtEl>
                                          <p:spTgt spid="5"/>
                                        </p:tgtEl>
                                        <p:attrNameLst>
                                          <p:attrName>fill.on</p:attrName>
                                        </p:attrNameLst>
                                      </p:cBhvr>
                                      <p:to>
                                        <p:strVal val="true"/>
                                      </p:to>
                                    </p:set>
                                  </p:childTnLst>
                                </p:cTn>
                              </p:par>
                              <p:par>
                                <p:cTn id="69" presetID="19" presetClass="emph" presetSubtype="0" fill="hold" grpId="1" nodeType="withEffect">
                                  <p:stCondLst>
                                    <p:cond delay="2000"/>
                                  </p:stCondLst>
                                  <p:childTnLst>
                                    <p:animClr clrSpc="rgb" dir="cw">
                                      <p:cBhvr override="childStyle">
                                        <p:cTn id="70" dur="500" fill="hold"/>
                                        <p:tgtEl>
                                          <p:spTgt spid="6"/>
                                        </p:tgtEl>
                                        <p:attrNameLst>
                                          <p:attrName>style.color</p:attrName>
                                        </p:attrNameLst>
                                      </p:cBhvr>
                                      <p:to>
                                        <a:schemeClr val="accent2"/>
                                      </p:to>
                                    </p:animClr>
                                    <p:animClr clrSpc="rgb" dir="cw">
                                      <p:cBhvr>
                                        <p:cTn id="71" dur="500" fill="hold"/>
                                        <p:tgtEl>
                                          <p:spTgt spid="6"/>
                                        </p:tgtEl>
                                        <p:attrNameLst>
                                          <p:attrName>fillcolor</p:attrName>
                                        </p:attrNameLst>
                                      </p:cBhvr>
                                      <p:to>
                                        <a:schemeClr val="accent2"/>
                                      </p:to>
                                    </p:animClr>
                                    <p:set>
                                      <p:cBhvr>
                                        <p:cTn id="72" dur="500" fill="hold"/>
                                        <p:tgtEl>
                                          <p:spTgt spid="6"/>
                                        </p:tgtEl>
                                        <p:attrNameLst>
                                          <p:attrName>fill.type</p:attrName>
                                        </p:attrNameLst>
                                      </p:cBhvr>
                                      <p:to>
                                        <p:strVal val="solid"/>
                                      </p:to>
                                    </p:set>
                                    <p:set>
                                      <p:cBhvr>
                                        <p:cTn id="73"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P spid="7" grpId="1" animBg="1"/>
      <p:bldP spid="9" grpId="0" animBg="1"/>
      <p:bldP spid="10" grpId="0"/>
      <p:bldP spid="11" grpId="0" animBg="1"/>
      <p:bldP spid="12" grpId="0"/>
      <p:bldP spid="13" grpId="0"/>
      <p:bldP spid="13" grpId="1"/>
      <p:bldP spid="14" grpId="0"/>
      <p:bldP spid="14" grpId="1"/>
      <p:bldP spid="15" grpId="0"/>
      <p:bldP spid="15" grpId="1"/>
      <p:bldP spid="16" grpId="0" animBg="1"/>
      <p:bldP spid="16"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10.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7.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8.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1DCC6-AA63-4539-96A8-9679F41683B2}">
  <ds:schemaRefs>
    <ds:schemaRef ds:uri="http://purl.org/dc/dcmitype/"/>
    <ds:schemaRef ds:uri="http://www.w3.org/XML/1998/namespace"/>
    <ds:schemaRef ds:uri="http://purl.org/dc/elements/1.1/"/>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schemas.microsoft.com/office/infopath/2007/PartnerControls"/>
    <ds:schemaRef ds:uri="a1cedfd1-c1a3-49e4-87e6-818d5b32af67"/>
    <ds:schemaRef ds:uri="9d60bad5-1037-41ef-8d09-b9021dc115c3"/>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647</TotalTime>
  <Words>3100</Words>
  <Application>Microsoft Office PowerPoint</Application>
  <PresentationFormat>Widescreen</PresentationFormat>
  <Paragraphs>713</Paragraphs>
  <Slides>53</Slides>
  <Notes>18</Notes>
  <HiddenSlides>0</HiddenSlides>
  <MMClips>0</MMClips>
  <ScaleCrop>false</ScaleCrop>
  <HeadingPairs>
    <vt:vector size="6" baseType="variant">
      <vt:variant>
        <vt:lpstr>Fonts Used</vt:lpstr>
      </vt:variant>
      <vt:variant>
        <vt:i4>24</vt:i4>
      </vt:variant>
      <vt:variant>
        <vt:lpstr>Theme</vt:lpstr>
      </vt:variant>
      <vt:variant>
        <vt:i4>10</vt:i4>
      </vt:variant>
      <vt:variant>
        <vt:lpstr>Slide Titles</vt:lpstr>
      </vt:variant>
      <vt:variant>
        <vt:i4>53</vt:i4>
      </vt:variant>
    </vt:vector>
  </HeadingPairs>
  <TitlesOfParts>
    <vt:vector size="87" baseType="lpstr">
      <vt:lpstr>Arial</vt:lpstr>
      <vt:lpstr>Arial Black</vt:lpstr>
      <vt:lpstr>Calibri</vt:lpstr>
      <vt:lpstr>Calibri Light</vt:lpstr>
      <vt:lpstr>Cambria</vt:lpstr>
      <vt:lpstr>Consolas</vt:lpstr>
      <vt:lpstr>Courier New</vt:lpstr>
      <vt:lpstr>Graphik</vt:lpstr>
      <vt:lpstr>Lucida Grande</vt:lpstr>
      <vt:lpstr>Muli Regular</vt:lpstr>
      <vt:lpstr>Myriad Pro</vt:lpstr>
      <vt:lpstr>Nirmala UI Semilight</vt:lpstr>
      <vt:lpstr>Segoe Light</vt:lpstr>
      <vt:lpstr>Segoe Pro</vt:lpstr>
      <vt:lpstr>Segoe Pro Display</vt:lpstr>
      <vt:lpstr>Segoe Pro Semibold</vt:lpstr>
      <vt:lpstr>Segoe UI</vt:lpstr>
      <vt:lpstr>Segoe UI Light</vt:lpstr>
      <vt:lpstr>Segoe UI Semibold</vt:lpstr>
      <vt:lpstr>Segoe UI Semilight</vt:lpstr>
      <vt:lpstr>Tele-GroteskHal</vt:lpstr>
      <vt:lpstr>Tele-GroteskNor</vt:lpstr>
      <vt:lpstr>Verdana</vt:lpstr>
      <vt:lpstr>Wingdings</vt:lpstr>
      <vt:lpstr>MACH PPT Template - 2018</vt:lpstr>
      <vt:lpstr>M@M FY16_ADFINAL</vt:lpstr>
      <vt:lpstr>Ingnite18</vt:lpstr>
      <vt:lpstr>EBC_2017</vt:lpstr>
      <vt:lpstr>1_MACH PPT Template - 2018</vt:lpstr>
      <vt:lpstr>1_Black Template</vt:lpstr>
      <vt:lpstr>WHITE TEMPLATE</vt:lpstr>
      <vt:lpstr>2_Azure PPT Template - 2018</vt:lpstr>
      <vt:lpstr>1_WHITE TEMPLATE</vt:lpstr>
      <vt:lpstr>SQLintersection</vt:lpstr>
      <vt:lpstr>CloudCore</vt:lpstr>
      <vt:lpstr>PowerPoint Presentation</vt:lpstr>
      <vt:lpstr>Cloud Platforms</vt:lpstr>
      <vt:lpstr>Cloud Concepts</vt:lpstr>
      <vt:lpstr>Cloud Service Models</vt:lpstr>
      <vt:lpstr>Azure Services</vt:lpstr>
      <vt:lpstr>Microsoft global network</vt:lpstr>
      <vt:lpstr>Azure Regions</vt:lpstr>
      <vt:lpstr>PowerPoint Presentation</vt:lpstr>
      <vt:lpstr>Availability Zones</vt:lpstr>
      <vt:lpstr>Azure Services by Region</vt:lpstr>
      <vt:lpstr>AWS &amp; Google Regions</vt:lpstr>
      <vt:lpstr>Open and Flexible</vt:lpstr>
      <vt:lpstr>Consistent identity, apps, data &amp; management</vt:lpstr>
      <vt:lpstr>Azure Resource Manager</vt:lpstr>
      <vt:lpstr>Organize</vt:lpstr>
      <vt:lpstr>Control</vt:lpstr>
      <vt:lpstr>Compute</vt:lpstr>
      <vt:lpstr>Virtual Machines &amp; Scale Sets</vt:lpstr>
      <vt:lpstr>Compute Options for all types of apps</vt:lpstr>
      <vt:lpstr>Supported Configurations</vt:lpstr>
      <vt:lpstr>Availability Options</vt:lpstr>
      <vt:lpstr>Azure Reserved Instances</vt:lpstr>
      <vt:lpstr>Azure Hybrid Benefit for Windows Server</vt:lpstr>
      <vt:lpstr>Azure App Service</vt:lpstr>
      <vt:lpstr>Azure App Service</vt:lpstr>
      <vt:lpstr>Serverless</vt:lpstr>
      <vt:lpstr>PowerPoint Presentation</vt:lpstr>
      <vt:lpstr>Storage</vt:lpstr>
      <vt:lpstr>Azure Storage</vt:lpstr>
      <vt:lpstr>VM Storage Options</vt:lpstr>
      <vt:lpstr>Networking</vt:lpstr>
      <vt:lpstr>Azure Networking Services</vt:lpstr>
      <vt:lpstr>Hybrid Cloud?</vt:lpstr>
      <vt:lpstr>PowerPoint Presentation</vt:lpstr>
      <vt:lpstr>Migration &amp; BCDR</vt:lpstr>
      <vt:lpstr>Azure Migration Options</vt:lpstr>
      <vt:lpstr>Cloud Journey</vt:lpstr>
      <vt:lpstr>VM &amp; SQL Migration Tools</vt:lpstr>
      <vt:lpstr>Azure Data Box Family</vt:lpstr>
      <vt:lpstr>Disaster Recovery to/for the Cloud</vt:lpstr>
      <vt:lpstr>Azure Backup</vt:lpstr>
      <vt:lpstr>Security, Identity &amp; Compliance</vt:lpstr>
      <vt:lpstr>Secure your digital estate like you would your home</vt:lpstr>
      <vt:lpstr>Compliance is a shared responsibility</vt:lpstr>
      <vt:lpstr>Security  Control Planes in Azure</vt:lpstr>
      <vt:lpstr>Identity is the Control Plane of most concern</vt:lpstr>
      <vt:lpstr>Azure AD Identity Protection + Azure AD conditional access Maximize Security.  Maximize Productivity.</vt:lpstr>
      <vt:lpstr>Protect against threats across the hybrid cloud</vt:lpstr>
      <vt:lpstr>Azure Sentinel</vt:lpstr>
      <vt:lpstr>Begin a Compliance Journey in the Microsoft Trust Center</vt:lpstr>
      <vt:lpstr>Whiteboard Design Session</vt:lpstr>
      <vt:lpstr>It’s a team effort - https://bit.ly/37ENRLj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Samara Caplan</dc:creator>
  <cp:lastModifiedBy>Dan Patrick</cp:lastModifiedBy>
  <cp:revision>123</cp:revision>
  <dcterms:created xsi:type="dcterms:W3CDTF">2018-07-06T04:04:55Z</dcterms:created>
  <dcterms:modified xsi:type="dcterms:W3CDTF">2020-10-25T22:34:18Z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